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1206" r:id="rId5"/>
    <p:sldId id="573" r:id="rId6"/>
    <p:sldId id="604" r:id="rId7"/>
    <p:sldId id="608" r:id="rId8"/>
    <p:sldId id="606" r:id="rId9"/>
    <p:sldId id="1230" r:id="rId10"/>
    <p:sldId id="684" r:id="rId11"/>
    <p:sldId id="613" r:id="rId12"/>
    <p:sldId id="616" r:id="rId13"/>
    <p:sldId id="617" r:id="rId14"/>
    <p:sldId id="620" r:id="rId15"/>
    <p:sldId id="618" r:id="rId16"/>
    <p:sldId id="619" r:id="rId17"/>
    <p:sldId id="621" r:id="rId18"/>
    <p:sldId id="622" r:id="rId19"/>
    <p:sldId id="623" r:id="rId20"/>
    <p:sldId id="624" r:id="rId21"/>
    <p:sldId id="654" r:id="rId22"/>
    <p:sldId id="510" r:id="rId23"/>
    <p:sldId id="507" r:id="rId24"/>
    <p:sldId id="626" r:id="rId25"/>
    <p:sldId id="540" r:id="rId26"/>
    <p:sldId id="625" r:id="rId27"/>
    <p:sldId id="266" r:id="rId28"/>
    <p:sldId id="628" r:id="rId29"/>
    <p:sldId id="267" r:id="rId30"/>
    <p:sldId id="517" r:id="rId31"/>
    <p:sldId id="518" r:id="rId32"/>
    <p:sldId id="519" r:id="rId33"/>
    <p:sldId id="1215" r:id="rId34"/>
    <p:sldId id="268" r:id="rId35"/>
    <p:sldId id="270" r:id="rId36"/>
    <p:sldId id="1231" r:id="rId37"/>
    <p:sldId id="272" r:id="rId38"/>
    <p:sldId id="1232" r:id="rId39"/>
    <p:sldId id="1233" r:id="rId40"/>
    <p:sldId id="1216" r:id="rId41"/>
    <p:sldId id="627" r:id="rId42"/>
    <p:sldId id="630" r:id="rId43"/>
    <p:sldId id="631" r:id="rId44"/>
    <p:sldId id="629" r:id="rId45"/>
    <p:sldId id="632" r:id="rId46"/>
    <p:sldId id="658" r:id="rId47"/>
    <p:sldId id="659" r:id="rId48"/>
    <p:sldId id="661" r:id="rId49"/>
    <p:sldId id="660" r:id="rId50"/>
    <p:sldId id="1234" r:id="rId51"/>
    <p:sldId id="1217" r:id="rId52"/>
    <p:sldId id="1219" r:id="rId53"/>
    <p:sldId id="1220" r:id="rId54"/>
    <p:sldId id="655" r:id="rId55"/>
    <p:sldId id="1228" r:id="rId56"/>
    <p:sldId id="1221" r:id="rId57"/>
    <p:sldId id="1223" r:id="rId58"/>
    <p:sldId id="1222" r:id="rId59"/>
    <p:sldId id="1224" r:id="rId60"/>
    <p:sldId id="1203" r:id="rId61"/>
    <p:sldId id="1229" r:id="rId62"/>
    <p:sldId id="633" r:id="rId63"/>
    <p:sldId id="635" r:id="rId64"/>
    <p:sldId id="611" r:id="rId65"/>
  </p:sldIdLst>
  <p:sldSz cx="9144000" cy="6858000" type="screen4x3"/>
  <p:notesSz cx="6889750" cy="10021888"/>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700"/>
    <a:srgbClr val="82368C"/>
    <a:srgbClr val="E30613"/>
    <a:srgbClr val="3FA535"/>
    <a:srgbClr val="1D71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917EA-A49E-4C54-8E00-59150D76A453}" v="5" dt="2026-01-28T14:01:27.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3262" autoAdjust="0"/>
  </p:normalViewPr>
  <p:slideViewPr>
    <p:cSldViewPr snapToGrid="0" snapToObjects="1">
      <p:cViewPr varScale="1">
        <p:scale>
          <a:sx n="105" d="100"/>
          <a:sy n="105" d="100"/>
        </p:scale>
        <p:origin x="1016" y="184"/>
      </p:cViewPr>
      <p:guideLst>
        <p:guide orient="horz" pos="2160"/>
        <p:guide pos="2880"/>
      </p:guideLst>
    </p:cSldViewPr>
  </p:slideViewPr>
  <p:outlineViewPr>
    <p:cViewPr>
      <p:scale>
        <a:sx n="33" d="100"/>
        <a:sy n="33" d="100"/>
      </p:scale>
      <p:origin x="0" y="-2552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43" d="100"/>
          <a:sy n="43" d="100"/>
        </p:scale>
        <p:origin x="2868"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97F56-C416-4561-9190-03A7EB060E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4D595D73-806B-4691-803E-B87895F90E5A}">
      <dgm:prSet phldrT="[Text]"/>
      <dgm:spPr/>
      <dgm:t>
        <a:bodyPr/>
        <a:lstStyle/>
        <a:p>
          <a:r>
            <a:rPr lang="en-GB" dirty="0"/>
            <a:t>Global Developmental Delay (GDD)</a:t>
          </a:r>
        </a:p>
      </dgm:t>
    </dgm:pt>
    <dgm:pt modelId="{9F58F419-1739-4BCB-878A-C1322810F0A6}" type="parTrans" cxnId="{B784285C-465A-49C7-A377-B840C8C01CCB}">
      <dgm:prSet/>
      <dgm:spPr/>
      <dgm:t>
        <a:bodyPr/>
        <a:lstStyle/>
        <a:p>
          <a:endParaRPr lang="en-GB"/>
        </a:p>
      </dgm:t>
    </dgm:pt>
    <dgm:pt modelId="{C119D8B4-D07A-486F-BA17-48A133744DBB}" type="sibTrans" cxnId="{B784285C-465A-49C7-A377-B840C8C01CCB}">
      <dgm:prSet/>
      <dgm:spPr/>
      <dgm:t>
        <a:bodyPr/>
        <a:lstStyle/>
        <a:p>
          <a:endParaRPr lang="en-GB"/>
        </a:p>
      </dgm:t>
    </dgm:pt>
    <dgm:pt modelId="{8E25913D-9E35-40DC-9162-C9EDBC4BF56E}">
      <dgm:prSet phldrT="[Text]"/>
      <dgm:spPr/>
      <dgm:t>
        <a:bodyPr/>
        <a:lstStyle/>
        <a:p>
          <a:r>
            <a:rPr lang="en-GB" dirty="0"/>
            <a:t>Intellectual Disability (ID)</a:t>
          </a:r>
        </a:p>
      </dgm:t>
    </dgm:pt>
    <dgm:pt modelId="{054F958C-E1E3-4B70-BD94-2E6BAF8C6241}" type="parTrans" cxnId="{9FB0DFEC-E378-466D-ABCD-1F073D21B728}">
      <dgm:prSet/>
      <dgm:spPr/>
      <dgm:t>
        <a:bodyPr/>
        <a:lstStyle/>
        <a:p>
          <a:endParaRPr lang="en-GB"/>
        </a:p>
      </dgm:t>
    </dgm:pt>
    <dgm:pt modelId="{2003AC74-C213-4369-93A4-8AB1E1F4999F}" type="sibTrans" cxnId="{9FB0DFEC-E378-466D-ABCD-1F073D21B728}">
      <dgm:prSet/>
      <dgm:spPr/>
      <dgm:t>
        <a:bodyPr/>
        <a:lstStyle/>
        <a:p>
          <a:endParaRPr lang="en-GB"/>
        </a:p>
      </dgm:t>
    </dgm:pt>
    <dgm:pt modelId="{20D8DA64-DA6F-4D43-980C-090E1C35F882}">
      <dgm:prSet phldrT="[Text]"/>
      <dgm:spPr/>
      <dgm:t>
        <a:bodyPr/>
        <a:lstStyle/>
        <a:p>
          <a:r>
            <a:rPr lang="en-GB" dirty="0"/>
            <a:t>Attention Deficit Hyperactivity Disorder (ADHD)</a:t>
          </a:r>
        </a:p>
      </dgm:t>
    </dgm:pt>
    <dgm:pt modelId="{E56D489C-E2E7-4692-96EF-97929BDB0206}" type="parTrans" cxnId="{9DF0C86B-FEA7-4911-A09F-FFE554DDB458}">
      <dgm:prSet/>
      <dgm:spPr/>
      <dgm:t>
        <a:bodyPr/>
        <a:lstStyle/>
        <a:p>
          <a:endParaRPr lang="en-GB"/>
        </a:p>
      </dgm:t>
    </dgm:pt>
    <dgm:pt modelId="{9BAD85EE-3955-4692-BB33-EDD87B42505E}" type="sibTrans" cxnId="{9DF0C86B-FEA7-4911-A09F-FFE554DDB458}">
      <dgm:prSet/>
      <dgm:spPr/>
      <dgm:t>
        <a:bodyPr/>
        <a:lstStyle/>
        <a:p>
          <a:endParaRPr lang="en-GB"/>
        </a:p>
      </dgm:t>
    </dgm:pt>
    <dgm:pt modelId="{0328EE85-1C0A-4A4B-84E9-220424B888E6}">
      <dgm:prSet phldrT="[Text]"/>
      <dgm:spPr/>
      <dgm:t>
        <a:bodyPr/>
        <a:lstStyle/>
        <a:p>
          <a:r>
            <a:rPr lang="en-GB" dirty="0"/>
            <a:t>Depression</a:t>
          </a:r>
        </a:p>
      </dgm:t>
    </dgm:pt>
    <dgm:pt modelId="{58FF5D19-106F-4097-BBD3-0E9E4BCFCA11}" type="parTrans" cxnId="{AC67AD86-4424-4495-A65C-05AD9BB64100}">
      <dgm:prSet/>
      <dgm:spPr/>
      <dgm:t>
        <a:bodyPr/>
        <a:lstStyle/>
        <a:p>
          <a:endParaRPr lang="en-GB"/>
        </a:p>
      </dgm:t>
    </dgm:pt>
    <dgm:pt modelId="{B2ADB76F-1DA7-41A0-9EEC-A3801F339363}" type="sibTrans" cxnId="{AC67AD86-4424-4495-A65C-05AD9BB64100}">
      <dgm:prSet/>
      <dgm:spPr/>
      <dgm:t>
        <a:bodyPr/>
        <a:lstStyle/>
        <a:p>
          <a:endParaRPr lang="en-GB"/>
        </a:p>
      </dgm:t>
    </dgm:pt>
    <dgm:pt modelId="{C57E4A44-1DC9-40CF-B199-1380FBDD5399}">
      <dgm:prSet phldrT="[Text]"/>
      <dgm:spPr/>
      <dgm:t>
        <a:bodyPr/>
        <a:lstStyle/>
        <a:p>
          <a:r>
            <a:rPr lang="en-GB" dirty="0"/>
            <a:t>Social Anxiety Disorder (SAD)</a:t>
          </a:r>
        </a:p>
      </dgm:t>
    </dgm:pt>
    <dgm:pt modelId="{9E2171C9-22A5-44B0-8CDE-7E64A4C9F738}" type="parTrans" cxnId="{8FAB2C5A-8F1D-442B-866B-FBE8D50B2163}">
      <dgm:prSet/>
      <dgm:spPr/>
      <dgm:t>
        <a:bodyPr/>
        <a:lstStyle/>
        <a:p>
          <a:endParaRPr lang="en-GB"/>
        </a:p>
      </dgm:t>
    </dgm:pt>
    <dgm:pt modelId="{12CD3FF3-B840-47D8-830C-8C999164AB90}" type="sibTrans" cxnId="{8FAB2C5A-8F1D-442B-866B-FBE8D50B2163}">
      <dgm:prSet/>
      <dgm:spPr/>
      <dgm:t>
        <a:bodyPr/>
        <a:lstStyle/>
        <a:p>
          <a:endParaRPr lang="en-GB"/>
        </a:p>
      </dgm:t>
    </dgm:pt>
    <dgm:pt modelId="{0E43DB2B-1F79-45DB-83FA-6DE527C904C4}">
      <dgm:prSet phldrT="[Text]"/>
      <dgm:spPr/>
      <dgm:t>
        <a:bodyPr/>
        <a:lstStyle/>
        <a:p>
          <a:r>
            <a:rPr lang="en-GB" dirty="0"/>
            <a:t>Obsessive Compulsive Disorder (OCD)</a:t>
          </a:r>
        </a:p>
      </dgm:t>
    </dgm:pt>
    <dgm:pt modelId="{30356784-3911-491C-BC62-927A34638365}" type="parTrans" cxnId="{A97A55A1-394F-42D1-A1FA-85AF755F201B}">
      <dgm:prSet/>
      <dgm:spPr/>
      <dgm:t>
        <a:bodyPr/>
        <a:lstStyle/>
        <a:p>
          <a:endParaRPr lang="en-GB"/>
        </a:p>
      </dgm:t>
    </dgm:pt>
    <dgm:pt modelId="{E5B61C09-B38B-4740-AA89-8BB37142E636}" type="sibTrans" cxnId="{A97A55A1-394F-42D1-A1FA-85AF755F201B}">
      <dgm:prSet/>
      <dgm:spPr/>
      <dgm:t>
        <a:bodyPr/>
        <a:lstStyle/>
        <a:p>
          <a:endParaRPr lang="en-GB"/>
        </a:p>
      </dgm:t>
    </dgm:pt>
    <dgm:pt modelId="{3242B5D9-3F10-40B5-885D-D063FAAC5EA9}">
      <dgm:prSet phldrT="[Text]"/>
      <dgm:spPr/>
      <dgm:t>
        <a:bodyPr/>
        <a:lstStyle/>
        <a:p>
          <a:r>
            <a:rPr lang="en-GB" dirty="0"/>
            <a:t>Trauma; Adverse Childhood Experiences (ACEs)</a:t>
          </a:r>
        </a:p>
      </dgm:t>
    </dgm:pt>
    <dgm:pt modelId="{78411B01-3CA8-4D8F-A0AE-A9E812748E3D}" type="parTrans" cxnId="{2B948B38-60CE-40D7-AE10-B623663E4308}">
      <dgm:prSet/>
      <dgm:spPr/>
      <dgm:t>
        <a:bodyPr/>
        <a:lstStyle/>
        <a:p>
          <a:endParaRPr lang="en-GB"/>
        </a:p>
      </dgm:t>
    </dgm:pt>
    <dgm:pt modelId="{D5BB0109-E3C5-42F4-9E34-0AA06ED36ECD}" type="sibTrans" cxnId="{2B948B38-60CE-40D7-AE10-B623663E4308}">
      <dgm:prSet/>
      <dgm:spPr/>
      <dgm:t>
        <a:bodyPr/>
        <a:lstStyle/>
        <a:p>
          <a:endParaRPr lang="en-GB"/>
        </a:p>
      </dgm:t>
    </dgm:pt>
    <dgm:pt modelId="{CF76E885-5BC7-4476-B01E-75DC8163E281}" type="pres">
      <dgm:prSet presAssocID="{90797F56-C416-4561-9190-03A7EB060EDD}" presName="diagram" presStyleCnt="0">
        <dgm:presLayoutVars>
          <dgm:dir/>
          <dgm:resizeHandles val="exact"/>
        </dgm:presLayoutVars>
      </dgm:prSet>
      <dgm:spPr/>
    </dgm:pt>
    <dgm:pt modelId="{C852CB80-3885-4A3A-B37C-91E5FC2ABE03}" type="pres">
      <dgm:prSet presAssocID="{4D595D73-806B-4691-803E-B87895F90E5A}" presName="node" presStyleLbl="node1" presStyleIdx="0" presStyleCnt="7">
        <dgm:presLayoutVars>
          <dgm:bulletEnabled val="1"/>
        </dgm:presLayoutVars>
      </dgm:prSet>
      <dgm:spPr/>
    </dgm:pt>
    <dgm:pt modelId="{C4DA7843-2606-4643-B371-044196048EB6}" type="pres">
      <dgm:prSet presAssocID="{C119D8B4-D07A-486F-BA17-48A133744DBB}" presName="sibTrans" presStyleCnt="0"/>
      <dgm:spPr/>
    </dgm:pt>
    <dgm:pt modelId="{D9ECBE65-EA9D-4C9F-BB4D-B5D367D0734B}" type="pres">
      <dgm:prSet presAssocID="{8E25913D-9E35-40DC-9162-C9EDBC4BF56E}" presName="node" presStyleLbl="node1" presStyleIdx="1" presStyleCnt="7">
        <dgm:presLayoutVars>
          <dgm:bulletEnabled val="1"/>
        </dgm:presLayoutVars>
      </dgm:prSet>
      <dgm:spPr/>
    </dgm:pt>
    <dgm:pt modelId="{ADC1E9F7-C9AC-4402-9132-03D92FCB8E95}" type="pres">
      <dgm:prSet presAssocID="{2003AC74-C213-4369-93A4-8AB1E1F4999F}" presName="sibTrans" presStyleCnt="0"/>
      <dgm:spPr/>
    </dgm:pt>
    <dgm:pt modelId="{7BEF1162-E56A-4B34-9CDA-BFB51297D998}" type="pres">
      <dgm:prSet presAssocID="{20D8DA64-DA6F-4D43-980C-090E1C35F882}" presName="node" presStyleLbl="node1" presStyleIdx="2" presStyleCnt="7">
        <dgm:presLayoutVars>
          <dgm:bulletEnabled val="1"/>
        </dgm:presLayoutVars>
      </dgm:prSet>
      <dgm:spPr/>
    </dgm:pt>
    <dgm:pt modelId="{C3C83E79-FCDE-4F21-AF24-DC466A22BB65}" type="pres">
      <dgm:prSet presAssocID="{9BAD85EE-3955-4692-BB33-EDD87B42505E}" presName="sibTrans" presStyleCnt="0"/>
      <dgm:spPr/>
    </dgm:pt>
    <dgm:pt modelId="{2487ACBD-5D75-48D1-9DE7-6AF695629AA7}" type="pres">
      <dgm:prSet presAssocID="{0328EE85-1C0A-4A4B-84E9-220424B888E6}" presName="node" presStyleLbl="node1" presStyleIdx="3" presStyleCnt="7">
        <dgm:presLayoutVars>
          <dgm:bulletEnabled val="1"/>
        </dgm:presLayoutVars>
      </dgm:prSet>
      <dgm:spPr/>
    </dgm:pt>
    <dgm:pt modelId="{D56DB0D8-2539-4B7F-AC43-DE6EED64D4CA}" type="pres">
      <dgm:prSet presAssocID="{B2ADB76F-1DA7-41A0-9EEC-A3801F339363}" presName="sibTrans" presStyleCnt="0"/>
      <dgm:spPr/>
    </dgm:pt>
    <dgm:pt modelId="{D7DF3BD4-BE28-4ED4-9ABA-6FB883FA3102}" type="pres">
      <dgm:prSet presAssocID="{C57E4A44-1DC9-40CF-B199-1380FBDD5399}" presName="node" presStyleLbl="node1" presStyleIdx="4" presStyleCnt="7">
        <dgm:presLayoutVars>
          <dgm:bulletEnabled val="1"/>
        </dgm:presLayoutVars>
      </dgm:prSet>
      <dgm:spPr/>
    </dgm:pt>
    <dgm:pt modelId="{60204A31-D6BA-452B-9499-334399110C3B}" type="pres">
      <dgm:prSet presAssocID="{12CD3FF3-B840-47D8-830C-8C999164AB90}" presName="sibTrans" presStyleCnt="0"/>
      <dgm:spPr/>
    </dgm:pt>
    <dgm:pt modelId="{F61E2D0E-576F-430D-BA74-76E2C957D16D}" type="pres">
      <dgm:prSet presAssocID="{0E43DB2B-1F79-45DB-83FA-6DE527C904C4}" presName="node" presStyleLbl="node1" presStyleIdx="5" presStyleCnt="7">
        <dgm:presLayoutVars>
          <dgm:bulletEnabled val="1"/>
        </dgm:presLayoutVars>
      </dgm:prSet>
      <dgm:spPr/>
    </dgm:pt>
    <dgm:pt modelId="{5EDA2C91-65B6-4D50-A243-0E245A3731D3}" type="pres">
      <dgm:prSet presAssocID="{E5B61C09-B38B-4740-AA89-8BB37142E636}" presName="sibTrans" presStyleCnt="0"/>
      <dgm:spPr/>
    </dgm:pt>
    <dgm:pt modelId="{B2502F48-B211-4625-85B3-4FDCD3CF2501}" type="pres">
      <dgm:prSet presAssocID="{3242B5D9-3F10-40B5-885D-D063FAAC5EA9}" presName="node" presStyleLbl="node1" presStyleIdx="6" presStyleCnt="7">
        <dgm:presLayoutVars>
          <dgm:bulletEnabled val="1"/>
        </dgm:presLayoutVars>
      </dgm:prSet>
      <dgm:spPr/>
    </dgm:pt>
  </dgm:ptLst>
  <dgm:cxnLst>
    <dgm:cxn modelId="{E6DC7501-E390-4C42-8E1E-F72234DE8584}" type="presOf" srcId="{3242B5D9-3F10-40B5-885D-D063FAAC5EA9}" destId="{B2502F48-B211-4625-85B3-4FDCD3CF2501}" srcOrd="0" destOrd="0" presId="urn:microsoft.com/office/officeart/2005/8/layout/default"/>
    <dgm:cxn modelId="{EE9D9F1B-460D-4CFA-97B3-F7A4698B79DD}" type="presOf" srcId="{8E25913D-9E35-40DC-9162-C9EDBC4BF56E}" destId="{D9ECBE65-EA9D-4C9F-BB4D-B5D367D0734B}" srcOrd="0" destOrd="0" presId="urn:microsoft.com/office/officeart/2005/8/layout/default"/>
    <dgm:cxn modelId="{2B948B38-60CE-40D7-AE10-B623663E4308}" srcId="{90797F56-C416-4561-9190-03A7EB060EDD}" destId="{3242B5D9-3F10-40B5-885D-D063FAAC5EA9}" srcOrd="6" destOrd="0" parTransId="{78411B01-3CA8-4D8F-A0AE-A9E812748E3D}" sibTransId="{D5BB0109-E3C5-42F4-9E34-0AA06ED36ECD}"/>
    <dgm:cxn modelId="{41840240-45CF-4C91-94E8-2F88D9A65603}" type="presOf" srcId="{20D8DA64-DA6F-4D43-980C-090E1C35F882}" destId="{7BEF1162-E56A-4B34-9CDA-BFB51297D998}" srcOrd="0" destOrd="0" presId="urn:microsoft.com/office/officeart/2005/8/layout/default"/>
    <dgm:cxn modelId="{5C4A0E4D-1AE3-4158-A39D-5482DC3E45B8}" type="presOf" srcId="{C57E4A44-1DC9-40CF-B199-1380FBDD5399}" destId="{D7DF3BD4-BE28-4ED4-9ABA-6FB883FA3102}" srcOrd="0" destOrd="0" presId="urn:microsoft.com/office/officeart/2005/8/layout/default"/>
    <dgm:cxn modelId="{8FAB2C5A-8F1D-442B-866B-FBE8D50B2163}" srcId="{90797F56-C416-4561-9190-03A7EB060EDD}" destId="{C57E4A44-1DC9-40CF-B199-1380FBDD5399}" srcOrd="4" destOrd="0" parTransId="{9E2171C9-22A5-44B0-8CDE-7E64A4C9F738}" sibTransId="{12CD3FF3-B840-47D8-830C-8C999164AB90}"/>
    <dgm:cxn modelId="{B784285C-465A-49C7-A377-B840C8C01CCB}" srcId="{90797F56-C416-4561-9190-03A7EB060EDD}" destId="{4D595D73-806B-4691-803E-B87895F90E5A}" srcOrd="0" destOrd="0" parTransId="{9F58F419-1739-4BCB-878A-C1322810F0A6}" sibTransId="{C119D8B4-D07A-486F-BA17-48A133744DBB}"/>
    <dgm:cxn modelId="{9DF0C86B-FEA7-4911-A09F-FFE554DDB458}" srcId="{90797F56-C416-4561-9190-03A7EB060EDD}" destId="{20D8DA64-DA6F-4D43-980C-090E1C35F882}" srcOrd="2" destOrd="0" parTransId="{E56D489C-E2E7-4692-96EF-97929BDB0206}" sibTransId="{9BAD85EE-3955-4692-BB33-EDD87B42505E}"/>
    <dgm:cxn modelId="{AC67AD86-4424-4495-A65C-05AD9BB64100}" srcId="{90797F56-C416-4561-9190-03A7EB060EDD}" destId="{0328EE85-1C0A-4A4B-84E9-220424B888E6}" srcOrd="3" destOrd="0" parTransId="{58FF5D19-106F-4097-BBD3-0E9E4BCFCA11}" sibTransId="{B2ADB76F-1DA7-41A0-9EEC-A3801F339363}"/>
    <dgm:cxn modelId="{7343FF8A-F288-458E-98C1-B614472DB4A0}" type="presOf" srcId="{4D595D73-806B-4691-803E-B87895F90E5A}" destId="{C852CB80-3885-4A3A-B37C-91E5FC2ABE03}" srcOrd="0" destOrd="0" presId="urn:microsoft.com/office/officeart/2005/8/layout/default"/>
    <dgm:cxn modelId="{A97A55A1-394F-42D1-A1FA-85AF755F201B}" srcId="{90797F56-C416-4561-9190-03A7EB060EDD}" destId="{0E43DB2B-1F79-45DB-83FA-6DE527C904C4}" srcOrd="5" destOrd="0" parTransId="{30356784-3911-491C-BC62-927A34638365}" sibTransId="{E5B61C09-B38B-4740-AA89-8BB37142E636}"/>
    <dgm:cxn modelId="{66325DAE-76CD-4C0C-892B-E57741A15866}" type="presOf" srcId="{0E43DB2B-1F79-45DB-83FA-6DE527C904C4}" destId="{F61E2D0E-576F-430D-BA74-76E2C957D16D}" srcOrd="0" destOrd="0" presId="urn:microsoft.com/office/officeart/2005/8/layout/default"/>
    <dgm:cxn modelId="{B2968AD4-B058-4A57-8CD7-B8A47840651F}" type="presOf" srcId="{0328EE85-1C0A-4A4B-84E9-220424B888E6}" destId="{2487ACBD-5D75-48D1-9DE7-6AF695629AA7}" srcOrd="0" destOrd="0" presId="urn:microsoft.com/office/officeart/2005/8/layout/default"/>
    <dgm:cxn modelId="{F6CFE9DE-8B52-442C-8ED6-0CC0846F02BB}" type="presOf" srcId="{90797F56-C416-4561-9190-03A7EB060EDD}" destId="{CF76E885-5BC7-4476-B01E-75DC8163E281}" srcOrd="0" destOrd="0" presId="urn:microsoft.com/office/officeart/2005/8/layout/default"/>
    <dgm:cxn modelId="{9FB0DFEC-E378-466D-ABCD-1F073D21B728}" srcId="{90797F56-C416-4561-9190-03A7EB060EDD}" destId="{8E25913D-9E35-40DC-9162-C9EDBC4BF56E}" srcOrd="1" destOrd="0" parTransId="{054F958C-E1E3-4B70-BD94-2E6BAF8C6241}" sibTransId="{2003AC74-C213-4369-93A4-8AB1E1F4999F}"/>
    <dgm:cxn modelId="{45E96754-AFA5-4B1C-A9BB-DBE5582F060D}" type="presParOf" srcId="{CF76E885-5BC7-4476-B01E-75DC8163E281}" destId="{C852CB80-3885-4A3A-B37C-91E5FC2ABE03}" srcOrd="0" destOrd="0" presId="urn:microsoft.com/office/officeart/2005/8/layout/default"/>
    <dgm:cxn modelId="{246BDC6E-8691-4A09-A038-36496D2DF39E}" type="presParOf" srcId="{CF76E885-5BC7-4476-B01E-75DC8163E281}" destId="{C4DA7843-2606-4643-B371-044196048EB6}" srcOrd="1" destOrd="0" presId="urn:microsoft.com/office/officeart/2005/8/layout/default"/>
    <dgm:cxn modelId="{82295295-C434-4CA2-A86A-C53E064674A4}" type="presParOf" srcId="{CF76E885-5BC7-4476-B01E-75DC8163E281}" destId="{D9ECBE65-EA9D-4C9F-BB4D-B5D367D0734B}" srcOrd="2" destOrd="0" presId="urn:microsoft.com/office/officeart/2005/8/layout/default"/>
    <dgm:cxn modelId="{626AFB19-A5C6-41DF-9DEA-BCA9F3028902}" type="presParOf" srcId="{CF76E885-5BC7-4476-B01E-75DC8163E281}" destId="{ADC1E9F7-C9AC-4402-9132-03D92FCB8E95}" srcOrd="3" destOrd="0" presId="urn:microsoft.com/office/officeart/2005/8/layout/default"/>
    <dgm:cxn modelId="{51705678-56C7-428D-8C12-6B6BD794D8B6}" type="presParOf" srcId="{CF76E885-5BC7-4476-B01E-75DC8163E281}" destId="{7BEF1162-E56A-4B34-9CDA-BFB51297D998}" srcOrd="4" destOrd="0" presId="urn:microsoft.com/office/officeart/2005/8/layout/default"/>
    <dgm:cxn modelId="{A3BFB7FB-9D9C-451D-96C0-A40580B8BC46}" type="presParOf" srcId="{CF76E885-5BC7-4476-B01E-75DC8163E281}" destId="{C3C83E79-FCDE-4F21-AF24-DC466A22BB65}" srcOrd="5" destOrd="0" presId="urn:microsoft.com/office/officeart/2005/8/layout/default"/>
    <dgm:cxn modelId="{AB9C0FAF-584D-4347-A565-5ECB8F316DC4}" type="presParOf" srcId="{CF76E885-5BC7-4476-B01E-75DC8163E281}" destId="{2487ACBD-5D75-48D1-9DE7-6AF695629AA7}" srcOrd="6" destOrd="0" presId="urn:microsoft.com/office/officeart/2005/8/layout/default"/>
    <dgm:cxn modelId="{6715D0F8-4E2E-46BB-9591-FB934A1E55C9}" type="presParOf" srcId="{CF76E885-5BC7-4476-B01E-75DC8163E281}" destId="{D56DB0D8-2539-4B7F-AC43-DE6EED64D4CA}" srcOrd="7" destOrd="0" presId="urn:microsoft.com/office/officeart/2005/8/layout/default"/>
    <dgm:cxn modelId="{082E383F-E5FB-49A7-9F6D-D117EE3391D0}" type="presParOf" srcId="{CF76E885-5BC7-4476-B01E-75DC8163E281}" destId="{D7DF3BD4-BE28-4ED4-9ABA-6FB883FA3102}" srcOrd="8" destOrd="0" presId="urn:microsoft.com/office/officeart/2005/8/layout/default"/>
    <dgm:cxn modelId="{34FFEDD9-6850-4329-9BAE-D9FE2511E6DF}" type="presParOf" srcId="{CF76E885-5BC7-4476-B01E-75DC8163E281}" destId="{60204A31-D6BA-452B-9499-334399110C3B}" srcOrd="9" destOrd="0" presId="urn:microsoft.com/office/officeart/2005/8/layout/default"/>
    <dgm:cxn modelId="{54695107-3EB2-4C4D-B8AD-627FEF67FFFE}" type="presParOf" srcId="{CF76E885-5BC7-4476-B01E-75DC8163E281}" destId="{F61E2D0E-576F-430D-BA74-76E2C957D16D}" srcOrd="10" destOrd="0" presId="urn:microsoft.com/office/officeart/2005/8/layout/default"/>
    <dgm:cxn modelId="{221498FD-7678-4905-9C28-5E2A4B36D86B}" type="presParOf" srcId="{CF76E885-5BC7-4476-B01E-75DC8163E281}" destId="{5EDA2C91-65B6-4D50-A243-0E245A3731D3}" srcOrd="11" destOrd="0" presId="urn:microsoft.com/office/officeart/2005/8/layout/default"/>
    <dgm:cxn modelId="{10109A98-D042-4E9D-87A5-E1C51AF7EE1A}" type="presParOf" srcId="{CF76E885-5BC7-4476-B01E-75DC8163E281}" destId="{B2502F48-B211-4625-85B3-4FDCD3CF250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0EEE3-B867-4B41-91A9-9E6D7BF940C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DCC0F557-9EF5-4958-A5D4-2856EED49632}">
      <dgm:prSet phldrT="[Text]"/>
      <dgm:spPr/>
      <dgm:t>
        <a:bodyPr/>
        <a:lstStyle/>
        <a:p>
          <a:r>
            <a:rPr lang="en-GB" dirty="0"/>
            <a:t>Similarities</a:t>
          </a:r>
        </a:p>
      </dgm:t>
    </dgm:pt>
    <dgm:pt modelId="{6AC3C784-2599-441B-8D52-6F7E4E5727BC}" type="parTrans" cxnId="{E4945613-E138-4CDE-87FE-780F939C641E}">
      <dgm:prSet/>
      <dgm:spPr/>
      <dgm:t>
        <a:bodyPr/>
        <a:lstStyle/>
        <a:p>
          <a:endParaRPr lang="en-GB"/>
        </a:p>
      </dgm:t>
    </dgm:pt>
    <dgm:pt modelId="{9831FE77-9F42-41BD-B588-54758BC479DF}" type="sibTrans" cxnId="{E4945613-E138-4CDE-87FE-780F939C641E}">
      <dgm:prSet/>
      <dgm:spPr/>
      <dgm:t>
        <a:bodyPr/>
        <a:lstStyle/>
        <a:p>
          <a:endParaRPr lang="en-GB"/>
        </a:p>
      </dgm:t>
    </dgm:pt>
    <dgm:pt modelId="{9D25B1E1-30C5-433D-918B-553A2109E758}">
      <dgm:prSet phldrT="[Text]"/>
      <dgm:spPr/>
      <dgm:t>
        <a:bodyPr/>
        <a:lstStyle/>
        <a:p>
          <a:r>
            <a:rPr lang="en-GB" dirty="0"/>
            <a:t>Flat affect</a:t>
          </a:r>
        </a:p>
      </dgm:t>
    </dgm:pt>
    <dgm:pt modelId="{D363F683-3CCB-4267-BD66-826D3CFD1ED2}" type="parTrans" cxnId="{890223AF-378D-401C-8C2E-9B4EE136987B}">
      <dgm:prSet/>
      <dgm:spPr/>
      <dgm:t>
        <a:bodyPr/>
        <a:lstStyle/>
        <a:p>
          <a:endParaRPr lang="en-GB"/>
        </a:p>
      </dgm:t>
    </dgm:pt>
    <dgm:pt modelId="{548A77E3-E0DB-4A69-93AD-5E8C2F9E67FA}" type="sibTrans" cxnId="{890223AF-378D-401C-8C2E-9B4EE136987B}">
      <dgm:prSet/>
      <dgm:spPr/>
      <dgm:t>
        <a:bodyPr/>
        <a:lstStyle/>
        <a:p>
          <a:endParaRPr lang="en-GB"/>
        </a:p>
      </dgm:t>
    </dgm:pt>
    <dgm:pt modelId="{A4C76F90-7AD8-4E54-95A2-4BCB60BC654E}">
      <dgm:prSet phldrT="[Text]"/>
      <dgm:spPr/>
      <dgm:t>
        <a:bodyPr/>
        <a:lstStyle/>
        <a:p>
          <a:r>
            <a:rPr lang="en-GB" dirty="0"/>
            <a:t>Distinguishing</a:t>
          </a:r>
        </a:p>
      </dgm:t>
    </dgm:pt>
    <dgm:pt modelId="{E2FD95EC-B0DA-4EFE-B14C-641D3D233022}" type="parTrans" cxnId="{27211FE0-4536-4F29-82EF-B38EA7942DE9}">
      <dgm:prSet/>
      <dgm:spPr/>
      <dgm:t>
        <a:bodyPr/>
        <a:lstStyle/>
        <a:p>
          <a:endParaRPr lang="en-GB"/>
        </a:p>
      </dgm:t>
    </dgm:pt>
    <dgm:pt modelId="{AABD201F-1469-4219-A1E4-5C95E3DF7C1D}" type="sibTrans" cxnId="{27211FE0-4536-4F29-82EF-B38EA7942DE9}">
      <dgm:prSet/>
      <dgm:spPr/>
      <dgm:t>
        <a:bodyPr/>
        <a:lstStyle/>
        <a:p>
          <a:endParaRPr lang="en-GB"/>
        </a:p>
      </dgm:t>
    </dgm:pt>
    <dgm:pt modelId="{B3F93950-D381-40F5-B57C-834D820F9FDE}">
      <dgm:prSet phldrT="[Text]"/>
      <dgm:spPr/>
      <dgm:t>
        <a:bodyPr/>
        <a:lstStyle/>
        <a:p>
          <a:r>
            <a:rPr lang="en-GB" dirty="0"/>
            <a:t>Increased social functionality prior to the onset of depression</a:t>
          </a:r>
        </a:p>
      </dgm:t>
    </dgm:pt>
    <dgm:pt modelId="{384194DB-1F50-4E3E-81E9-5FC9192AB8CC}" type="parTrans" cxnId="{59C08257-C72D-4CB4-A588-01D242B24775}">
      <dgm:prSet/>
      <dgm:spPr/>
      <dgm:t>
        <a:bodyPr/>
        <a:lstStyle/>
        <a:p>
          <a:endParaRPr lang="en-GB"/>
        </a:p>
      </dgm:t>
    </dgm:pt>
    <dgm:pt modelId="{01C38C46-F443-4E72-9B84-BA2D39661658}" type="sibTrans" cxnId="{59C08257-C72D-4CB4-A588-01D242B24775}">
      <dgm:prSet/>
      <dgm:spPr/>
      <dgm:t>
        <a:bodyPr/>
        <a:lstStyle/>
        <a:p>
          <a:endParaRPr lang="en-GB"/>
        </a:p>
      </dgm:t>
    </dgm:pt>
    <dgm:pt modelId="{173E82DA-EAE6-41B9-9E57-DB45917E3BAD}">
      <dgm:prSet phldrT="[Text]"/>
      <dgm:spPr/>
      <dgm:t>
        <a:bodyPr/>
        <a:lstStyle/>
        <a:p>
          <a:r>
            <a:rPr lang="en-GB" dirty="0"/>
            <a:t>Sleep disturbance</a:t>
          </a:r>
        </a:p>
      </dgm:t>
    </dgm:pt>
    <dgm:pt modelId="{EDADA47E-D996-4625-8C00-1F97948FDEB8}" type="parTrans" cxnId="{B8E34608-71B4-4023-B15B-0140B741D70E}">
      <dgm:prSet/>
      <dgm:spPr/>
      <dgm:t>
        <a:bodyPr/>
        <a:lstStyle/>
        <a:p>
          <a:endParaRPr lang="en-GB"/>
        </a:p>
      </dgm:t>
    </dgm:pt>
    <dgm:pt modelId="{9BC76F8C-B956-46A5-AF04-0A7BCC4EFB62}" type="sibTrans" cxnId="{B8E34608-71B4-4023-B15B-0140B741D70E}">
      <dgm:prSet/>
      <dgm:spPr/>
      <dgm:t>
        <a:bodyPr/>
        <a:lstStyle/>
        <a:p>
          <a:endParaRPr lang="en-GB"/>
        </a:p>
      </dgm:t>
    </dgm:pt>
    <dgm:pt modelId="{9FB37DB9-E20E-4B7D-9BA3-B3D2D82FCACC}">
      <dgm:prSet phldrT="[Text]"/>
      <dgm:spPr/>
      <dgm:t>
        <a:bodyPr/>
        <a:lstStyle/>
        <a:p>
          <a:r>
            <a:rPr lang="en-GB" dirty="0"/>
            <a:t>Social withdrawal</a:t>
          </a:r>
        </a:p>
      </dgm:t>
    </dgm:pt>
    <dgm:pt modelId="{8AFE252B-8BAC-478B-B0D5-9B6ECD5351EC}" type="parTrans" cxnId="{D2ABA521-BCC1-472C-8353-EE4B63701252}">
      <dgm:prSet/>
      <dgm:spPr/>
      <dgm:t>
        <a:bodyPr/>
        <a:lstStyle/>
        <a:p>
          <a:endParaRPr lang="en-GB"/>
        </a:p>
      </dgm:t>
    </dgm:pt>
    <dgm:pt modelId="{76880C4F-F328-412F-889A-1457BC5638A5}" type="sibTrans" cxnId="{D2ABA521-BCC1-472C-8353-EE4B63701252}">
      <dgm:prSet/>
      <dgm:spPr/>
      <dgm:t>
        <a:bodyPr/>
        <a:lstStyle/>
        <a:p>
          <a:endParaRPr lang="en-GB"/>
        </a:p>
      </dgm:t>
    </dgm:pt>
    <dgm:pt modelId="{60483225-9533-46BF-8606-1E06BDA385A2}">
      <dgm:prSet phldrT="[Text]"/>
      <dgm:spPr/>
      <dgm:t>
        <a:bodyPr/>
        <a:lstStyle/>
        <a:p>
          <a:r>
            <a:rPr lang="en-GB" dirty="0"/>
            <a:t>Reduced desire to communicate</a:t>
          </a:r>
        </a:p>
      </dgm:t>
    </dgm:pt>
    <dgm:pt modelId="{C92CB95C-5F2C-41C6-9764-A7B845228982}" type="parTrans" cxnId="{54FADDEC-DE39-420A-A09A-BB062AD73468}">
      <dgm:prSet/>
      <dgm:spPr/>
      <dgm:t>
        <a:bodyPr/>
        <a:lstStyle/>
        <a:p>
          <a:endParaRPr lang="en-GB"/>
        </a:p>
      </dgm:t>
    </dgm:pt>
    <dgm:pt modelId="{4BA7A8EF-EE1D-4DA5-BF57-35C973CE5C1A}" type="sibTrans" cxnId="{54FADDEC-DE39-420A-A09A-BB062AD73468}">
      <dgm:prSet/>
      <dgm:spPr/>
      <dgm:t>
        <a:bodyPr/>
        <a:lstStyle/>
        <a:p>
          <a:endParaRPr lang="en-GB"/>
        </a:p>
      </dgm:t>
    </dgm:pt>
    <dgm:pt modelId="{0AE2E562-D77F-4923-A2B6-B12D72350998}">
      <dgm:prSet phldrT="[Text]"/>
      <dgm:spPr/>
      <dgm:t>
        <a:bodyPr/>
        <a:lstStyle/>
        <a:p>
          <a:r>
            <a:rPr lang="en-GB" dirty="0"/>
            <a:t>Examine restricted interests and repetitive behaviours</a:t>
          </a:r>
        </a:p>
      </dgm:t>
    </dgm:pt>
    <dgm:pt modelId="{DCC3AA34-D5B9-4501-AFA3-BD370C7347EB}" type="parTrans" cxnId="{0BAA867B-D580-4527-A727-1BE541FA3671}">
      <dgm:prSet/>
      <dgm:spPr/>
      <dgm:t>
        <a:bodyPr/>
        <a:lstStyle/>
        <a:p>
          <a:endParaRPr lang="en-GB"/>
        </a:p>
      </dgm:t>
    </dgm:pt>
    <dgm:pt modelId="{A2A912ED-A462-4ADF-82E2-D9D683D0AC2B}" type="sibTrans" cxnId="{0BAA867B-D580-4527-A727-1BE541FA3671}">
      <dgm:prSet/>
      <dgm:spPr/>
      <dgm:t>
        <a:bodyPr/>
        <a:lstStyle/>
        <a:p>
          <a:endParaRPr lang="en-GB"/>
        </a:p>
      </dgm:t>
    </dgm:pt>
    <dgm:pt modelId="{2380440F-0889-4F03-86DC-9496CA1F2879}" type="pres">
      <dgm:prSet presAssocID="{0B30EEE3-B867-4B41-91A9-9E6D7BF940CF}" presName="Name0" presStyleCnt="0">
        <dgm:presLayoutVars>
          <dgm:dir/>
          <dgm:animLvl val="lvl"/>
          <dgm:resizeHandles val="exact"/>
        </dgm:presLayoutVars>
      </dgm:prSet>
      <dgm:spPr/>
    </dgm:pt>
    <dgm:pt modelId="{71E3ED88-4769-4E48-9597-75E0686FA8BD}" type="pres">
      <dgm:prSet presAssocID="{DCC0F557-9EF5-4958-A5D4-2856EED49632}" presName="composite" presStyleCnt="0"/>
      <dgm:spPr/>
    </dgm:pt>
    <dgm:pt modelId="{21B87AD4-6412-46C1-ADE4-A1F228B12C3B}" type="pres">
      <dgm:prSet presAssocID="{DCC0F557-9EF5-4958-A5D4-2856EED49632}" presName="parTx" presStyleLbl="alignNode1" presStyleIdx="0" presStyleCnt="2">
        <dgm:presLayoutVars>
          <dgm:chMax val="0"/>
          <dgm:chPref val="0"/>
          <dgm:bulletEnabled val="1"/>
        </dgm:presLayoutVars>
      </dgm:prSet>
      <dgm:spPr/>
    </dgm:pt>
    <dgm:pt modelId="{94CDFFA4-1DC5-4422-A690-2786DB91640E}" type="pres">
      <dgm:prSet presAssocID="{DCC0F557-9EF5-4958-A5D4-2856EED49632}" presName="desTx" presStyleLbl="alignAccFollowNode1" presStyleIdx="0" presStyleCnt="2">
        <dgm:presLayoutVars>
          <dgm:bulletEnabled val="1"/>
        </dgm:presLayoutVars>
      </dgm:prSet>
      <dgm:spPr/>
    </dgm:pt>
    <dgm:pt modelId="{FD2AAC99-8A35-49BF-95BB-C967F4507957}" type="pres">
      <dgm:prSet presAssocID="{9831FE77-9F42-41BD-B588-54758BC479DF}" presName="space" presStyleCnt="0"/>
      <dgm:spPr/>
    </dgm:pt>
    <dgm:pt modelId="{0A430233-0201-4B11-A44F-2536152EC193}" type="pres">
      <dgm:prSet presAssocID="{A4C76F90-7AD8-4E54-95A2-4BCB60BC654E}" presName="composite" presStyleCnt="0"/>
      <dgm:spPr/>
    </dgm:pt>
    <dgm:pt modelId="{EF0FE919-9332-4228-9093-D264C2C42A13}" type="pres">
      <dgm:prSet presAssocID="{A4C76F90-7AD8-4E54-95A2-4BCB60BC654E}" presName="parTx" presStyleLbl="alignNode1" presStyleIdx="1" presStyleCnt="2">
        <dgm:presLayoutVars>
          <dgm:chMax val="0"/>
          <dgm:chPref val="0"/>
          <dgm:bulletEnabled val="1"/>
        </dgm:presLayoutVars>
      </dgm:prSet>
      <dgm:spPr/>
    </dgm:pt>
    <dgm:pt modelId="{3BACE584-0E31-4828-AD1E-8065517F2B44}" type="pres">
      <dgm:prSet presAssocID="{A4C76F90-7AD8-4E54-95A2-4BCB60BC654E}" presName="desTx" presStyleLbl="alignAccFollowNode1" presStyleIdx="1" presStyleCnt="2">
        <dgm:presLayoutVars>
          <dgm:bulletEnabled val="1"/>
        </dgm:presLayoutVars>
      </dgm:prSet>
      <dgm:spPr/>
    </dgm:pt>
  </dgm:ptLst>
  <dgm:cxnLst>
    <dgm:cxn modelId="{B8E34608-71B4-4023-B15B-0140B741D70E}" srcId="{DCC0F557-9EF5-4958-A5D4-2856EED49632}" destId="{173E82DA-EAE6-41B9-9E57-DB45917E3BAD}" srcOrd="1" destOrd="0" parTransId="{EDADA47E-D996-4625-8C00-1F97948FDEB8}" sibTransId="{9BC76F8C-B956-46A5-AF04-0A7BCC4EFB62}"/>
    <dgm:cxn modelId="{E4945613-E138-4CDE-87FE-780F939C641E}" srcId="{0B30EEE3-B867-4B41-91A9-9E6D7BF940CF}" destId="{DCC0F557-9EF5-4958-A5D4-2856EED49632}" srcOrd="0" destOrd="0" parTransId="{6AC3C784-2599-441B-8D52-6F7E4E5727BC}" sibTransId="{9831FE77-9F42-41BD-B588-54758BC479DF}"/>
    <dgm:cxn modelId="{D2ABA521-BCC1-472C-8353-EE4B63701252}" srcId="{DCC0F557-9EF5-4958-A5D4-2856EED49632}" destId="{9FB37DB9-E20E-4B7D-9BA3-B3D2D82FCACC}" srcOrd="2" destOrd="0" parTransId="{8AFE252B-8BAC-478B-B0D5-9B6ECD5351EC}" sibTransId="{76880C4F-F328-412F-889A-1457BC5638A5}"/>
    <dgm:cxn modelId="{21900A51-15CA-4AE7-9FB0-24E58DFA1991}" type="presOf" srcId="{9D25B1E1-30C5-433D-918B-553A2109E758}" destId="{94CDFFA4-1DC5-4422-A690-2786DB91640E}" srcOrd="0" destOrd="0" presId="urn:microsoft.com/office/officeart/2005/8/layout/hList1"/>
    <dgm:cxn modelId="{59C08257-C72D-4CB4-A588-01D242B24775}" srcId="{A4C76F90-7AD8-4E54-95A2-4BCB60BC654E}" destId="{B3F93950-D381-40F5-B57C-834D820F9FDE}" srcOrd="0" destOrd="0" parTransId="{384194DB-1F50-4E3E-81E9-5FC9192AB8CC}" sibTransId="{01C38C46-F443-4E72-9B84-BA2D39661658}"/>
    <dgm:cxn modelId="{3FF4285C-878F-4917-BD1A-D2078E4F4D19}" type="presOf" srcId="{A4C76F90-7AD8-4E54-95A2-4BCB60BC654E}" destId="{EF0FE919-9332-4228-9093-D264C2C42A13}" srcOrd="0" destOrd="0" presId="urn:microsoft.com/office/officeart/2005/8/layout/hList1"/>
    <dgm:cxn modelId="{0BAA867B-D580-4527-A727-1BE541FA3671}" srcId="{A4C76F90-7AD8-4E54-95A2-4BCB60BC654E}" destId="{0AE2E562-D77F-4923-A2B6-B12D72350998}" srcOrd="1" destOrd="0" parTransId="{DCC3AA34-D5B9-4501-AFA3-BD370C7347EB}" sibTransId="{A2A912ED-A462-4ADF-82E2-D9D683D0AC2B}"/>
    <dgm:cxn modelId="{BD4AFE8D-B279-477A-BD07-6D8A39749E76}" type="presOf" srcId="{0B30EEE3-B867-4B41-91A9-9E6D7BF940CF}" destId="{2380440F-0889-4F03-86DC-9496CA1F2879}" srcOrd="0" destOrd="0" presId="urn:microsoft.com/office/officeart/2005/8/layout/hList1"/>
    <dgm:cxn modelId="{D950D29A-3194-4A40-9409-7A1018642520}" type="presOf" srcId="{9FB37DB9-E20E-4B7D-9BA3-B3D2D82FCACC}" destId="{94CDFFA4-1DC5-4422-A690-2786DB91640E}" srcOrd="0" destOrd="2" presId="urn:microsoft.com/office/officeart/2005/8/layout/hList1"/>
    <dgm:cxn modelId="{890223AF-378D-401C-8C2E-9B4EE136987B}" srcId="{DCC0F557-9EF5-4958-A5D4-2856EED49632}" destId="{9D25B1E1-30C5-433D-918B-553A2109E758}" srcOrd="0" destOrd="0" parTransId="{D363F683-3CCB-4267-BD66-826D3CFD1ED2}" sibTransId="{548A77E3-E0DB-4A69-93AD-5E8C2F9E67FA}"/>
    <dgm:cxn modelId="{B0FF23B9-2451-47E5-A997-A289758605B5}" type="presOf" srcId="{173E82DA-EAE6-41B9-9E57-DB45917E3BAD}" destId="{94CDFFA4-1DC5-4422-A690-2786DB91640E}" srcOrd="0" destOrd="1" presId="urn:microsoft.com/office/officeart/2005/8/layout/hList1"/>
    <dgm:cxn modelId="{D0120DBE-C8FA-4CCC-B956-BD22773D6EF4}" type="presOf" srcId="{DCC0F557-9EF5-4958-A5D4-2856EED49632}" destId="{21B87AD4-6412-46C1-ADE4-A1F228B12C3B}" srcOrd="0" destOrd="0" presId="urn:microsoft.com/office/officeart/2005/8/layout/hList1"/>
    <dgm:cxn modelId="{AFD6A1C6-9A7D-4811-BFF5-1C2E6E398ABF}" type="presOf" srcId="{0AE2E562-D77F-4923-A2B6-B12D72350998}" destId="{3BACE584-0E31-4828-AD1E-8065517F2B44}" srcOrd="0" destOrd="1" presId="urn:microsoft.com/office/officeart/2005/8/layout/hList1"/>
    <dgm:cxn modelId="{572525DF-8D72-48E3-B52C-0FC157772365}" type="presOf" srcId="{60483225-9533-46BF-8606-1E06BDA385A2}" destId="{94CDFFA4-1DC5-4422-A690-2786DB91640E}" srcOrd="0" destOrd="3" presId="urn:microsoft.com/office/officeart/2005/8/layout/hList1"/>
    <dgm:cxn modelId="{27211FE0-4536-4F29-82EF-B38EA7942DE9}" srcId="{0B30EEE3-B867-4B41-91A9-9E6D7BF940CF}" destId="{A4C76F90-7AD8-4E54-95A2-4BCB60BC654E}" srcOrd="1" destOrd="0" parTransId="{E2FD95EC-B0DA-4EFE-B14C-641D3D233022}" sibTransId="{AABD201F-1469-4219-A1E4-5C95E3DF7C1D}"/>
    <dgm:cxn modelId="{54FADDEC-DE39-420A-A09A-BB062AD73468}" srcId="{DCC0F557-9EF5-4958-A5D4-2856EED49632}" destId="{60483225-9533-46BF-8606-1E06BDA385A2}" srcOrd="3" destOrd="0" parTransId="{C92CB95C-5F2C-41C6-9764-A7B845228982}" sibTransId="{4BA7A8EF-EE1D-4DA5-BF57-35C973CE5C1A}"/>
    <dgm:cxn modelId="{4EF1CAED-F81C-4EB1-84F4-ACA7378F4C87}" type="presOf" srcId="{B3F93950-D381-40F5-B57C-834D820F9FDE}" destId="{3BACE584-0E31-4828-AD1E-8065517F2B44}" srcOrd="0" destOrd="0" presId="urn:microsoft.com/office/officeart/2005/8/layout/hList1"/>
    <dgm:cxn modelId="{B0303E2C-3EDB-41CA-985D-F8BF4D723596}" type="presParOf" srcId="{2380440F-0889-4F03-86DC-9496CA1F2879}" destId="{71E3ED88-4769-4E48-9597-75E0686FA8BD}" srcOrd="0" destOrd="0" presId="urn:microsoft.com/office/officeart/2005/8/layout/hList1"/>
    <dgm:cxn modelId="{766AF514-848C-432B-B5DA-3472567C137E}" type="presParOf" srcId="{71E3ED88-4769-4E48-9597-75E0686FA8BD}" destId="{21B87AD4-6412-46C1-ADE4-A1F228B12C3B}" srcOrd="0" destOrd="0" presId="urn:microsoft.com/office/officeart/2005/8/layout/hList1"/>
    <dgm:cxn modelId="{F376F4AC-E56E-47ED-9725-58D24A6BB618}" type="presParOf" srcId="{71E3ED88-4769-4E48-9597-75E0686FA8BD}" destId="{94CDFFA4-1DC5-4422-A690-2786DB91640E}" srcOrd="1" destOrd="0" presId="urn:microsoft.com/office/officeart/2005/8/layout/hList1"/>
    <dgm:cxn modelId="{5D61FB90-005A-4F60-AF0F-471CF7E96507}" type="presParOf" srcId="{2380440F-0889-4F03-86DC-9496CA1F2879}" destId="{FD2AAC99-8A35-49BF-95BB-C967F4507957}" srcOrd="1" destOrd="0" presId="urn:microsoft.com/office/officeart/2005/8/layout/hList1"/>
    <dgm:cxn modelId="{70A26F28-B611-4AA5-BF94-9BFB23DFB64F}" type="presParOf" srcId="{2380440F-0889-4F03-86DC-9496CA1F2879}" destId="{0A430233-0201-4B11-A44F-2536152EC193}" srcOrd="2" destOrd="0" presId="urn:microsoft.com/office/officeart/2005/8/layout/hList1"/>
    <dgm:cxn modelId="{954A0BC5-4C0C-483B-A19C-7DA27104F706}" type="presParOf" srcId="{0A430233-0201-4B11-A44F-2536152EC193}" destId="{EF0FE919-9332-4228-9093-D264C2C42A13}" srcOrd="0" destOrd="0" presId="urn:microsoft.com/office/officeart/2005/8/layout/hList1"/>
    <dgm:cxn modelId="{E949BFAF-CE87-4513-BB74-A1DA129BA1A0}" type="presParOf" srcId="{0A430233-0201-4B11-A44F-2536152EC193}" destId="{3BACE584-0E31-4828-AD1E-8065517F2B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0EEE3-B867-4B41-91A9-9E6D7BF940C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DCC0F557-9EF5-4958-A5D4-2856EED49632}">
      <dgm:prSet phldrT="[Text]"/>
      <dgm:spPr/>
      <dgm:t>
        <a:bodyPr/>
        <a:lstStyle/>
        <a:p>
          <a:r>
            <a:rPr lang="en-GB" dirty="0"/>
            <a:t>ASD</a:t>
          </a:r>
        </a:p>
      </dgm:t>
    </dgm:pt>
    <dgm:pt modelId="{6AC3C784-2599-441B-8D52-6F7E4E5727BC}" type="parTrans" cxnId="{E4945613-E138-4CDE-87FE-780F939C641E}">
      <dgm:prSet/>
      <dgm:spPr/>
      <dgm:t>
        <a:bodyPr/>
        <a:lstStyle/>
        <a:p>
          <a:endParaRPr lang="en-GB"/>
        </a:p>
      </dgm:t>
    </dgm:pt>
    <dgm:pt modelId="{9831FE77-9F42-41BD-B588-54758BC479DF}" type="sibTrans" cxnId="{E4945613-E138-4CDE-87FE-780F939C641E}">
      <dgm:prSet/>
      <dgm:spPr/>
      <dgm:t>
        <a:bodyPr/>
        <a:lstStyle/>
        <a:p>
          <a:endParaRPr lang="en-GB"/>
        </a:p>
      </dgm:t>
    </dgm:pt>
    <dgm:pt modelId="{9D25B1E1-30C5-433D-918B-553A2109E758}">
      <dgm:prSet phldrT="[Text]"/>
      <dgm:spPr/>
      <dgm:t>
        <a:bodyPr/>
        <a:lstStyle/>
        <a:p>
          <a:r>
            <a:rPr lang="en-GB" dirty="0"/>
            <a:t>Individual generally does not know what to do in social situation</a:t>
          </a:r>
        </a:p>
      </dgm:t>
    </dgm:pt>
    <dgm:pt modelId="{D363F683-3CCB-4267-BD66-826D3CFD1ED2}" type="parTrans" cxnId="{890223AF-378D-401C-8C2E-9B4EE136987B}">
      <dgm:prSet/>
      <dgm:spPr/>
      <dgm:t>
        <a:bodyPr/>
        <a:lstStyle/>
        <a:p>
          <a:endParaRPr lang="en-GB"/>
        </a:p>
      </dgm:t>
    </dgm:pt>
    <dgm:pt modelId="{548A77E3-E0DB-4A69-93AD-5E8C2F9E67FA}" type="sibTrans" cxnId="{890223AF-378D-401C-8C2E-9B4EE136987B}">
      <dgm:prSet/>
      <dgm:spPr/>
      <dgm:t>
        <a:bodyPr/>
        <a:lstStyle/>
        <a:p>
          <a:endParaRPr lang="en-GB"/>
        </a:p>
      </dgm:t>
    </dgm:pt>
    <dgm:pt modelId="{A4C76F90-7AD8-4E54-95A2-4BCB60BC654E}">
      <dgm:prSet phldrT="[Text]"/>
      <dgm:spPr/>
      <dgm:t>
        <a:bodyPr/>
        <a:lstStyle/>
        <a:p>
          <a:r>
            <a:rPr lang="en-GB" dirty="0"/>
            <a:t>Social Anxiety</a:t>
          </a:r>
        </a:p>
      </dgm:t>
    </dgm:pt>
    <dgm:pt modelId="{E2FD95EC-B0DA-4EFE-B14C-641D3D233022}" type="parTrans" cxnId="{27211FE0-4536-4F29-82EF-B38EA7942DE9}">
      <dgm:prSet/>
      <dgm:spPr/>
      <dgm:t>
        <a:bodyPr/>
        <a:lstStyle/>
        <a:p>
          <a:endParaRPr lang="en-GB"/>
        </a:p>
      </dgm:t>
    </dgm:pt>
    <dgm:pt modelId="{AABD201F-1469-4219-A1E4-5C95E3DF7C1D}" type="sibTrans" cxnId="{27211FE0-4536-4F29-82EF-B38EA7942DE9}">
      <dgm:prSet/>
      <dgm:spPr/>
      <dgm:t>
        <a:bodyPr/>
        <a:lstStyle/>
        <a:p>
          <a:endParaRPr lang="en-GB"/>
        </a:p>
      </dgm:t>
    </dgm:pt>
    <dgm:pt modelId="{B3F93950-D381-40F5-B57C-834D820F9FDE}">
      <dgm:prSet phldrT="[Text]"/>
      <dgm:spPr/>
      <dgm:t>
        <a:bodyPr/>
        <a:lstStyle/>
        <a:p>
          <a:r>
            <a:rPr lang="en-GB" dirty="0"/>
            <a:t>Individual knows what to do in social situation</a:t>
          </a:r>
        </a:p>
      </dgm:t>
    </dgm:pt>
    <dgm:pt modelId="{384194DB-1F50-4E3E-81E9-5FC9192AB8CC}" type="parTrans" cxnId="{59C08257-C72D-4CB4-A588-01D242B24775}">
      <dgm:prSet/>
      <dgm:spPr/>
      <dgm:t>
        <a:bodyPr/>
        <a:lstStyle/>
        <a:p>
          <a:endParaRPr lang="en-GB"/>
        </a:p>
      </dgm:t>
    </dgm:pt>
    <dgm:pt modelId="{01C38C46-F443-4E72-9B84-BA2D39661658}" type="sibTrans" cxnId="{59C08257-C72D-4CB4-A588-01D242B24775}">
      <dgm:prSet/>
      <dgm:spPr/>
      <dgm:t>
        <a:bodyPr/>
        <a:lstStyle/>
        <a:p>
          <a:endParaRPr lang="en-GB"/>
        </a:p>
      </dgm:t>
    </dgm:pt>
    <dgm:pt modelId="{8FEB4E64-2DAD-4D1D-9C64-064678F155F1}">
      <dgm:prSet phldrT="[Text]"/>
      <dgm:spPr/>
      <dgm:t>
        <a:bodyPr/>
        <a:lstStyle/>
        <a:p>
          <a:r>
            <a:rPr lang="en-GB" dirty="0"/>
            <a:t>Can’t perform due to less effective strategies</a:t>
          </a:r>
        </a:p>
      </dgm:t>
    </dgm:pt>
    <dgm:pt modelId="{734800E7-E1E9-43B7-80B1-26F9E3D2B24B}" type="parTrans" cxnId="{9AF5EE5B-C555-4090-BDFB-460F6BEA7456}">
      <dgm:prSet/>
      <dgm:spPr/>
      <dgm:t>
        <a:bodyPr/>
        <a:lstStyle/>
        <a:p>
          <a:endParaRPr lang="en-GB"/>
        </a:p>
      </dgm:t>
    </dgm:pt>
    <dgm:pt modelId="{C2CD45C1-60C5-4A3A-8FFF-053CBA43EEDA}" type="sibTrans" cxnId="{9AF5EE5B-C555-4090-BDFB-460F6BEA7456}">
      <dgm:prSet/>
      <dgm:spPr/>
      <dgm:t>
        <a:bodyPr/>
        <a:lstStyle/>
        <a:p>
          <a:endParaRPr lang="en-GB"/>
        </a:p>
      </dgm:t>
    </dgm:pt>
    <dgm:pt modelId="{0C0EBDD1-A945-4E60-8951-229BC508E6BC}">
      <dgm:prSet phldrT="[Text]"/>
      <dgm:spPr/>
      <dgm:t>
        <a:bodyPr/>
        <a:lstStyle/>
        <a:p>
          <a:r>
            <a:rPr lang="en-GB" dirty="0"/>
            <a:t>Strong interests, behaviours, and/or sensory concerns</a:t>
          </a:r>
        </a:p>
      </dgm:t>
    </dgm:pt>
    <dgm:pt modelId="{812AE351-DC84-4EC8-BAF6-BAEE8F77D1F4}" type="parTrans" cxnId="{4349F724-16C2-49D1-A42C-BFEA78E463D8}">
      <dgm:prSet/>
      <dgm:spPr/>
      <dgm:t>
        <a:bodyPr/>
        <a:lstStyle/>
        <a:p>
          <a:endParaRPr lang="en-GB"/>
        </a:p>
      </dgm:t>
    </dgm:pt>
    <dgm:pt modelId="{662D5E18-500C-4CED-8CDC-879DC7057C0B}" type="sibTrans" cxnId="{4349F724-16C2-49D1-A42C-BFEA78E463D8}">
      <dgm:prSet/>
      <dgm:spPr/>
      <dgm:t>
        <a:bodyPr/>
        <a:lstStyle/>
        <a:p>
          <a:endParaRPr lang="en-GB"/>
        </a:p>
      </dgm:t>
    </dgm:pt>
    <dgm:pt modelId="{41705D07-A542-4F7D-9608-5FF333F17504}">
      <dgm:prSet phldrT="[Text]"/>
      <dgm:spPr/>
      <dgm:t>
        <a:bodyPr/>
        <a:lstStyle/>
        <a:p>
          <a:r>
            <a:rPr lang="en-GB" dirty="0"/>
            <a:t>Can’t perform in moment due to anxiety</a:t>
          </a:r>
        </a:p>
      </dgm:t>
    </dgm:pt>
    <dgm:pt modelId="{F6B0F8A5-C933-4BCB-AB33-51EF4F9BE5A7}" type="parTrans" cxnId="{D0850C12-1BB0-4688-AFA8-134FDD96EB6D}">
      <dgm:prSet/>
      <dgm:spPr/>
      <dgm:t>
        <a:bodyPr/>
        <a:lstStyle/>
        <a:p>
          <a:endParaRPr lang="en-GB"/>
        </a:p>
      </dgm:t>
    </dgm:pt>
    <dgm:pt modelId="{C185764C-9196-4A03-9705-DB71ACC3CE43}" type="sibTrans" cxnId="{D0850C12-1BB0-4688-AFA8-134FDD96EB6D}">
      <dgm:prSet/>
      <dgm:spPr/>
      <dgm:t>
        <a:bodyPr/>
        <a:lstStyle/>
        <a:p>
          <a:endParaRPr lang="en-GB"/>
        </a:p>
      </dgm:t>
    </dgm:pt>
    <dgm:pt modelId="{20992A09-4DA6-43D8-ACAA-AA8C2660C29F}">
      <dgm:prSet phldrT="[Text]"/>
      <dgm:spPr/>
      <dgm:t>
        <a:bodyPr/>
        <a:lstStyle/>
        <a:p>
          <a:r>
            <a:rPr lang="en-GB" dirty="0"/>
            <a:t>No presence of strong interests, behaviours, and/or sensory concerns</a:t>
          </a:r>
        </a:p>
      </dgm:t>
    </dgm:pt>
    <dgm:pt modelId="{AA88C69E-B2E0-4BEC-81D1-2634DEDA4FCC}" type="parTrans" cxnId="{C4BE7D91-74FC-4BC8-B943-98891AF89187}">
      <dgm:prSet/>
      <dgm:spPr/>
      <dgm:t>
        <a:bodyPr/>
        <a:lstStyle/>
        <a:p>
          <a:endParaRPr lang="en-GB"/>
        </a:p>
      </dgm:t>
    </dgm:pt>
    <dgm:pt modelId="{74F171B8-2FCB-4422-9839-146EC080BD61}" type="sibTrans" cxnId="{C4BE7D91-74FC-4BC8-B943-98891AF89187}">
      <dgm:prSet/>
      <dgm:spPr/>
      <dgm:t>
        <a:bodyPr/>
        <a:lstStyle/>
        <a:p>
          <a:endParaRPr lang="en-GB"/>
        </a:p>
      </dgm:t>
    </dgm:pt>
    <dgm:pt modelId="{1BE7AE5D-CA1F-4BA2-8D9E-632F01EDD4DF}">
      <dgm:prSet phldrT="[Text]"/>
      <dgm:spPr/>
      <dgm:t>
        <a:bodyPr/>
        <a:lstStyle/>
        <a:p>
          <a:r>
            <a:rPr lang="en-GB" dirty="0"/>
            <a:t>Increased social performance in safe and comfortable environments</a:t>
          </a:r>
        </a:p>
      </dgm:t>
    </dgm:pt>
    <dgm:pt modelId="{4CAB924F-C262-49E5-AA90-60306E006A72}" type="parTrans" cxnId="{F0AD8BB0-93B9-4F84-8F4F-1B3241216D55}">
      <dgm:prSet/>
      <dgm:spPr/>
      <dgm:t>
        <a:bodyPr/>
        <a:lstStyle/>
        <a:p>
          <a:endParaRPr lang="en-GB"/>
        </a:p>
      </dgm:t>
    </dgm:pt>
    <dgm:pt modelId="{CF827742-95A1-4F7D-A620-3E5BB6AF3130}" type="sibTrans" cxnId="{F0AD8BB0-93B9-4F84-8F4F-1B3241216D55}">
      <dgm:prSet/>
      <dgm:spPr/>
      <dgm:t>
        <a:bodyPr/>
        <a:lstStyle/>
        <a:p>
          <a:endParaRPr lang="en-GB"/>
        </a:p>
      </dgm:t>
    </dgm:pt>
    <dgm:pt modelId="{2380440F-0889-4F03-86DC-9496CA1F2879}" type="pres">
      <dgm:prSet presAssocID="{0B30EEE3-B867-4B41-91A9-9E6D7BF940CF}" presName="Name0" presStyleCnt="0">
        <dgm:presLayoutVars>
          <dgm:dir/>
          <dgm:animLvl val="lvl"/>
          <dgm:resizeHandles val="exact"/>
        </dgm:presLayoutVars>
      </dgm:prSet>
      <dgm:spPr/>
    </dgm:pt>
    <dgm:pt modelId="{71E3ED88-4769-4E48-9597-75E0686FA8BD}" type="pres">
      <dgm:prSet presAssocID="{DCC0F557-9EF5-4958-A5D4-2856EED49632}" presName="composite" presStyleCnt="0"/>
      <dgm:spPr/>
    </dgm:pt>
    <dgm:pt modelId="{21B87AD4-6412-46C1-ADE4-A1F228B12C3B}" type="pres">
      <dgm:prSet presAssocID="{DCC0F557-9EF5-4958-A5D4-2856EED49632}" presName="parTx" presStyleLbl="alignNode1" presStyleIdx="0" presStyleCnt="2">
        <dgm:presLayoutVars>
          <dgm:chMax val="0"/>
          <dgm:chPref val="0"/>
          <dgm:bulletEnabled val="1"/>
        </dgm:presLayoutVars>
      </dgm:prSet>
      <dgm:spPr/>
    </dgm:pt>
    <dgm:pt modelId="{94CDFFA4-1DC5-4422-A690-2786DB91640E}" type="pres">
      <dgm:prSet presAssocID="{DCC0F557-9EF5-4958-A5D4-2856EED49632}" presName="desTx" presStyleLbl="alignAccFollowNode1" presStyleIdx="0" presStyleCnt="2">
        <dgm:presLayoutVars>
          <dgm:bulletEnabled val="1"/>
        </dgm:presLayoutVars>
      </dgm:prSet>
      <dgm:spPr/>
    </dgm:pt>
    <dgm:pt modelId="{FD2AAC99-8A35-49BF-95BB-C967F4507957}" type="pres">
      <dgm:prSet presAssocID="{9831FE77-9F42-41BD-B588-54758BC479DF}" presName="space" presStyleCnt="0"/>
      <dgm:spPr/>
    </dgm:pt>
    <dgm:pt modelId="{0A430233-0201-4B11-A44F-2536152EC193}" type="pres">
      <dgm:prSet presAssocID="{A4C76F90-7AD8-4E54-95A2-4BCB60BC654E}" presName="composite" presStyleCnt="0"/>
      <dgm:spPr/>
    </dgm:pt>
    <dgm:pt modelId="{EF0FE919-9332-4228-9093-D264C2C42A13}" type="pres">
      <dgm:prSet presAssocID="{A4C76F90-7AD8-4E54-95A2-4BCB60BC654E}" presName="parTx" presStyleLbl="alignNode1" presStyleIdx="1" presStyleCnt="2">
        <dgm:presLayoutVars>
          <dgm:chMax val="0"/>
          <dgm:chPref val="0"/>
          <dgm:bulletEnabled val="1"/>
        </dgm:presLayoutVars>
      </dgm:prSet>
      <dgm:spPr/>
    </dgm:pt>
    <dgm:pt modelId="{3BACE584-0E31-4828-AD1E-8065517F2B44}" type="pres">
      <dgm:prSet presAssocID="{A4C76F90-7AD8-4E54-95A2-4BCB60BC654E}" presName="desTx" presStyleLbl="alignAccFollowNode1" presStyleIdx="1" presStyleCnt="2">
        <dgm:presLayoutVars>
          <dgm:bulletEnabled val="1"/>
        </dgm:presLayoutVars>
      </dgm:prSet>
      <dgm:spPr/>
    </dgm:pt>
  </dgm:ptLst>
  <dgm:cxnLst>
    <dgm:cxn modelId="{D0850C12-1BB0-4688-AFA8-134FDD96EB6D}" srcId="{A4C76F90-7AD8-4E54-95A2-4BCB60BC654E}" destId="{41705D07-A542-4F7D-9608-5FF333F17504}" srcOrd="1" destOrd="0" parTransId="{F6B0F8A5-C933-4BCB-AB33-51EF4F9BE5A7}" sibTransId="{C185764C-9196-4A03-9705-DB71ACC3CE43}"/>
    <dgm:cxn modelId="{E4945613-E138-4CDE-87FE-780F939C641E}" srcId="{0B30EEE3-B867-4B41-91A9-9E6D7BF940CF}" destId="{DCC0F557-9EF5-4958-A5D4-2856EED49632}" srcOrd="0" destOrd="0" parTransId="{6AC3C784-2599-441B-8D52-6F7E4E5727BC}" sibTransId="{9831FE77-9F42-41BD-B588-54758BC479DF}"/>
    <dgm:cxn modelId="{4349F724-16C2-49D1-A42C-BFEA78E463D8}" srcId="{DCC0F557-9EF5-4958-A5D4-2856EED49632}" destId="{0C0EBDD1-A945-4E60-8951-229BC508E6BC}" srcOrd="2" destOrd="0" parTransId="{812AE351-DC84-4EC8-BAF6-BAEE8F77D1F4}" sibTransId="{662D5E18-500C-4CED-8CDC-879DC7057C0B}"/>
    <dgm:cxn modelId="{21900A51-15CA-4AE7-9FB0-24E58DFA1991}" type="presOf" srcId="{9D25B1E1-30C5-433D-918B-553A2109E758}" destId="{94CDFFA4-1DC5-4422-A690-2786DB91640E}" srcOrd="0" destOrd="0" presId="urn:microsoft.com/office/officeart/2005/8/layout/hList1"/>
    <dgm:cxn modelId="{59C08257-C72D-4CB4-A588-01D242B24775}" srcId="{A4C76F90-7AD8-4E54-95A2-4BCB60BC654E}" destId="{B3F93950-D381-40F5-B57C-834D820F9FDE}" srcOrd="0" destOrd="0" parTransId="{384194DB-1F50-4E3E-81E9-5FC9192AB8CC}" sibTransId="{01C38C46-F443-4E72-9B84-BA2D39661658}"/>
    <dgm:cxn modelId="{9AF5EE5B-C555-4090-BDFB-460F6BEA7456}" srcId="{DCC0F557-9EF5-4958-A5D4-2856EED49632}" destId="{8FEB4E64-2DAD-4D1D-9C64-064678F155F1}" srcOrd="1" destOrd="0" parTransId="{734800E7-E1E9-43B7-80B1-26F9E3D2B24B}" sibTransId="{C2CD45C1-60C5-4A3A-8FFF-053CBA43EEDA}"/>
    <dgm:cxn modelId="{C80E255C-85FD-4345-AB55-537E5A0065C0}" type="presOf" srcId="{0C0EBDD1-A945-4E60-8951-229BC508E6BC}" destId="{94CDFFA4-1DC5-4422-A690-2786DB91640E}" srcOrd="0" destOrd="2" presId="urn:microsoft.com/office/officeart/2005/8/layout/hList1"/>
    <dgm:cxn modelId="{3FF4285C-878F-4917-BD1A-D2078E4F4D19}" type="presOf" srcId="{A4C76F90-7AD8-4E54-95A2-4BCB60BC654E}" destId="{EF0FE919-9332-4228-9093-D264C2C42A13}" srcOrd="0" destOrd="0" presId="urn:microsoft.com/office/officeart/2005/8/layout/hList1"/>
    <dgm:cxn modelId="{74ED2168-7213-42E2-82A3-6DE1670E5481}" type="presOf" srcId="{20992A09-4DA6-43D8-ACAA-AA8C2660C29F}" destId="{3BACE584-0E31-4828-AD1E-8065517F2B44}" srcOrd="0" destOrd="2" presId="urn:microsoft.com/office/officeart/2005/8/layout/hList1"/>
    <dgm:cxn modelId="{DBC58B74-6F34-4D19-ACC6-18FD5B67220E}" type="presOf" srcId="{1BE7AE5D-CA1F-4BA2-8D9E-632F01EDD4DF}" destId="{3BACE584-0E31-4828-AD1E-8065517F2B44}" srcOrd="0" destOrd="3" presId="urn:microsoft.com/office/officeart/2005/8/layout/hList1"/>
    <dgm:cxn modelId="{19F93D77-B762-4259-87A5-27667478D39C}" type="presOf" srcId="{41705D07-A542-4F7D-9608-5FF333F17504}" destId="{3BACE584-0E31-4828-AD1E-8065517F2B44}" srcOrd="0" destOrd="1" presId="urn:microsoft.com/office/officeart/2005/8/layout/hList1"/>
    <dgm:cxn modelId="{BD4AFE8D-B279-477A-BD07-6D8A39749E76}" type="presOf" srcId="{0B30EEE3-B867-4B41-91A9-9E6D7BF940CF}" destId="{2380440F-0889-4F03-86DC-9496CA1F2879}" srcOrd="0" destOrd="0" presId="urn:microsoft.com/office/officeart/2005/8/layout/hList1"/>
    <dgm:cxn modelId="{C4BE7D91-74FC-4BC8-B943-98891AF89187}" srcId="{A4C76F90-7AD8-4E54-95A2-4BCB60BC654E}" destId="{20992A09-4DA6-43D8-ACAA-AA8C2660C29F}" srcOrd="2" destOrd="0" parTransId="{AA88C69E-B2E0-4BEC-81D1-2634DEDA4FCC}" sibTransId="{74F171B8-2FCB-4422-9839-146EC080BD61}"/>
    <dgm:cxn modelId="{890223AF-378D-401C-8C2E-9B4EE136987B}" srcId="{DCC0F557-9EF5-4958-A5D4-2856EED49632}" destId="{9D25B1E1-30C5-433D-918B-553A2109E758}" srcOrd="0" destOrd="0" parTransId="{D363F683-3CCB-4267-BD66-826D3CFD1ED2}" sibTransId="{548A77E3-E0DB-4A69-93AD-5E8C2F9E67FA}"/>
    <dgm:cxn modelId="{F0AD8BB0-93B9-4F84-8F4F-1B3241216D55}" srcId="{A4C76F90-7AD8-4E54-95A2-4BCB60BC654E}" destId="{1BE7AE5D-CA1F-4BA2-8D9E-632F01EDD4DF}" srcOrd="3" destOrd="0" parTransId="{4CAB924F-C262-49E5-AA90-60306E006A72}" sibTransId="{CF827742-95A1-4F7D-A620-3E5BB6AF3130}"/>
    <dgm:cxn modelId="{D0120DBE-C8FA-4CCC-B956-BD22773D6EF4}" type="presOf" srcId="{DCC0F557-9EF5-4958-A5D4-2856EED49632}" destId="{21B87AD4-6412-46C1-ADE4-A1F228B12C3B}" srcOrd="0" destOrd="0" presId="urn:microsoft.com/office/officeart/2005/8/layout/hList1"/>
    <dgm:cxn modelId="{2D398ACA-6BE5-4115-BB3F-D133F13F84F6}" type="presOf" srcId="{8FEB4E64-2DAD-4D1D-9C64-064678F155F1}" destId="{94CDFFA4-1DC5-4422-A690-2786DB91640E}" srcOrd="0" destOrd="1" presId="urn:microsoft.com/office/officeart/2005/8/layout/hList1"/>
    <dgm:cxn modelId="{27211FE0-4536-4F29-82EF-B38EA7942DE9}" srcId="{0B30EEE3-B867-4B41-91A9-9E6D7BF940CF}" destId="{A4C76F90-7AD8-4E54-95A2-4BCB60BC654E}" srcOrd="1" destOrd="0" parTransId="{E2FD95EC-B0DA-4EFE-B14C-641D3D233022}" sibTransId="{AABD201F-1469-4219-A1E4-5C95E3DF7C1D}"/>
    <dgm:cxn modelId="{4EF1CAED-F81C-4EB1-84F4-ACA7378F4C87}" type="presOf" srcId="{B3F93950-D381-40F5-B57C-834D820F9FDE}" destId="{3BACE584-0E31-4828-AD1E-8065517F2B44}" srcOrd="0" destOrd="0" presId="urn:microsoft.com/office/officeart/2005/8/layout/hList1"/>
    <dgm:cxn modelId="{B0303E2C-3EDB-41CA-985D-F8BF4D723596}" type="presParOf" srcId="{2380440F-0889-4F03-86DC-9496CA1F2879}" destId="{71E3ED88-4769-4E48-9597-75E0686FA8BD}" srcOrd="0" destOrd="0" presId="urn:microsoft.com/office/officeart/2005/8/layout/hList1"/>
    <dgm:cxn modelId="{766AF514-848C-432B-B5DA-3472567C137E}" type="presParOf" srcId="{71E3ED88-4769-4E48-9597-75E0686FA8BD}" destId="{21B87AD4-6412-46C1-ADE4-A1F228B12C3B}" srcOrd="0" destOrd="0" presId="urn:microsoft.com/office/officeart/2005/8/layout/hList1"/>
    <dgm:cxn modelId="{F376F4AC-E56E-47ED-9725-58D24A6BB618}" type="presParOf" srcId="{71E3ED88-4769-4E48-9597-75E0686FA8BD}" destId="{94CDFFA4-1DC5-4422-A690-2786DB91640E}" srcOrd="1" destOrd="0" presId="urn:microsoft.com/office/officeart/2005/8/layout/hList1"/>
    <dgm:cxn modelId="{5D61FB90-005A-4F60-AF0F-471CF7E96507}" type="presParOf" srcId="{2380440F-0889-4F03-86DC-9496CA1F2879}" destId="{FD2AAC99-8A35-49BF-95BB-C967F4507957}" srcOrd="1" destOrd="0" presId="urn:microsoft.com/office/officeart/2005/8/layout/hList1"/>
    <dgm:cxn modelId="{70A26F28-B611-4AA5-BF94-9BFB23DFB64F}" type="presParOf" srcId="{2380440F-0889-4F03-86DC-9496CA1F2879}" destId="{0A430233-0201-4B11-A44F-2536152EC193}" srcOrd="2" destOrd="0" presId="urn:microsoft.com/office/officeart/2005/8/layout/hList1"/>
    <dgm:cxn modelId="{954A0BC5-4C0C-483B-A19C-7DA27104F706}" type="presParOf" srcId="{0A430233-0201-4B11-A44F-2536152EC193}" destId="{EF0FE919-9332-4228-9093-D264C2C42A13}" srcOrd="0" destOrd="0" presId="urn:microsoft.com/office/officeart/2005/8/layout/hList1"/>
    <dgm:cxn modelId="{E949BFAF-CE87-4513-BB74-A1DA129BA1A0}" type="presParOf" srcId="{0A430233-0201-4B11-A44F-2536152EC193}" destId="{3BACE584-0E31-4828-AD1E-8065517F2B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75CC5-0B28-4C39-9D46-BCE4310A0BA6}"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071006CE-D669-4A4F-822D-FC0D200BEDD5}">
      <dgm:prSet phldrT="[Text]"/>
      <dgm:spPr/>
      <dgm:t>
        <a:bodyPr/>
        <a:lstStyle/>
        <a:p>
          <a:r>
            <a:rPr lang="en-GB" dirty="0"/>
            <a:t>Uncontrollable obsessive thoughts</a:t>
          </a:r>
        </a:p>
      </dgm:t>
    </dgm:pt>
    <dgm:pt modelId="{D3F204B9-1968-4F06-945B-E9AC5FF64CBD}" type="parTrans" cxnId="{F05BC0B4-BAFB-4772-9B0A-8479B3E59C2E}">
      <dgm:prSet/>
      <dgm:spPr/>
      <dgm:t>
        <a:bodyPr/>
        <a:lstStyle/>
        <a:p>
          <a:endParaRPr lang="en-GB"/>
        </a:p>
      </dgm:t>
    </dgm:pt>
    <dgm:pt modelId="{18A5A265-FB2F-4B74-8814-5004833B4806}" type="sibTrans" cxnId="{F05BC0B4-BAFB-4772-9B0A-8479B3E59C2E}">
      <dgm:prSet/>
      <dgm:spPr/>
      <dgm:t>
        <a:bodyPr/>
        <a:lstStyle/>
        <a:p>
          <a:endParaRPr lang="en-GB"/>
        </a:p>
      </dgm:t>
    </dgm:pt>
    <dgm:pt modelId="{102A020C-7ABC-43A1-9998-1D00D0E13DD8}">
      <dgm:prSet phldrT="[Text]"/>
      <dgm:spPr/>
      <dgm:t>
        <a:bodyPr/>
        <a:lstStyle/>
        <a:p>
          <a:r>
            <a:rPr lang="en-GB" dirty="0"/>
            <a:t>Anxiety</a:t>
          </a:r>
        </a:p>
      </dgm:t>
    </dgm:pt>
    <dgm:pt modelId="{137D4431-CD4A-440A-9440-A00B9ECA0880}" type="parTrans" cxnId="{B6BF9211-5A71-4EC7-8A97-8EDB14CFCE67}">
      <dgm:prSet/>
      <dgm:spPr/>
      <dgm:t>
        <a:bodyPr/>
        <a:lstStyle/>
        <a:p>
          <a:endParaRPr lang="en-GB"/>
        </a:p>
      </dgm:t>
    </dgm:pt>
    <dgm:pt modelId="{6076C585-F4D1-4D1F-BBE7-714FF7F38116}" type="sibTrans" cxnId="{B6BF9211-5A71-4EC7-8A97-8EDB14CFCE67}">
      <dgm:prSet/>
      <dgm:spPr/>
      <dgm:t>
        <a:bodyPr/>
        <a:lstStyle/>
        <a:p>
          <a:endParaRPr lang="en-GB"/>
        </a:p>
      </dgm:t>
    </dgm:pt>
    <dgm:pt modelId="{A8273AA4-3F81-4F97-BEC1-71D4909C4750}">
      <dgm:prSet phldrT="[Text]"/>
      <dgm:spPr/>
      <dgm:t>
        <a:bodyPr/>
        <a:lstStyle/>
        <a:p>
          <a:r>
            <a:rPr lang="en-GB" dirty="0"/>
            <a:t>Compulsive behaviours</a:t>
          </a:r>
        </a:p>
      </dgm:t>
    </dgm:pt>
    <dgm:pt modelId="{78C96074-D570-4CAA-AE80-6F3EC87FEBD8}" type="parTrans" cxnId="{1E313A5A-1EF2-417F-8C4E-B19CFE5D8E89}">
      <dgm:prSet/>
      <dgm:spPr/>
      <dgm:t>
        <a:bodyPr/>
        <a:lstStyle/>
        <a:p>
          <a:endParaRPr lang="en-GB"/>
        </a:p>
      </dgm:t>
    </dgm:pt>
    <dgm:pt modelId="{7A779D50-383A-43CA-93D4-417BB3F1CE45}" type="sibTrans" cxnId="{1E313A5A-1EF2-417F-8C4E-B19CFE5D8E89}">
      <dgm:prSet/>
      <dgm:spPr/>
      <dgm:t>
        <a:bodyPr/>
        <a:lstStyle/>
        <a:p>
          <a:endParaRPr lang="en-GB"/>
        </a:p>
      </dgm:t>
    </dgm:pt>
    <dgm:pt modelId="{7306D43C-BF48-45EE-9C85-9F5D8A289C61}" type="pres">
      <dgm:prSet presAssocID="{28675CC5-0B28-4C39-9D46-BCE4310A0BA6}" presName="cycle" presStyleCnt="0">
        <dgm:presLayoutVars>
          <dgm:dir/>
          <dgm:resizeHandles val="exact"/>
        </dgm:presLayoutVars>
      </dgm:prSet>
      <dgm:spPr/>
    </dgm:pt>
    <dgm:pt modelId="{550F0857-0B1A-4FFC-9CBB-6FA43BB90C79}" type="pres">
      <dgm:prSet presAssocID="{071006CE-D669-4A4F-822D-FC0D200BEDD5}" presName="node" presStyleLbl="node1" presStyleIdx="0" presStyleCnt="3">
        <dgm:presLayoutVars>
          <dgm:bulletEnabled val="1"/>
        </dgm:presLayoutVars>
      </dgm:prSet>
      <dgm:spPr/>
    </dgm:pt>
    <dgm:pt modelId="{038C0026-5208-4386-8834-8D4528209369}" type="pres">
      <dgm:prSet presAssocID="{18A5A265-FB2F-4B74-8814-5004833B4806}" presName="sibTrans" presStyleLbl="sibTrans2D1" presStyleIdx="0" presStyleCnt="3"/>
      <dgm:spPr/>
    </dgm:pt>
    <dgm:pt modelId="{9DB879E0-AB58-4A57-BC42-4717D76A124C}" type="pres">
      <dgm:prSet presAssocID="{18A5A265-FB2F-4B74-8814-5004833B4806}" presName="connectorText" presStyleLbl="sibTrans2D1" presStyleIdx="0" presStyleCnt="3"/>
      <dgm:spPr/>
    </dgm:pt>
    <dgm:pt modelId="{40520970-FDDF-4F80-B0A5-26A92B783AB4}" type="pres">
      <dgm:prSet presAssocID="{102A020C-7ABC-43A1-9998-1D00D0E13DD8}" presName="node" presStyleLbl="node1" presStyleIdx="1" presStyleCnt="3">
        <dgm:presLayoutVars>
          <dgm:bulletEnabled val="1"/>
        </dgm:presLayoutVars>
      </dgm:prSet>
      <dgm:spPr/>
    </dgm:pt>
    <dgm:pt modelId="{581EB610-FE96-4CC5-AF56-26BB9E6316B4}" type="pres">
      <dgm:prSet presAssocID="{6076C585-F4D1-4D1F-BBE7-714FF7F38116}" presName="sibTrans" presStyleLbl="sibTrans2D1" presStyleIdx="1" presStyleCnt="3"/>
      <dgm:spPr/>
    </dgm:pt>
    <dgm:pt modelId="{3F8CE132-AA45-4DE7-85D0-2C65AA4A7BE7}" type="pres">
      <dgm:prSet presAssocID="{6076C585-F4D1-4D1F-BBE7-714FF7F38116}" presName="connectorText" presStyleLbl="sibTrans2D1" presStyleIdx="1" presStyleCnt="3"/>
      <dgm:spPr/>
    </dgm:pt>
    <dgm:pt modelId="{8E369E12-0D56-420C-B4DD-42F917B25F4D}" type="pres">
      <dgm:prSet presAssocID="{A8273AA4-3F81-4F97-BEC1-71D4909C4750}" presName="node" presStyleLbl="node1" presStyleIdx="2" presStyleCnt="3">
        <dgm:presLayoutVars>
          <dgm:bulletEnabled val="1"/>
        </dgm:presLayoutVars>
      </dgm:prSet>
      <dgm:spPr/>
    </dgm:pt>
    <dgm:pt modelId="{A112A48C-3FDD-4DDA-A70B-911330FE3E40}" type="pres">
      <dgm:prSet presAssocID="{7A779D50-383A-43CA-93D4-417BB3F1CE45}" presName="sibTrans" presStyleLbl="sibTrans2D1" presStyleIdx="2" presStyleCnt="3"/>
      <dgm:spPr/>
    </dgm:pt>
    <dgm:pt modelId="{AA23899F-1140-4008-B80B-10BDC4FAB978}" type="pres">
      <dgm:prSet presAssocID="{7A779D50-383A-43CA-93D4-417BB3F1CE45}" presName="connectorText" presStyleLbl="sibTrans2D1" presStyleIdx="2" presStyleCnt="3"/>
      <dgm:spPr/>
    </dgm:pt>
  </dgm:ptLst>
  <dgm:cxnLst>
    <dgm:cxn modelId="{A673D702-A022-4659-A6EE-922EC9195E3D}" type="presOf" srcId="{18A5A265-FB2F-4B74-8814-5004833B4806}" destId="{9DB879E0-AB58-4A57-BC42-4717D76A124C}" srcOrd="1" destOrd="0" presId="urn:microsoft.com/office/officeart/2005/8/layout/cycle2"/>
    <dgm:cxn modelId="{3E04180B-2921-4AB6-B78B-8E4D89445F86}" type="presOf" srcId="{A8273AA4-3F81-4F97-BEC1-71D4909C4750}" destId="{8E369E12-0D56-420C-B4DD-42F917B25F4D}" srcOrd="0" destOrd="0" presId="urn:microsoft.com/office/officeart/2005/8/layout/cycle2"/>
    <dgm:cxn modelId="{B6BF9211-5A71-4EC7-8A97-8EDB14CFCE67}" srcId="{28675CC5-0B28-4C39-9D46-BCE4310A0BA6}" destId="{102A020C-7ABC-43A1-9998-1D00D0E13DD8}" srcOrd="1" destOrd="0" parTransId="{137D4431-CD4A-440A-9440-A00B9ECA0880}" sibTransId="{6076C585-F4D1-4D1F-BBE7-714FF7F38116}"/>
    <dgm:cxn modelId="{7664C526-B4D9-4325-BC83-FEB65B32EAB8}" type="presOf" srcId="{7A779D50-383A-43CA-93D4-417BB3F1CE45}" destId="{A112A48C-3FDD-4DDA-A70B-911330FE3E40}" srcOrd="0" destOrd="0" presId="urn:microsoft.com/office/officeart/2005/8/layout/cycle2"/>
    <dgm:cxn modelId="{03C5BA2B-E8AF-4A9E-9536-C8A53C69456F}" type="presOf" srcId="{7A779D50-383A-43CA-93D4-417BB3F1CE45}" destId="{AA23899F-1140-4008-B80B-10BDC4FAB978}" srcOrd="1" destOrd="0" presId="urn:microsoft.com/office/officeart/2005/8/layout/cycle2"/>
    <dgm:cxn modelId="{6768A449-4D25-40C2-AD40-F5A8FD78018D}" type="presOf" srcId="{102A020C-7ABC-43A1-9998-1D00D0E13DD8}" destId="{40520970-FDDF-4F80-B0A5-26A92B783AB4}" srcOrd="0" destOrd="0" presId="urn:microsoft.com/office/officeart/2005/8/layout/cycle2"/>
    <dgm:cxn modelId="{1E313A5A-1EF2-417F-8C4E-B19CFE5D8E89}" srcId="{28675CC5-0B28-4C39-9D46-BCE4310A0BA6}" destId="{A8273AA4-3F81-4F97-BEC1-71D4909C4750}" srcOrd="2" destOrd="0" parTransId="{78C96074-D570-4CAA-AE80-6F3EC87FEBD8}" sibTransId="{7A779D50-383A-43CA-93D4-417BB3F1CE45}"/>
    <dgm:cxn modelId="{584B1567-FA0E-43B7-BB2E-487A5588DE69}" type="presOf" srcId="{18A5A265-FB2F-4B74-8814-5004833B4806}" destId="{038C0026-5208-4386-8834-8D4528209369}" srcOrd="0" destOrd="0" presId="urn:microsoft.com/office/officeart/2005/8/layout/cycle2"/>
    <dgm:cxn modelId="{5478DB6C-9EEE-4C7E-8D25-BD4E1D1E904C}" type="presOf" srcId="{28675CC5-0B28-4C39-9D46-BCE4310A0BA6}" destId="{7306D43C-BF48-45EE-9C85-9F5D8A289C61}" srcOrd="0" destOrd="0" presId="urn:microsoft.com/office/officeart/2005/8/layout/cycle2"/>
    <dgm:cxn modelId="{00DA939A-4212-47F4-8837-4B84200D4C10}" type="presOf" srcId="{6076C585-F4D1-4D1F-BBE7-714FF7F38116}" destId="{3F8CE132-AA45-4DE7-85D0-2C65AA4A7BE7}" srcOrd="1" destOrd="0" presId="urn:microsoft.com/office/officeart/2005/8/layout/cycle2"/>
    <dgm:cxn modelId="{63D3B2A6-9833-4C20-8D98-8DC6DA1D1179}" type="presOf" srcId="{071006CE-D669-4A4F-822D-FC0D200BEDD5}" destId="{550F0857-0B1A-4FFC-9CBB-6FA43BB90C79}" srcOrd="0" destOrd="0" presId="urn:microsoft.com/office/officeart/2005/8/layout/cycle2"/>
    <dgm:cxn modelId="{F05BC0B4-BAFB-4772-9B0A-8479B3E59C2E}" srcId="{28675CC5-0B28-4C39-9D46-BCE4310A0BA6}" destId="{071006CE-D669-4A4F-822D-FC0D200BEDD5}" srcOrd="0" destOrd="0" parTransId="{D3F204B9-1968-4F06-945B-E9AC5FF64CBD}" sibTransId="{18A5A265-FB2F-4B74-8814-5004833B4806}"/>
    <dgm:cxn modelId="{767A29F0-5524-4E5C-ADB8-B7345BAFB8F9}" type="presOf" srcId="{6076C585-F4D1-4D1F-BBE7-714FF7F38116}" destId="{581EB610-FE96-4CC5-AF56-26BB9E6316B4}" srcOrd="0" destOrd="0" presId="urn:microsoft.com/office/officeart/2005/8/layout/cycle2"/>
    <dgm:cxn modelId="{D2FA0B36-E358-4FB6-9BE1-BD6B38AD9962}" type="presParOf" srcId="{7306D43C-BF48-45EE-9C85-9F5D8A289C61}" destId="{550F0857-0B1A-4FFC-9CBB-6FA43BB90C79}" srcOrd="0" destOrd="0" presId="urn:microsoft.com/office/officeart/2005/8/layout/cycle2"/>
    <dgm:cxn modelId="{6301B265-20CD-4EB2-A41C-FF580ADB5C16}" type="presParOf" srcId="{7306D43C-BF48-45EE-9C85-9F5D8A289C61}" destId="{038C0026-5208-4386-8834-8D4528209369}" srcOrd="1" destOrd="0" presId="urn:microsoft.com/office/officeart/2005/8/layout/cycle2"/>
    <dgm:cxn modelId="{A79CD168-5F48-4F04-8C9D-13FA868EF909}" type="presParOf" srcId="{038C0026-5208-4386-8834-8D4528209369}" destId="{9DB879E0-AB58-4A57-BC42-4717D76A124C}" srcOrd="0" destOrd="0" presId="urn:microsoft.com/office/officeart/2005/8/layout/cycle2"/>
    <dgm:cxn modelId="{D64C5114-52B0-4C66-A3C8-117EA04ECD44}" type="presParOf" srcId="{7306D43C-BF48-45EE-9C85-9F5D8A289C61}" destId="{40520970-FDDF-4F80-B0A5-26A92B783AB4}" srcOrd="2" destOrd="0" presId="urn:microsoft.com/office/officeart/2005/8/layout/cycle2"/>
    <dgm:cxn modelId="{5CE5A47E-63D9-4AB4-85E0-295C6CA08582}" type="presParOf" srcId="{7306D43C-BF48-45EE-9C85-9F5D8A289C61}" destId="{581EB610-FE96-4CC5-AF56-26BB9E6316B4}" srcOrd="3" destOrd="0" presId="urn:microsoft.com/office/officeart/2005/8/layout/cycle2"/>
    <dgm:cxn modelId="{BFA20061-415B-4B12-87F8-D83EC8AD9517}" type="presParOf" srcId="{581EB610-FE96-4CC5-AF56-26BB9E6316B4}" destId="{3F8CE132-AA45-4DE7-85D0-2C65AA4A7BE7}" srcOrd="0" destOrd="0" presId="urn:microsoft.com/office/officeart/2005/8/layout/cycle2"/>
    <dgm:cxn modelId="{8E02B314-F390-4307-8C06-8789A34AB9A1}" type="presParOf" srcId="{7306D43C-BF48-45EE-9C85-9F5D8A289C61}" destId="{8E369E12-0D56-420C-B4DD-42F917B25F4D}" srcOrd="4" destOrd="0" presId="urn:microsoft.com/office/officeart/2005/8/layout/cycle2"/>
    <dgm:cxn modelId="{92D1C090-F7B0-4250-A6A4-F9890F068FCD}" type="presParOf" srcId="{7306D43C-BF48-45EE-9C85-9F5D8A289C61}" destId="{A112A48C-3FDD-4DDA-A70B-911330FE3E40}" srcOrd="5" destOrd="0" presId="urn:microsoft.com/office/officeart/2005/8/layout/cycle2"/>
    <dgm:cxn modelId="{24654827-CF20-4F5D-8307-077C14E032BC}" type="presParOf" srcId="{A112A48C-3FDD-4DDA-A70B-911330FE3E40}" destId="{AA23899F-1140-4008-B80B-10BDC4FAB9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30EEE3-B867-4B41-91A9-9E6D7BF940C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DCC0F557-9EF5-4958-A5D4-2856EED49632}">
      <dgm:prSet phldrT="[Text]"/>
      <dgm:spPr/>
      <dgm:t>
        <a:bodyPr/>
        <a:lstStyle/>
        <a:p>
          <a:r>
            <a:rPr lang="en-GB" dirty="0"/>
            <a:t>ASD</a:t>
          </a:r>
        </a:p>
      </dgm:t>
    </dgm:pt>
    <dgm:pt modelId="{6AC3C784-2599-441B-8D52-6F7E4E5727BC}" type="parTrans" cxnId="{E4945613-E138-4CDE-87FE-780F939C641E}">
      <dgm:prSet/>
      <dgm:spPr/>
      <dgm:t>
        <a:bodyPr/>
        <a:lstStyle/>
        <a:p>
          <a:endParaRPr lang="en-GB"/>
        </a:p>
      </dgm:t>
    </dgm:pt>
    <dgm:pt modelId="{9831FE77-9F42-41BD-B588-54758BC479DF}" type="sibTrans" cxnId="{E4945613-E138-4CDE-87FE-780F939C641E}">
      <dgm:prSet/>
      <dgm:spPr/>
      <dgm:t>
        <a:bodyPr/>
        <a:lstStyle/>
        <a:p>
          <a:endParaRPr lang="en-GB"/>
        </a:p>
      </dgm:t>
    </dgm:pt>
    <dgm:pt modelId="{9D25B1E1-30C5-433D-918B-553A2109E758}">
      <dgm:prSet phldrT="[Text]"/>
      <dgm:spPr/>
      <dgm:t>
        <a:bodyPr/>
        <a:lstStyle/>
        <a:p>
          <a:r>
            <a:rPr lang="en-GB" dirty="0"/>
            <a:t>Obsessions are with thematic interests and desired thoughts</a:t>
          </a:r>
        </a:p>
      </dgm:t>
    </dgm:pt>
    <dgm:pt modelId="{D363F683-3CCB-4267-BD66-826D3CFD1ED2}" type="parTrans" cxnId="{890223AF-378D-401C-8C2E-9B4EE136987B}">
      <dgm:prSet/>
      <dgm:spPr/>
      <dgm:t>
        <a:bodyPr/>
        <a:lstStyle/>
        <a:p>
          <a:endParaRPr lang="en-GB"/>
        </a:p>
      </dgm:t>
    </dgm:pt>
    <dgm:pt modelId="{548A77E3-E0DB-4A69-93AD-5E8C2F9E67FA}" type="sibTrans" cxnId="{890223AF-378D-401C-8C2E-9B4EE136987B}">
      <dgm:prSet/>
      <dgm:spPr/>
      <dgm:t>
        <a:bodyPr/>
        <a:lstStyle/>
        <a:p>
          <a:endParaRPr lang="en-GB"/>
        </a:p>
      </dgm:t>
    </dgm:pt>
    <dgm:pt modelId="{A4C76F90-7AD8-4E54-95A2-4BCB60BC654E}">
      <dgm:prSet phldrT="[Text]"/>
      <dgm:spPr/>
      <dgm:t>
        <a:bodyPr/>
        <a:lstStyle/>
        <a:p>
          <a:r>
            <a:rPr lang="en-GB" dirty="0"/>
            <a:t>OCD</a:t>
          </a:r>
        </a:p>
      </dgm:t>
    </dgm:pt>
    <dgm:pt modelId="{E2FD95EC-B0DA-4EFE-B14C-641D3D233022}" type="parTrans" cxnId="{27211FE0-4536-4F29-82EF-B38EA7942DE9}">
      <dgm:prSet/>
      <dgm:spPr/>
      <dgm:t>
        <a:bodyPr/>
        <a:lstStyle/>
        <a:p>
          <a:endParaRPr lang="en-GB"/>
        </a:p>
      </dgm:t>
    </dgm:pt>
    <dgm:pt modelId="{AABD201F-1469-4219-A1E4-5C95E3DF7C1D}" type="sibTrans" cxnId="{27211FE0-4536-4F29-82EF-B38EA7942DE9}">
      <dgm:prSet/>
      <dgm:spPr/>
      <dgm:t>
        <a:bodyPr/>
        <a:lstStyle/>
        <a:p>
          <a:endParaRPr lang="en-GB"/>
        </a:p>
      </dgm:t>
    </dgm:pt>
    <dgm:pt modelId="{B3F93950-D381-40F5-B57C-834D820F9FDE}">
      <dgm:prSet phldrT="[Text]"/>
      <dgm:spPr/>
      <dgm:t>
        <a:bodyPr/>
        <a:lstStyle/>
        <a:p>
          <a:r>
            <a:rPr lang="en-GB" dirty="0"/>
            <a:t>Obsessions are unwanted, intrusive thoughts</a:t>
          </a:r>
        </a:p>
      </dgm:t>
    </dgm:pt>
    <dgm:pt modelId="{384194DB-1F50-4E3E-81E9-5FC9192AB8CC}" type="parTrans" cxnId="{59C08257-C72D-4CB4-A588-01D242B24775}">
      <dgm:prSet/>
      <dgm:spPr/>
      <dgm:t>
        <a:bodyPr/>
        <a:lstStyle/>
        <a:p>
          <a:endParaRPr lang="en-GB"/>
        </a:p>
      </dgm:t>
    </dgm:pt>
    <dgm:pt modelId="{01C38C46-F443-4E72-9B84-BA2D39661658}" type="sibTrans" cxnId="{59C08257-C72D-4CB4-A588-01D242B24775}">
      <dgm:prSet/>
      <dgm:spPr/>
      <dgm:t>
        <a:bodyPr/>
        <a:lstStyle/>
        <a:p>
          <a:endParaRPr lang="en-GB"/>
        </a:p>
      </dgm:t>
    </dgm:pt>
    <dgm:pt modelId="{EEF314AC-A216-4983-862A-7A35DF812E44}">
      <dgm:prSet phldrT="[Text]"/>
      <dgm:spPr/>
      <dgm:t>
        <a:bodyPr/>
        <a:lstStyle/>
        <a:p>
          <a:r>
            <a:rPr lang="en-GB" dirty="0"/>
            <a:t>Repetitive actions are a source of comfort or pleasure</a:t>
          </a:r>
        </a:p>
      </dgm:t>
    </dgm:pt>
    <dgm:pt modelId="{E86F8EC1-CDC6-4EF0-8CCA-0486261A1CCC}" type="parTrans" cxnId="{B70B9925-3C28-4FFB-9D87-CA437CC19F8A}">
      <dgm:prSet/>
      <dgm:spPr/>
      <dgm:t>
        <a:bodyPr/>
        <a:lstStyle/>
        <a:p>
          <a:endParaRPr lang="en-GB"/>
        </a:p>
      </dgm:t>
    </dgm:pt>
    <dgm:pt modelId="{A8CB80E3-70EC-48A6-97F2-F6B18209F429}" type="sibTrans" cxnId="{B70B9925-3C28-4FFB-9D87-CA437CC19F8A}">
      <dgm:prSet/>
      <dgm:spPr/>
      <dgm:t>
        <a:bodyPr/>
        <a:lstStyle/>
        <a:p>
          <a:endParaRPr lang="en-GB"/>
        </a:p>
      </dgm:t>
    </dgm:pt>
    <dgm:pt modelId="{9133012F-86F5-42C0-8D0F-67C0B89C6908}">
      <dgm:prSet phldrT="[Text]"/>
      <dgm:spPr/>
      <dgm:t>
        <a:bodyPr/>
        <a:lstStyle/>
        <a:p>
          <a:r>
            <a:rPr lang="en-GB" dirty="0"/>
            <a:t>Not bothered by thoughts and behaviours</a:t>
          </a:r>
        </a:p>
      </dgm:t>
    </dgm:pt>
    <dgm:pt modelId="{8BB5B546-8055-4986-BEE9-E65C6AA1CA79}" type="parTrans" cxnId="{F3DF4C55-DADB-40D4-AE2F-EB8F4F82C7DF}">
      <dgm:prSet/>
      <dgm:spPr/>
      <dgm:t>
        <a:bodyPr/>
        <a:lstStyle/>
        <a:p>
          <a:endParaRPr lang="en-GB"/>
        </a:p>
      </dgm:t>
    </dgm:pt>
    <dgm:pt modelId="{2ED80AB9-C2A6-45FC-BC8E-5E4245B5B76A}" type="sibTrans" cxnId="{F3DF4C55-DADB-40D4-AE2F-EB8F4F82C7DF}">
      <dgm:prSet/>
      <dgm:spPr/>
      <dgm:t>
        <a:bodyPr/>
        <a:lstStyle/>
        <a:p>
          <a:endParaRPr lang="en-GB"/>
        </a:p>
      </dgm:t>
    </dgm:pt>
    <dgm:pt modelId="{DBB4DEEE-8921-46EE-A243-40CEF1115306}">
      <dgm:prSet phldrT="[Text]"/>
      <dgm:spPr/>
      <dgm:t>
        <a:bodyPr/>
        <a:lstStyle/>
        <a:p>
          <a:r>
            <a:rPr lang="en-GB" dirty="0"/>
            <a:t>Not bothered by social view of others</a:t>
          </a:r>
        </a:p>
      </dgm:t>
    </dgm:pt>
    <dgm:pt modelId="{929023FD-1846-4912-8A92-27D4795D3F36}" type="parTrans" cxnId="{E2CF2B98-B38F-4E3A-B817-8F8C9669AC6F}">
      <dgm:prSet/>
      <dgm:spPr/>
      <dgm:t>
        <a:bodyPr/>
        <a:lstStyle/>
        <a:p>
          <a:endParaRPr lang="en-GB"/>
        </a:p>
      </dgm:t>
    </dgm:pt>
    <dgm:pt modelId="{9BA96D70-BEF6-48A9-843C-C24D6E624A6B}" type="sibTrans" cxnId="{E2CF2B98-B38F-4E3A-B817-8F8C9669AC6F}">
      <dgm:prSet/>
      <dgm:spPr/>
      <dgm:t>
        <a:bodyPr/>
        <a:lstStyle/>
        <a:p>
          <a:endParaRPr lang="en-GB"/>
        </a:p>
      </dgm:t>
    </dgm:pt>
    <dgm:pt modelId="{E7A3427E-8382-41A1-A805-C24AC4F5F1E4}">
      <dgm:prSet phldrT="[Text]"/>
      <dgm:spPr/>
      <dgm:t>
        <a:bodyPr/>
        <a:lstStyle/>
        <a:p>
          <a:r>
            <a:rPr lang="en-GB" dirty="0"/>
            <a:t>Compulsions to reduce anxiety or fear from thoughts</a:t>
          </a:r>
        </a:p>
      </dgm:t>
    </dgm:pt>
    <dgm:pt modelId="{7EDCF4D7-B0F0-4490-9A68-8F4134B0D737}" type="parTrans" cxnId="{A1E608C7-11D1-44F3-B745-BEEB4B71F977}">
      <dgm:prSet/>
      <dgm:spPr/>
      <dgm:t>
        <a:bodyPr/>
        <a:lstStyle/>
        <a:p>
          <a:endParaRPr lang="en-GB"/>
        </a:p>
      </dgm:t>
    </dgm:pt>
    <dgm:pt modelId="{4004044F-4C7E-4BA2-A7B8-6902E8825D3A}" type="sibTrans" cxnId="{A1E608C7-11D1-44F3-B745-BEEB4B71F977}">
      <dgm:prSet/>
      <dgm:spPr/>
      <dgm:t>
        <a:bodyPr/>
        <a:lstStyle/>
        <a:p>
          <a:endParaRPr lang="en-GB"/>
        </a:p>
      </dgm:t>
    </dgm:pt>
    <dgm:pt modelId="{9E6DA940-ED9A-4E34-8534-5DA4458843A3}">
      <dgm:prSet phldrT="[Text]"/>
      <dgm:spPr/>
      <dgm:t>
        <a:bodyPr/>
        <a:lstStyle/>
        <a:p>
          <a:r>
            <a:rPr lang="en-GB" dirty="0"/>
            <a:t>Want to stop thoughts and behaviours</a:t>
          </a:r>
        </a:p>
      </dgm:t>
    </dgm:pt>
    <dgm:pt modelId="{BDED4127-9CB9-4AC2-82FF-9BFE90EFBCA5}" type="parTrans" cxnId="{F8088E74-1CE1-48BC-89A2-10A337F85532}">
      <dgm:prSet/>
      <dgm:spPr/>
      <dgm:t>
        <a:bodyPr/>
        <a:lstStyle/>
        <a:p>
          <a:endParaRPr lang="en-GB"/>
        </a:p>
      </dgm:t>
    </dgm:pt>
    <dgm:pt modelId="{C5096E34-FFAD-4AFA-B901-1D0D272A280B}" type="sibTrans" cxnId="{F8088E74-1CE1-48BC-89A2-10A337F85532}">
      <dgm:prSet/>
      <dgm:spPr/>
      <dgm:t>
        <a:bodyPr/>
        <a:lstStyle/>
        <a:p>
          <a:endParaRPr lang="en-GB"/>
        </a:p>
      </dgm:t>
    </dgm:pt>
    <dgm:pt modelId="{75C7C32B-F705-46F8-B229-C642985BE78E}">
      <dgm:prSet phldrT="[Text]"/>
      <dgm:spPr/>
      <dgm:t>
        <a:bodyPr/>
        <a:lstStyle/>
        <a:p>
          <a:r>
            <a:rPr lang="en-GB" dirty="0"/>
            <a:t>Frequently ashamed of rituals and how others view them</a:t>
          </a:r>
        </a:p>
      </dgm:t>
    </dgm:pt>
    <dgm:pt modelId="{FA655BBB-C791-475A-9514-EE0BCDD1D0C6}" type="parTrans" cxnId="{FF807D7D-0BF3-4FE6-ADE5-36633D245C57}">
      <dgm:prSet/>
      <dgm:spPr/>
      <dgm:t>
        <a:bodyPr/>
        <a:lstStyle/>
        <a:p>
          <a:endParaRPr lang="en-GB"/>
        </a:p>
      </dgm:t>
    </dgm:pt>
    <dgm:pt modelId="{5E7567D7-D5F4-4356-8853-A603A8C9C3F5}" type="sibTrans" cxnId="{FF807D7D-0BF3-4FE6-ADE5-36633D245C57}">
      <dgm:prSet/>
      <dgm:spPr/>
      <dgm:t>
        <a:bodyPr/>
        <a:lstStyle/>
        <a:p>
          <a:endParaRPr lang="en-GB"/>
        </a:p>
      </dgm:t>
    </dgm:pt>
    <dgm:pt modelId="{2380440F-0889-4F03-86DC-9496CA1F2879}" type="pres">
      <dgm:prSet presAssocID="{0B30EEE3-B867-4B41-91A9-9E6D7BF940CF}" presName="Name0" presStyleCnt="0">
        <dgm:presLayoutVars>
          <dgm:dir/>
          <dgm:animLvl val="lvl"/>
          <dgm:resizeHandles val="exact"/>
        </dgm:presLayoutVars>
      </dgm:prSet>
      <dgm:spPr/>
    </dgm:pt>
    <dgm:pt modelId="{71E3ED88-4769-4E48-9597-75E0686FA8BD}" type="pres">
      <dgm:prSet presAssocID="{DCC0F557-9EF5-4958-A5D4-2856EED49632}" presName="composite" presStyleCnt="0"/>
      <dgm:spPr/>
    </dgm:pt>
    <dgm:pt modelId="{21B87AD4-6412-46C1-ADE4-A1F228B12C3B}" type="pres">
      <dgm:prSet presAssocID="{DCC0F557-9EF5-4958-A5D4-2856EED49632}" presName="parTx" presStyleLbl="alignNode1" presStyleIdx="0" presStyleCnt="2">
        <dgm:presLayoutVars>
          <dgm:chMax val="0"/>
          <dgm:chPref val="0"/>
          <dgm:bulletEnabled val="1"/>
        </dgm:presLayoutVars>
      </dgm:prSet>
      <dgm:spPr/>
    </dgm:pt>
    <dgm:pt modelId="{94CDFFA4-1DC5-4422-A690-2786DB91640E}" type="pres">
      <dgm:prSet presAssocID="{DCC0F557-9EF5-4958-A5D4-2856EED49632}" presName="desTx" presStyleLbl="alignAccFollowNode1" presStyleIdx="0" presStyleCnt="2">
        <dgm:presLayoutVars>
          <dgm:bulletEnabled val="1"/>
        </dgm:presLayoutVars>
      </dgm:prSet>
      <dgm:spPr/>
    </dgm:pt>
    <dgm:pt modelId="{FD2AAC99-8A35-49BF-95BB-C967F4507957}" type="pres">
      <dgm:prSet presAssocID="{9831FE77-9F42-41BD-B588-54758BC479DF}" presName="space" presStyleCnt="0"/>
      <dgm:spPr/>
    </dgm:pt>
    <dgm:pt modelId="{0A430233-0201-4B11-A44F-2536152EC193}" type="pres">
      <dgm:prSet presAssocID="{A4C76F90-7AD8-4E54-95A2-4BCB60BC654E}" presName="composite" presStyleCnt="0"/>
      <dgm:spPr/>
    </dgm:pt>
    <dgm:pt modelId="{EF0FE919-9332-4228-9093-D264C2C42A13}" type="pres">
      <dgm:prSet presAssocID="{A4C76F90-7AD8-4E54-95A2-4BCB60BC654E}" presName="parTx" presStyleLbl="alignNode1" presStyleIdx="1" presStyleCnt="2">
        <dgm:presLayoutVars>
          <dgm:chMax val="0"/>
          <dgm:chPref val="0"/>
          <dgm:bulletEnabled val="1"/>
        </dgm:presLayoutVars>
      </dgm:prSet>
      <dgm:spPr/>
    </dgm:pt>
    <dgm:pt modelId="{3BACE584-0E31-4828-AD1E-8065517F2B44}" type="pres">
      <dgm:prSet presAssocID="{A4C76F90-7AD8-4E54-95A2-4BCB60BC654E}" presName="desTx" presStyleLbl="alignAccFollowNode1" presStyleIdx="1" presStyleCnt="2">
        <dgm:presLayoutVars>
          <dgm:bulletEnabled val="1"/>
        </dgm:presLayoutVars>
      </dgm:prSet>
      <dgm:spPr/>
    </dgm:pt>
  </dgm:ptLst>
  <dgm:cxnLst>
    <dgm:cxn modelId="{9D73E106-9F30-4118-B403-3157765B0381}" type="presOf" srcId="{9133012F-86F5-42C0-8D0F-67C0B89C6908}" destId="{94CDFFA4-1DC5-4422-A690-2786DB91640E}" srcOrd="0" destOrd="2" presId="urn:microsoft.com/office/officeart/2005/8/layout/hList1"/>
    <dgm:cxn modelId="{10AA120F-2F71-49A6-9426-C2BAE85DF32C}" type="presOf" srcId="{75C7C32B-F705-46F8-B229-C642985BE78E}" destId="{3BACE584-0E31-4828-AD1E-8065517F2B44}" srcOrd="0" destOrd="3" presId="urn:microsoft.com/office/officeart/2005/8/layout/hList1"/>
    <dgm:cxn modelId="{E4945613-E138-4CDE-87FE-780F939C641E}" srcId="{0B30EEE3-B867-4B41-91A9-9E6D7BF940CF}" destId="{DCC0F557-9EF5-4958-A5D4-2856EED49632}" srcOrd="0" destOrd="0" parTransId="{6AC3C784-2599-441B-8D52-6F7E4E5727BC}" sibTransId="{9831FE77-9F42-41BD-B588-54758BC479DF}"/>
    <dgm:cxn modelId="{60B6451F-BEA3-4DAD-87A1-32A0C83EF9BF}" type="presOf" srcId="{E7A3427E-8382-41A1-A805-C24AC4F5F1E4}" destId="{3BACE584-0E31-4828-AD1E-8065517F2B44}" srcOrd="0" destOrd="1" presId="urn:microsoft.com/office/officeart/2005/8/layout/hList1"/>
    <dgm:cxn modelId="{D68C3E21-4389-4578-BBFC-DC08B66B3FFD}" type="presOf" srcId="{9E6DA940-ED9A-4E34-8534-5DA4458843A3}" destId="{3BACE584-0E31-4828-AD1E-8065517F2B44}" srcOrd="0" destOrd="2" presId="urn:microsoft.com/office/officeart/2005/8/layout/hList1"/>
    <dgm:cxn modelId="{B282D121-3B7B-4B84-BEAD-15655AE70AD6}" type="presOf" srcId="{EEF314AC-A216-4983-862A-7A35DF812E44}" destId="{94CDFFA4-1DC5-4422-A690-2786DB91640E}" srcOrd="0" destOrd="1" presId="urn:microsoft.com/office/officeart/2005/8/layout/hList1"/>
    <dgm:cxn modelId="{B70B9925-3C28-4FFB-9D87-CA437CC19F8A}" srcId="{DCC0F557-9EF5-4958-A5D4-2856EED49632}" destId="{EEF314AC-A216-4983-862A-7A35DF812E44}" srcOrd="1" destOrd="0" parTransId="{E86F8EC1-CDC6-4EF0-8CCA-0486261A1CCC}" sibTransId="{A8CB80E3-70EC-48A6-97F2-F6B18209F429}"/>
    <dgm:cxn modelId="{21900A51-15CA-4AE7-9FB0-24E58DFA1991}" type="presOf" srcId="{9D25B1E1-30C5-433D-918B-553A2109E758}" destId="{94CDFFA4-1DC5-4422-A690-2786DB91640E}" srcOrd="0" destOrd="0" presId="urn:microsoft.com/office/officeart/2005/8/layout/hList1"/>
    <dgm:cxn modelId="{F3DF4C55-DADB-40D4-AE2F-EB8F4F82C7DF}" srcId="{DCC0F557-9EF5-4958-A5D4-2856EED49632}" destId="{9133012F-86F5-42C0-8D0F-67C0B89C6908}" srcOrd="2" destOrd="0" parTransId="{8BB5B546-8055-4986-BEE9-E65C6AA1CA79}" sibTransId="{2ED80AB9-C2A6-45FC-BC8E-5E4245B5B76A}"/>
    <dgm:cxn modelId="{59C08257-C72D-4CB4-A588-01D242B24775}" srcId="{A4C76F90-7AD8-4E54-95A2-4BCB60BC654E}" destId="{B3F93950-D381-40F5-B57C-834D820F9FDE}" srcOrd="0" destOrd="0" parTransId="{384194DB-1F50-4E3E-81E9-5FC9192AB8CC}" sibTransId="{01C38C46-F443-4E72-9B84-BA2D39661658}"/>
    <dgm:cxn modelId="{3FF4285C-878F-4917-BD1A-D2078E4F4D19}" type="presOf" srcId="{A4C76F90-7AD8-4E54-95A2-4BCB60BC654E}" destId="{EF0FE919-9332-4228-9093-D264C2C42A13}" srcOrd="0" destOrd="0" presId="urn:microsoft.com/office/officeart/2005/8/layout/hList1"/>
    <dgm:cxn modelId="{D55EC563-5696-4712-83A7-C090616667E4}" type="presOf" srcId="{DBB4DEEE-8921-46EE-A243-40CEF1115306}" destId="{94CDFFA4-1DC5-4422-A690-2786DB91640E}" srcOrd="0" destOrd="3" presId="urn:microsoft.com/office/officeart/2005/8/layout/hList1"/>
    <dgm:cxn modelId="{F8088E74-1CE1-48BC-89A2-10A337F85532}" srcId="{A4C76F90-7AD8-4E54-95A2-4BCB60BC654E}" destId="{9E6DA940-ED9A-4E34-8534-5DA4458843A3}" srcOrd="2" destOrd="0" parTransId="{BDED4127-9CB9-4AC2-82FF-9BFE90EFBCA5}" sibTransId="{C5096E34-FFAD-4AFA-B901-1D0D272A280B}"/>
    <dgm:cxn modelId="{FF807D7D-0BF3-4FE6-ADE5-36633D245C57}" srcId="{A4C76F90-7AD8-4E54-95A2-4BCB60BC654E}" destId="{75C7C32B-F705-46F8-B229-C642985BE78E}" srcOrd="3" destOrd="0" parTransId="{FA655BBB-C791-475A-9514-EE0BCDD1D0C6}" sibTransId="{5E7567D7-D5F4-4356-8853-A603A8C9C3F5}"/>
    <dgm:cxn modelId="{BD4AFE8D-B279-477A-BD07-6D8A39749E76}" type="presOf" srcId="{0B30EEE3-B867-4B41-91A9-9E6D7BF940CF}" destId="{2380440F-0889-4F03-86DC-9496CA1F2879}" srcOrd="0" destOrd="0" presId="urn:microsoft.com/office/officeart/2005/8/layout/hList1"/>
    <dgm:cxn modelId="{E2CF2B98-B38F-4E3A-B817-8F8C9669AC6F}" srcId="{DCC0F557-9EF5-4958-A5D4-2856EED49632}" destId="{DBB4DEEE-8921-46EE-A243-40CEF1115306}" srcOrd="3" destOrd="0" parTransId="{929023FD-1846-4912-8A92-27D4795D3F36}" sibTransId="{9BA96D70-BEF6-48A9-843C-C24D6E624A6B}"/>
    <dgm:cxn modelId="{890223AF-378D-401C-8C2E-9B4EE136987B}" srcId="{DCC0F557-9EF5-4958-A5D4-2856EED49632}" destId="{9D25B1E1-30C5-433D-918B-553A2109E758}" srcOrd="0" destOrd="0" parTransId="{D363F683-3CCB-4267-BD66-826D3CFD1ED2}" sibTransId="{548A77E3-E0DB-4A69-93AD-5E8C2F9E67FA}"/>
    <dgm:cxn modelId="{D0120DBE-C8FA-4CCC-B956-BD22773D6EF4}" type="presOf" srcId="{DCC0F557-9EF5-4958-A5D4-2856EED49632}" destId="{21B87AD4-6412-46C1-ADE4-A1F228B12C3B}" srcOrd="0" destOrd="0" presId="urn:microsoft.com/office/officeart/2005/8/layout/hList1"/>
    <dgm:cxn modelId="{A1E608C7-11D1-44F3-B745-BEEB4B71F977}" srcId="{A4C76F90-7AD8-4E54-95A2-4BCB60BC654E}" destId="{E7A3427E-8382-41A1-A805-C24AC4F5F1E4}" srcOrd="1" destOrd="0" parTransId="{7EDCF4D7-B0F0-4490-9A68-8F4134B0D737}" sibTransId="{4004044F-4C7E-4BA2-A7B8-6902E8825D3A}"/>
    <dgm:cxn modelId="{27211FE0-4536-4F29-82EF-B38EA7942DE9}" srcId="{0B30EEE3-B867-4B41-91A9-9E6D7BF940CF}" destId="{A4C76F90-7AD8-4E54-95A2-4BCB60BC654E}" srcOrd="1" destOrd="0" parTransId="{E2FD95EC-B0DA-4EFE-B14C-641D3D233022}" sibTransId="{AABD201F-1469-4219-A1E4-5C95E3DF7C1D}"/>
    <dgm:cxn modelId="{4EF1CAED-F81C-4EB1-84F4-ACA7378F4C87}" type="presOf" srcId="{B3F93950-D381-40F5-B57C-834D820F9FDE}" destId="{3BACE584-0E31-4828-AD1E-8065517F2B44}" srcOrd="0" destOrd="0" presId="urn:microsoft.com/office/officeart/2005/8/layout/hList1"/>
    <dgm:cxn modelId="{B0303E2C-3EDB-41CA-985D-F8BF4D723596}" type="presParOf" srcId="{2380440F-0889-4F03-86DC-9496CA1F2879}" destId="{71E3ED88-4769-4E48-9597-75E0686FA8BD}" srcOrd="0" destOrd="0" presId="urn:microsoft.com/office/officeart/2005/8/layout/hList1"/>
    <dgm:cxn modelId="{766AF514-848C-432B-B5DA-3472567C137E}" type="presParOf" srcId="{71E3ED88-4769-4E48-9597-75E0686FA8BD}" destId="{21B87AD4-6412-46C1-ADE4-A1F228B12C3B}" srcOrd="0" destOrd="0" presId="urn:microsoft.com/office/officeart/2005/8/layout/hList1"/>
    <dgm:cxn modelId="{F376F4AC-E56E-47ED-9725-58D24A6BB618}" type="presParOf" srcId="{71E3ED88-4769-4E48-9597-75E0686FA8BD}" destId="{94CDFFA4-1DC5-4422-A690-2786DB91640E}" srcOrd="1" destOrd="0" presId="urn:microsoft.com/office/officeart/2005/8/layout/hList1"/>
    <dgm:cxn modelId="{5D61FB90-005A-4F60-AF0F-471CF7E96507}" type="presParOf" srcId="{2380440F-0889-4F03-86DC-9496CA1F2879}" destId="{FD2AAC99-8A35-49BF-95BB-C967F4507957}" srcOrd="1" destOrd="0" presId="urn:microsoft.com/office/officeart/2005/8/layout/hList1"/>
    <dgm:cxn modelId="{70A26F28-B611-4AA5-BF94-9BFB23DFB64F}" type="presParOf" srcId="{2380440F-0889-4F03-86DC-9496CA1F2879}" destId="{0A430233-0201-4B11-A44F-2536152EC193}" srcOrd="2" destOrd="0" presId="urn:microsoft.com/office/officeart/2005/8/layout/hList1"/>
    <dgm:cxn modelId="{954A0BC5-4C0C-483B-A19C-7DA27104F706}" type="presParOf" srcId="{0A430233-0201-4B11-A44F-2536152EC193}" destId="{EF0FE919-9332-4228-9093-D264C2C42A13}" srcOrd="0" destOrd="0" presId="urn:microsoft.com/office/officeart/2005/8/layout/hList1"/>
    <dgm:cxn modelId="{E949BFAF-CE87-4513-BB74-A1DA129BA1A0}" type="presParOf" srcId="{0A430233-0201-4B11-A44F-2536152EC193}" destId="{3BACE584-0E31-4828-AD1E-8065517F2B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86E1B-035E-4ACB-9860-05BEA27626E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795F6CA-5F18-484F-8689-83CF3A6C3003}">
      <dgm:prSet/>
      <dgm:spPr/>
      <dgm:t>
        <a:bodyPr/>
        <a:lstStyle/>
        <a:p>
          <a:r>
            <a:rPr lang="en-GB" dirty="0"/>
            <a:t>Eye contact</a:t>
          </a:r>
          <a:endParaRPr lang="en-US" dirty="0"/>
        </a:p>
      </dgm:t>
    </dgm:pt>
    <dgm:pt modelId="{AA571E31-5FBF-4C29-9644-06894F04E2D5}" type="parTrans" cxnId="{D3AADE67-7019-4185-A674-291F79B63DEA}">
      <dgm:prSet/>
      <dgm:spPr/>
      <dgm:t>
        <a:bodyPr/>
        <a:lstStyle/>
        <a:p>
          <a:endParaRPr lang="en-US"/>
        </a:p>
      </dgm:t>
    </dgm:pt>
    <dgm:pt modelId="{7A65ACC3-0EF4-48CA-B7D9-415DA92CE1CC}" type="sibTrans" cxnId="{D3AADE67-7019-4185-A674-291F79B63DEA}">
      <dgm:prSet/>
      <dgm:spPr/>
      <dgm:t>
        <a:bodyPr/>
        <a:lstStyle/>
        <a:p>
          <a:endParaRPr lang="en-US"/>
        </a:p>
      </dgm:t>
    </dgm:pt>
    <dgm:pt modelId="{38F8E9C6-4E9F-4376-A4EB-4AA8A927C310}">
      <dgm:prSet/>
      <dgm:spPr/>
      <dgm:t>
        <a:bodyPr/>
        <a:lstStyle/>
        <a:p>
          <a:r>
            <a:rPr lang="en-GB"/>
            <a:t>Body posture</a:t>
          </a:r>
          <a:endParaRPr lang="en-US"/>
        </a:p>
      </dgm:t>
    </dgm:pt>
    <dgm:pt modelId="{E4229AB1-A973-4C45-916D-7C69C78E4068}" type="parTrans" cxnId="{95E5AC7C-0F92-45E9-AB14-5BFFDC619C94}">
      <dgm:prSet/>
      <dgm:spPr/>
      <dgm:t>
        <a:bodyPr/>
        <a:lstStyle/>
        <a:p>
          <a:endParaRPr lang="en-US"/>
        </a:p>
      </dgm:t>
    </dgm:pt>
    <dgm:pt modelId="{7A068BDB-B2D1-4C22-8139-8D46B7DCF827}" type="sibTrans" cxnId="{95E5AC7C-0F92-45E9-AB14-5BFFDC619C94}">
      <dgm:prSet/>
      <dgm:spPr/>
      <dgm:t>
        <a:bodyPr/>
        <a:lstStyle/>
        <a:p>
          <a:endParaRPr lang="en-US"/>
        </a:p>
      </dgm:t>
    </dgm:pt>
    <dgm:pt modelId="{4F6981B4-1E3D-4399-A740-66F5F9624DF9}">
      <dgm:prSet/>
      <dgm:spPr/>
      <dgm:t>
        <a:bodyPr/>
        <a:lstStyle/>
        <a:p>
          <a:r>
            <a:rPr lang="en-GB"/>
            <a:t>Level of activity</a:t>
          </a:r>
          <a:endParaRPr lang="en-US"/>
        </a:p>
      </dgm:t>
    </dgm:pt>
    <dgm:pt modelId="{76F8C02D-CCDE-473A-8A6B-B86065A07534}" type="parTrans" cxnId="{B051814F-76C5-4413-8661-30283DAB5153}">
      <dgm:prSet/>
      <dgm:spPr/>
      <dgm:t>
        <a:bodyPr/>
        <a:lstStyle/>
        <a:p>
          <a:endParaRPr lang="en-US"/>
        </a:p>
      </dgm:t>
    </dgm:pt>
    <dgm:pt modelId="{B61152A0-AC76-423E-8F8E-25D7EB157F90}" type="sibTrans" cxnId="{B051814F-76C5-4413-8661-30283DAB5153}">
      <dgm:prSet/>
      <dgm:spPr/>
      <dgm:t>
        <a:bodyPr/>
        <a:lstStyle/>
        <a:p>
          <a:endParaRPr lang="en-US"/>
        </a:p>
      </dgm:t>
    </dgm:pt>
    <dgm:pt modelId="{E9D41588-2DB5-4D95-8392-99715424D98B}">
      <dgm:prSet/>
      <dgm:spPr/>
      <dgm:t>
        <a:bodyPr/>
        <a:lstStyle/>
        <a:p>
          <a:r>
            <a:rPr lang="en-GB"/>
            <a:t>Facial expressions</a:t>
          </a:r>
          <a:endParaRPr lang="en-US"/>
        </a:p>
      </dgm:t>
    </dgm:pt>
    <dgm:pt modelId="{AD4D05D2-3649-420C-87F3-B813DDFB0D75}" type="parTrans" cxnId="{003BE044-C18A-4092-9069-2AD1C64DE4B4}">
      <dgm:prSet/>
      <dgm:spPr/>
      <dgm:t>
        <a:bodyPr/>
        <a:lstStyle/>
        <a:p>
          <a:endParaRPr lang="en-US"/>
        </a:p>
      </dgm:t>
    </dgm:pt>
    <dgm:pt modelId="{297B8659-4A41-42F7-8BC6-D663898CE4C6}" type="sibTrans" cxnId="{003BE044-C18A-4092-9069-2AD1C64DE4B4}">
      <dgm:prSet/>
      <dgm:spPr/>
      <dgm:t>
        <a:bodyPr/>
        <a:lstStyle/>
        <a:p>
          <a:endParaRPr lang="en-US"/>
        </a:p>
      </dgm:t>
    </dgm:pt>
    <dgm:pt modelId="{2C219A0F-66E7-4C32-BE43-E84153DDB1EE}">
      <dgm:prSet/>
      <dgm:spPr/>
      <dgm:t>
        <a:bodyPr/>
        <a:lstStyle/>
        <a:p>
          <a:r>
            <a:rPr lang="en-GB"/>
            <a:t>Attunement</a:t>
          </a:r>
          <a:endParaRPr lang="en-US"/>
        </a:p>
      </dgm:t>
    </dgm:pt>
    <dgm:pt modelId="{2B41BB6C-A863-41ED-A2CD-5AD0503EDC54}" type="parTrans" cxnId="{77A55834-2A33-432F-B595-2C138761AB4F}">
      <dgm:prSet/>
      <dgm:spPr/>
      <dgm:t>
        <a:bodyPr/>
        <a:lstStyle/>
        <a:p>
          <a:endParaRPr lang="en-US"/>
        </a:p>
      </dgm:t>
    </dgm:pt>
    <dgm:pt modelId="{888307BA-C77F-4F2E-918F-8D0420118D04}" type="sibTrans" cxnId="{77A55834-2A33-432F-B595-2C138761AB4F}">
      <dgm:prSet/>
      <dgm:spPr/>
      <dgm:t>
        <a:bodyPr/>
        <a:lstStyle/>
        <a:p>
          <a:endParaRPr lang="en-US"/>
        </a:p>
      </dgm:t>
    </dgm:pt>
    <dgm:pt modelId="{830C265C-C97D-4EA6-B6ED-AED6CFAB6F3D}">
      <dgm:prSet/>
      <dgm:spPr/>
      <dgm:t>
        <a:bodyPr/>
        <a:lstStyle/>
        <a:p>
          <a:r>
            <a:rPr lang="en-GB"/>
            <a:t>Warmth</a:t>
          </a:r>
          <a:endParaRPr lang="en-US"/>
        </a:p>
      </dgm:t>
    </dgm:pt>
    <dgm:pt modelId="{EB1F150A-5C26-4EFE-8B38-AFEEB34F3EFF}" type="parTrans" cxnId="{19A16A62-1F18-4DD4-BB53-C1376177FE37}">
      <dgm:prSet/>
      <dgm:spPr/>
      <dgm:t>
        <a:bodyPr/>
        <a:lstStyle/>
        <a:p>
          <a:endParaRPr lang="en-US"/>
        </a:p>
      </dgm:t>
    </dgm:pt>
    <dgm:pt modelId="{D915061D-807C-47F6-877C-183A4BF712BC}" type="sibTrans" cxnId="{19A16A62-1F18-4DD4-BB53-C1376177FE37}">
      <dgm:prSet/>
      <dgm:spPr/>
      <dgm:t>
        <a:bodyPr/>
        <a:lstStyle/>
        <a:p>
          <a:endParaRPr lang="en-US"/>
        </a:p>
      </dgm:t>
    </dgm:pt>
    <dgm:pt modelId="{7CA823CE-F17E-4F71-82C6-5607A0D0113D}">
      <dgm:prSet/>
      <dgm:spPr/>
      <dgm:t>
        <a:bodyPr/>
        <a:lstStyle/>
        <a:p>
          <a:r>
            <a:rPr lang="en-GB"/>
            <a:t>Fun</a:t>
          </a:r>
          <a:endParaRPr lang="en-US"/>
        </a:p>
      </dgm:t>
    </dgm:pt>
    <dgm:pt modelId="{DDFD542E-3225-40A2-93C6-0340891C81C8}" type="parTrans" cxnId="{59F1C769-DCD2-4C18-AA72-C1DDF7C873C3}">
      <dgm:prSet/>
      <dgm:spPr/>
      <dgm:t>
        <a:bodyPr/>
        <a:lstStyle/>
        <a:p>
          <a:endParaRPr lang="en-US"/>
        </a:p>
      </dgm:t>
    </dgm:pt>
    <dgm:pt modelId="{EFF314C8-B706-4570-A46C-60807D5D7002}" type="sibTrans" cxnId="{59F1C769-DCD2-4C18-AA72-C1DDF7C873C3}">
      <dgm:prSet/>
      <dgm:spPr/>
      <dgm:t>
        <a:bodyPr/>
        <a:lstStyle/>
        <a:p>
          <a:endParaRPr lang="en-US"/>
        </a:p>
      </dgm:t>
    </dgm:pt>
    <dgm:pt modelId="{D0B2DA94-32D1-40BA-A6EC-686F72CBB7A5}">
      <dgm:prSet/>
      <dgm:spPr/>
      <dgm:t>
        <a:bodyPr/>
        <a:lstStyle/>
        <a:p>
          <a:r>
            <a:rPr lang="en-GB"/>
            <a:t>Criticism</a:t>
          </a:r>
          <a:endParaRPr lang="en-US"/>
        </a:p>
      </dgm:t>
    </dgm:pt>
    <dgm:pt modelId="{2D8E00F6-508F-43B4-84CB-FD186ECB5606}" type="parTrans" cxnId="{BEEEC66B-9964-4BD4-A303-23C0CF7FA74B}">
      <dgm:prSet/>
      <dgm:spPr/>
      <dgm:t>
        <a:bodyPr/>
        <a:lstStyle/>
        <a:p>
          <a:endParaRPr lang="en-US"/>
        </a:p>
      </dgm:t>
    </dgm:pt>
    <dgm:pt modelId="{B611810A-5CA4-49BE-A66E-F05EA0595F95}" type="sibTrans" cxnId="{BEEEC66B-9964-4BD4-A303-23C0CF7FA74B}">
      <dgm:prSet/>
      <dgm:spPr/>
      <dgm:t>
        <a:bodyPr/>
        <a:lstStyle/>
        <a:p>
          <a:endParaRPr lang="en-US"/>
        </a:p>
      </dgm:t>
    </dgm:pt>
    <dgm:pt modelId="{F9AB7511-ADB4-41AD-8D7A-167F64F7C12D}">
      <dgm:prSet/>
      <dgm:spPr/>
      <dgm:t>
        <a:bodyPr/>
        <a:lstStyle/>
        <a:p>
          <a:r>
            <a:rPr lang="en-GB"/>
            <a:t>Coldness</a:t>
          </a:r>
          <a:endParaRPr lang="en-US"/>
        </a:p>
      </dgm:t>
    </dgm:pt>
    <dgm:pt modelId="{7F328FA5-45AF-487B-953D-6F967858C496}" type="parTrans" cxnId="{492D93B4-781A-48C9-8BBE-47CAE506DF17}">
      <dgm:prSet/>
      <dgm:spPr/>
      <dgm:t>
        <a:bodyPr/>
        <a:lstStyle/>
        <a:p>
          <a:endParaRPr lang="en-US"/>
        </a:p>
      </dgm:t>
    </dgm:pt>
    <dgm:pt modelId="{A2014D78-F999-4304-8801-E11A2CA06A23}" type="sibTrans" cxnId="{492D93B4-781A-48C9-8BBE-47CAE506DF17}">
      <dgm:prSet/>
      <dgm:spPr/>
      <dgm:t>
        <a:bodyPr/>
        <a:lstStyle/>
        <a:p>
          <a:endParaRPr lang="en-US"/>
        </a:p>
      </dgm:t>
    </dgm:pt>
    <dgm:pt modelId="{F72778B9-32F6-499E-A98E-B3ECD076C47A}">
      <dgm:prSet/>
      <dgm:spPr/>
      <dgm:t>
        <a:bodyPr/>
        <a:lstStyle/>
        <a:p>
          <a:r>
            <a:rPr lang="en-GB"/>
            <a:t>Anger</a:t>
          </a:r>
          <a:endParaRPr lang="en-US"/>
        </a:p>
      </dgm:t>
    </dgm:pt>
    <dgm:pt modelId="{B6029B46-C04D-4D27-8DE7-39EF3C65C827}" type="parTrans" cxnId="{9A378FC2-5A8E-4836-9C38-19B29804554F}">
      <dgm:prSet/>
      <dgm:spPr/>
      <dgm:t>
        <a:bodyPr/>
        <a:lstStyle/>
        <a:p>
          <a:endParaRPr lang="en-US"/>
        </a:p>
      </dgm:t>
    </dgm:pt>
    <dgm:pt modelId="{D3386912-A9CA-4D71-8F6C-46A17C825E6D}" type="sibTrans" cxnId="{9A378FC2-5A8E-4836-9C38-19B29804554F}">
      <dgm:prSet/>
      <dgm:spPr/>
      <dgm:t>
        <a:bodyPr/>
        <a:lstStyle/>
        <a:p>
          <a:endParaRPr lang="en-US"/>
        </a:p>
      </dgm:t>
    </dgm:pt>
    <dgm:pt modelId="{4DFBFDA7-411D-416C-B2F4-33F5A197FBE6}" type="pres">
      <dgm:prSet presAssocID="{0B686E1B-035E-4ACB-9860-05BEA27626E8}" presName="diagram" presStyleCnt="0">
        <dgm:presLayoutVars>
          <dgm:dir/>
          <dgm:resizeHandles val="exact"/>
        </dgm:presLayoutVars>
      </dgm:prSet>
      <dgm:spPr/>
    </dgm:pt>
    <dgm:pt modelId="{FFB3FBA7-2E85-45AB-8D3D-054CB062D376}" type="pres">
      <dgm:prSet presAssocID="{E795F6CA-5F18-484F-8689-83CF3A6C3003}" presName="node" presStyleLbl="node1" presStyleIdx="0" presStyleCnt="10">
        <dgm:presLayoutVars>
          <dgm:bulletEnabled val="1"/>
        </dgm:presLayoutVars>
      </dgm:prSet>
      <dgm:spPr/>
    </dgm:pt>
    <dgm:pt modelId="{76698F6B-C47E-40D6-B360-FEC4E95278F9}" type="pres">
      <dgm:prSet presAssocID="{7A65ACC3-0EF4-48CA-B7D9-415DA92CE1CC}" presName="sibTrans" presStyleCnt="0"/>
      <dgm:spPr/>
    </dgm:pt>
    <dgm:pt modelId="{D96EEE0C-5F9D-4A46-964E-98C5E80DE313}" type="pres">
      <dgm:prSet presAssocID="{38F8E9C6-4E9F-4376-A4EB-4AA8A927C310}" presName="node" presStyleLbl="node1" presStyleIdx="1" presStyleCnt="10">
        <dgm:presLayoutVars>
          <dgm:bulletEnabled val="1"/>
        </dgm:presLayoutVars>
      </dgm:prSet>
      <dgm:spPr/>
    </dgm:pt>
    <dgm:pt modelId="{29AF44BF-36B1-42A1-B625-F94F8AAE0080}" type="pres">
      <dgm:prSet presAssocID="{7A068BDB-B2D1-4C22-8139-8D46B7DCF827}" presName="sibTrans" presStyleCnt="0"/>
      <dgm:spPr/>
    </dgm:pt>
    <dgm:pt modelId="{6CB0EE10-59DE-46C0-B780-6E861278992C}" type="pres">
      <dgm:prSet presAssocID="{4F6981B4-1E3D-4399-A740-66F5F9624DF9}" presName="node" presStyleLbl="node1" presStyleIdx="2" presStyleCnt="10">
        <dgm:presLayoutVars>
          <dgm:bulletEnabled val="1"/>
        </dgm:presLayoutVars>
      </dgm:prSet>
      <dgm:spPr/>
    </dgm:pt>
    <dgm:pt modelId="{FC213ABC-DF90-48E8-A6EB-E8C18C842E27}" type="pres">
      <dgm:prSet presAssocID="{B61152A0-AC76-423E-8F8E-25D7EB157F90}" presName="sibTrans" presStyleCnt="0"/>
      <dgm:spPr/>
    </dgm:pt>
    <dgm:pt modelId="{B87D8445-BBD5-4F9B-977F-7B658D97DEEC}" type="pres">
      <dgm:prSet presAssocID="{E9D41588-2DB5-4D95-8392-99715424D98B}" presName="node" presStyleLbl="node1" presStyleIdx="3" presStyleCnt="10">
        <dgm:presLayoutVars>
          <dgm:bulletEnabled val="1"/>
        </dgm:presLayoutVars>
      </dgm:prSet>
      <dgm:spPr/>
    </dgm:pt>
    <dgm:pt modelId="{D8D08F85-9C1A-4EEA-8939-5D3EBE0BB638}" type="pres">
      <dgm:prSet presAssocID="{297B8659-4A41-42F7-8BC6-D663898CE4C6}" presName="sibTrans" presStyleCnt="0"/>
      <dgm:spPr/>
    </dgm:pt>
    <dgm:pt modelId="{9A42D699-C830-4BEB-80DA-00FEA67D8769}" type="pres">
      <dgm:prSet presAssocID="{2C219A0F-66E7-4C32-BE43-E84153DDB1EE}" presName="node" presStyleLbl="node1" presStyleIdx="4" presStyleCnt="10">
        <dgm:presLayoutVars>
          <dgm:bulletEnabled val="1"/>
        </dgm:presLayoutVars>
      </dgm:prSet>
      <dgm:spPr/>
    </dgm:pt>
    <dgm:pt modelId="{9D392F07-B18F-469F-9FFE-109DCED5CE75}" type="pres">
      <dgm:prSet presAssocID="{888307BA-C77F-4F2E-918F-8D0420118D04}" presName="sibTrans" presStyleCnt="0"/>
      <dgm:spPr/>
    </dgm:pt>
    <dgm:pt modelId="{1D25903E-E0FE-47AC-997A-695A19FACA39}" type="pres">
      <dgm:prSet presAssocID="{830C265C-C97D-4EA6-B6ED-AED6CFAB6F3D}" presName="node" presStyleLbl="node1" presStyleIdx="5" presStyleCnt="10">
        <dgm:presLayoutVars>
          <dgm:bulletEnabled val="1"/>
        </dgm:presLayoutVars>
      </dgm:prSet>
      <dgm:spPr/>
    </dgm:pt>
    <dgm:pt modelId="{0B8DD8E5-90A9-4613-B3AA-8F37C3937E83}" type="pres">
      <dgm:prSet presAssocID="{D915061D-807C-47F6-877C-183A4BF712BC}" presName="sibTrans" presStyleCnt="0"/>
      <dgm:spPr/>
    </dgm:pt>
    <dgm:pt modelId="{4185865B-BB07-46B0-A025-A0EB74A24AA9}" type="pres">
      <dgm:prSet presAssocID="{7CA823CE-F17E-4F71-82C6-5607A0D0113D}" presName="node" presStyleLbl="node1" presStyleIdx="6" presStyleCnt="10">
        <dgm:presLayoutVars>
          <dgm:bulletEnabled val="1"/>
        </dgm:presLayoutVars>
      </dgm:prSet>
      <dgm:spPr/>
    </dgm:pt>
    <dgm:pt modelId="{653ACCC5-E50D-4EEF-B141-ED3C78E0EFEC}" type="pres">
      <dgm:prSet presAssocID="{EFF314C8-B706-4570-A46C-60807D5D7002}" presName="sibTrans" presStyleCnt="0"/>
      <dgm:spPr/>
    </dgm:pt>
    <dgm:pt modelId="{CC9F772F-3288-4D96-9CC4-5B6A5AEF5534}" type="pres">
      <dgm:prSet presAssocID="{D0B2DA94-32D1-40BA-A6EC-686F72CBB7A5}" presName="node" presStyleLbl="node1" presStyleIdx="7" presStyleCnt="10">
        <dgm:presLayoutVars>
          <dgm:bulletEnabled val="1"/>
        </dgm:presLayoutVars>
      </dgm:prSet>
      <dgm:spPr/>
    </dgm:pt>
    <dgm:pt modelId="{1275F1EC-D9AB-4A3B-A283-DF41E7F124DC}" type="pres">
      <dgm:prSet presAssocID="{B611810A-5CA4-49BE-A66E-F05EA0595F95}" presName="sibTrans" presStyleCnt="0"/>
      <dgm:spPr/>
    </dgm:pt>
    <dgm:pt modelId="{81B030B3-7801-4BB1-BF45-DEF9DAB4C5A9}" type="pres">
      <dgm:prSet presAssocID="{F9AB7511-ADB4-41AD-8D7A-167F64F7C12D}" presName="node" presStyleLbl="node1" presStyleIdx="8" presStyleCnt="10">
        <dgm:presLayoutVars>
          <dgm:bulletEnabled val="1"/>
        </dgm:presLayoutVars>
      </dgm:prSet>
      <dgm:spPr/>
    </dgm:pt>
    <dgm:pt modelId="{FB127E3D-71DE-4FDA-BAC1-3E3271E6EFDE}" type="pres">
      <dgm:prSet presAssocID="{A2014D78-F999-4304-8801-E11A2CA06A23}" presName="sibTrans" presStyleCnt="0"/>
      <dgm:spPr/>
    </dgm:pt>
    <dgm:pt modelId="{24698F94-4DBF-44AE-90B7-C0702F378861}" type="pres">
      <dgm:prSet presAssocID="{F72778B9-32F6-499E-A98E-B3ECD076C47A}" presName="node" presStyleLbl="node1" presStyleIdx="9" presStyleCnt="10">
        <dgm:presLayoutVars>
          <dgm:bulletEnabled val="1"/>
        </dgm:presLayoutVars>
      </dgm:prSet>
      <dgm:spPr/>
    </dgm:pt>
  </dgm:ptLst>
  <dgm:cxnLst>
    <dgm:cxn modelId="{900AFD03-A7E9-40C6-A8A2-1894672275BD}" type="presOf" srcId="{830C265C-C97D-4EA6-B6ED-AED6CFAB6F3D}" destId="{1D25903E-E0FE-47AC-997A-695A19FACA39}" srcOrd="0" destOrd="0" presId="urn:microsoft.com/office/officeart/2005/8/layout/default"/>
    <dgm:cxn modelId="{51A8EF17-05FA-4C6B-BBF4-789B00D927BA}" type="presOf" srcId="{2C219A0F-66E7-4C32-BE43-E84153DDB1EE}" destId="{9A42D699-C830-4BEB-80DA-00FEA67D8769}" srcOrd="0" destOrd="0" presId="urn:microsoft.com/office/officeart/2005/8/layout/default"/>
    <dgm:cxn modelId="{E231DB1F-E684-4A50-8069-065F376723CC}" type="presOf" srcId="{38F8E9C6-4E9F-4376-A4EB-4AA8A927C310}" destId="{D96EEE0C-5F9D-4A46-964E-98C5E80DE313}" srcOrd="0" destOrd="0" presId="urn:microsoft.com/office/officeart/2005/8/layout/default"/>
    <dgm:cxn modelId="{10282F2D-74AF-419E-9E02-E0AA688E03FE}" type="presOf" srcId="{F72778B9-32F6-499E-A98E-B3ECD076C47A}" destId="{24698F94-4DBF-44AE-90B7-C0702F378861}" srcOrd="0" destOrd="0" presId="urn:microsoft.com/office/officeart/2005/8/layout/default"/>
    <dgm:cxn modelId="{77A55834-2A33-432F-B595-2C138761AB4F}" srcId="{0B686E1B-035E-4ACB-9860-05BEA27626E8}" destId="{2C219A0F-66E7-4C32-BE43-E84153DDB1EE}" srcOrd="4" destOrd="0" parTransId="{2B41BB6C-A863-41ED-A2CD-5AD0503EDC54}" sibTransId="{888307BA-C77F-4F2E-918F-8D0420118D04}"/>
    <dgm:cxn modelId="{06E1A943-4B7B-494E-A9AE-3D5ED521A7BE}" type="presOf" srcId="{F9AB7511-ADB4-41AD-8D7A-167F64F7C12D}" destId="{81B030B3-7801-4BB1-BF45-DEF9DAB4C5A9}" srcOrd="0" destOrd="0" presId="urn:microsoft.com/office/officeart/2005/8/layout/default"/>
    <dgm:cxn modelId="{003BE044-C18A-4092-9069-2AD1C64DE4B4}" srcId="{0B686E1B-035E-4ACB-9860-05BEA27626E8}" destId="{E9D41588-2DB5-4D95-8392-99715424D98B}" srcOrd="3" destOrd="0" parTransId="{AD4D05D2-3649-420C-87F3-B813DDFB0D75}" sibTransId="{297B8659-4A41-42F7-8BC6-D663898CE4C6}"/>
    <dgm:cxn modelId="{9D579C48-94D6-49DB-8929-94397D1990E2}" type="presOf" srcId="{0B686E1B-035E-4ACB-9860-05BEA27626E8}" destId="{4DFBFDA7-411D-416C-B2F4-33F5A197FBE6}" srcOrd="0" destOrd="0" presId="urn:microsoft.com/office/officeart/2005/8/layout/default"/>
    <dgm:cxn modelId="{0C1CEB4D-F320-4DDF-8FC3-59643DC45BDC}" type="presOf" srcId="{E795F6CA-5F18-484F-8689-83CF3A6C3003}" destId="{FFB3FBA7-2E85-45AB-8D3D-054CB062D376}" srcOrd="0" destOrd="0" presId="urn:microsoft.com/office/officeart/2005/8/layout/default"/>
    <dgm:cxn modelId="{B051814F-76C5-4413-8661-30283DAB5153}" srcId="{0B686E1B-035E-4ACB-9860-05BEA27626E8}" destId="{4F6981B4-1E3D-4399-A740-66F5F9624DF9}" srcOrd="2" destOrd="0" parTransId="{76F8C02D-CCDE-473A-8A6B-B86065A07534}" sibTransId="{B61152A0-AC76-423E-8F8E-25D7EB157F90}"/>
    <dgm:cxn modelId="{F92B815F-BB7A-47C1-A6C8-FA21D874896A}" type="presOf" srcId="{E9D41588-2DB5-4D95-8392-99715424D98B}" destId="{B87D8445-BBD5-4F9B-977F-7B658D97DEEC}" srcOrd="0" destOrd="0" presId="urn:microsoft.com/office/officeart/2005/8/layout/default"/>
    <dgm:cxn modelId="{19A16A62-1F18-4DD4-BB53-C1376177FE37}" srcId="{0B686E1B-035E-4ACB-9860-05BEA27626E8}" destId="{830C265C-C97D-4EA6-B6ED-AED6CFAB6F3D}" srcOrd="5" destOrd="0" parTransId="{EB1F150A-5C26-4EFE-8B38-AFEEB34F3EFF}" sibTransId="{D915061D-807C-47F6-877C-183A4BF712BC}"/>
    <dgm:cxn modelId="{D3AADE67-7019-4185-A674-291F79B63DEA}" srcId="{0B686E1B-035E-4ACB-9860-05BEA27626E8}" destId="{E795F6CA-5F18-484F-8689-83CF3A6C3003}" srcOrd="0" destOrd="0" parTransId="{AA571E31-5FBF-4C29-9644-06894F04E2D5}" sibTransId="{7A65ACC3-0EF4-48CA-B7D9-415DA92CE1CC}"/>
    <dgm:cxn modelId="{59F1C769-DCD2-4C18-AA72-C1DDF7C873C3}" srcId="{0B686E1B-035E-4ACB-9860-05BEA27626E8}" destId="{7CA823CE-F17E-4F71-82C6-5607A0D0113D}" srcOrd="6" destOrd="0" parTransId="{DDFD542E-3225-40A2-93C6-0340891C81C8}" sibTransId="{EFF314C8-B706-4570-A46C-60807D5D7002}"/>
    <dgm:cxn modelId="{BEEEC66B-9964-4BD4-A303-23C0CF7FA74B}" srcId="{0B686E1B-035E-4ACB-9860-05BEA27626E8}" destId="{D0B2DA94-32D1-40BA-A6EC-686F72CBB7A5}" srcOrd="7" destOrd="0" parTransId="{2D8E00F6-508F-43B4-84CB-FD186ECB5606}" sibTransId="{B611810A-5CA4-49BE-A66E-F05EA0595F95}"/>
    <dgm:cxn modelId="{95E5AC7C-0F92-45E9-AB14-5BFFDC619C94}" srcId="{0B686E1B-035E-4ACB-9860-05BEA27626E8}" destId="{38F8E9C6-4E9F-4376-A4EB-4AA8A927C310}" srcOrd="1" destOrd="0" parTransId="{E4229AB1-A973-4C45-916D-7C69C78E4068}" sibTransId="{7A068BDB-B2D1-4C22-8139-8D46B7DCF827}"/>
    <dgm:cxn modelId="{5227E27C-017A-4A49-88EE-F114FC66F6A7}" type="presOf" srcId="{D0B2DA94-32D1-40BA-A6EC-686F72CBB7A5}" destId="{CC9F772F-3288-4D96-9CC4-5B6A5AEF5534}" srcOrd="0" destOrd="0" presId="urn:microsoft.com/office/officeart/2005/8/layout/default"/>
    <dgm:cxn modelId="{492D93B4-781A-48C9-8BBE-47CAE506DF17}" srcId="{0B686E1B-035E-4ACB-9860-05BEA27626E8}" destId="{F9AB7511-ADB4-41AD-8D7A-167F64F7C12D}" srcOrd="8" destOrd="0" parTransId="{7F328FA5-45AF-487B-953D-6F967858C496}" sibTransId="{A2014D78-F999-4304-8801-E11A2CA06A23}"/>
    <dgm:cxn modelId="{FC4DAAB6-E568-485E-B7A5-B06BB1D84E39}" type="presOf" srcId="{4F6981B4-1E3D-4399-A740-66F5F9624DF9}" destId="{6CB0EE10-59DE-46C0-B780-6E861278992C}" srcOrd="0" destOrd="0" presId="urn:microsoft.com/office/officeart/2005/8/layout/default"/>
    <dgm:cxn modelId="{9A378FC2-5A8E-4836-9C38-19B29804554F}" srcId="{0B686E1B-035E-4ACB-9860-05BEA27626E8}" destId="{F72778B9-32F6-499E-A98E-B3ECD076C47A}" srcOrd="9" destOrd="0" parTransId="{B6029B46-C04D-4D27-8DE7-39EF3C65C827}" sibTransId="{D3386912-A9CA-4D71-8F6C-46A17C825E6D}"/>
    <dgm:cxn modelId="{15520BDA-4E37-4BDD-B906-A8F8062A992E}" type="presOf" srcId="{7CA823CE-F17E-4F71-82C6-5607A0D0113D}" destId="{4185865B-BB07-46B0-A025-A0EB74A24AA9}" srcOrd="0" destOrd="0" presId="urn:microsoft.com/office/officeart/2005/8/layout/default"/>
    <dgm:cxn modelId="{EEE6EA4B-BC17-49CD-9858-11F62911B2A7}" type="presParOf" srcId="{4DFBFDA7-411D-416C-B2F4-33F5A197FBE6}" destId="{FFB3FBA7-2E85-45AB-8D3D-054CB062D376}" srcOrd="0" destOrd="0" presId="urn:microsoft.com/office/officeart/2005/8/layout/default"/>
    <dgm:cxn modelId="{B3135BC9-201A-409C-B37A-538C4B505F3F}" type="presParOf" srcId="{4DFBFDA7-411D-416C-B2F4-33F5A197FBE6}" destId="{76698F6B-C47E-40D6-B360-FEC4E95278F9}" srcOrd="1" destOrd="0" presId="urn:microsoft.com/office/officeart/2005/8/layout/default"/>
    <dgm:cxn modelId="{71C811C7-EA10-4041-97CE-2A24AD67CD8F}" type="presParOf" srcId="{4DFBFDA7-411D-416C-B2F4-33F5A197FBE6}" destId="{D96EEE0C-5F9D-4A46-964E-98C5E80DE313}" srcOrd="2" destOrd="0" presId="urn:microsoft.com/office/officeart/2005/8/layout/default"/>
    <dgm:cxn modelId="{8EFD9DE5-9B35-4C51-AC0D-968F19F08AFA}" type="presParOf" srcId="{4DFBFDA7-411D-416C-B2F4-33F5A197FBE6}" destId="{29AF44BF-36B1-42A1-B625-F94F8AAE0080}" srcOrd="3" destOrd="0" presId="urn:microsoft.com/office/officeart/2005/8/layout/default"/>
    <dgm:cxn modelId="{95A47815-D8CB-4A19-8696-C2D2902038B3}" type="presParOf" srcId="{4DFBFDA7-411D-416C-B2F4-33F5A197FBE6}" destId="{6CB0EE10-59DE-46C0-B780-6E861278992C}" srcOrd="4" destOrd="0" presId="urn:microsoft.com/office/officeart/2005/8/layout/default"/>
    <dgm:cxn modelId="{C7E9833D-B4A0-4C73-B1E1-3E0B36E5B58F}" type="presParOf" srcId="{4DFBFDA7-411D-416C-B2F4-33F5A197FBE6}" destId="{FC213ABC-DF90-48E8-A6EB-E8C18C842E27}" srcOrd="5" destOrd="0" presId="urn:microsoft.com/office/officeart/2005/8/layout/default"/>
    <dgm:cxn modelId="{BC3131A5-C647-4DDE-AC06-C0F4D2128B9D}" type="presParOf" srcId="{4DFBFDA7-411D-416C-B2F4-33F5A197FBE6}" destId="{B87D8445-BBD5-4F9B-977F-7B658D97DEEC}" srcOrd="6" destOrd="0" presId="urn:microsoft.com/office/officeart/2005/8/layout/default"/>
    <dgm:cxn modelId="{BD8E3194-ABED-44FE-8C4E-B1701C8F1525}" type="presParOf" srcId="{4DFBFDA7-411D-416C-B2F4-33F5A197FBE6}" destId="{D8D08F85-9C1A-4EEA-8939-5D3EBE0BB638}" srcOrd="7" destOrd="0" presId="urn:microsoft.com/office/officeart/2005/8/layout/default"/>
    <dgm:cxn modelId="{098205D0-D4E1-4320-8C1D-889CE57A93DC}" type="presParOf" srcId="{4DFBFDA7-411D-416C-B2F4-33F5A197FBE6}" destId="{9A42D699-C830-4BEB-80DA-00FEA67D8769}" srcOrd="8" destOrd="0" presId="urn:microsoft.com/office/officeart/2005/8/layout/default"/>
    <dgm:cxn modelId="{1E852294-BD93-4C7A-AA97-A2DD74344E84}" type="presParOf" srcId="{4DFBFDA7-411D-416C-B2F4-33F5A197FBE6}" destId="{9D392F07-B18F-469F-9FFE-109DCED5CE75}" srcOrd="9" destOrd="0" presId="urn:microsoft.com/office/officeart/2005/8/layout/default"/>
    <dgm:cxn modelId="{82E62AA1-7178-4DF6-8EC1-56AB1B98E1DB}" type="presParOf" srcId="{4DFBFDA7-411D-416C-B2F4-33F5A197FBE6}" destId="{1D25903E-E0FE-47AC-997A-695A19FACA39}" srcOrd="10" destOrd="0" presId="urn:microsoft.com/office/officeart/2005/8/layout/default"/>
    <dgm:cxn modelId="{A68CB8E7-A4E5-4FB3-A682-ACC3540C63DF}" type="presParOf" srcId="{4DFBFDA7-411D-416C-B2F4-33F5A197FBE6}" destId="{0B8DD8E5-90A9-4613-B3AA-8F37C3937E83}" srcOrd="11" destOrd="0" presId="urn:microsoft.com/office/officeart/2005/8/layout/default"/>
    <dgm:cxn modelId="{C0D057AB-E776-47AE-A1A5-029CE5DD2487}" type="presParOf" srcId="{4DFBFDA7-411D-416C-B2F4-33F5A197FBE6}" destId="{4185865B-BB07-46B0-A025-A0EB74A24AA9}" srcOrd="12" destOrd="0" presId="urn:microsoft.com/office/officeart/2005/8/layout/default"/>
    <dgm:cxn modelId="{7B4FCEA3-9296-40D8-A98E-B2A7D4B11000}" type="presParOf" srcId="{4DFBFDA7-411D-416C-B2F4-33F5A197FBE6}" destId="{653ACCC5-E50D-4EEF-B141-ED3C78E0EFEC}" srcOrd="13" destOrd="0" presId="urn:microsoft.com/office/officeart/2005/8/layout/default"/>
    <dgm:cxn modelId="{40C1D80D-531D-4BF4-B51E-0DB61B8F3B08}" type="presParOf" srcId="{4DFBFDA7-411D-416C-B2F4-33F5A197FBE6}" destId="{CC9F772F-3288-4D96-9CC4-5B6A5AEF5534}" srcOrd="14" destOrd="0" presId="urn:microsoft.com/office/officeart/2005/8/layout/default"/>
    <dgm:cxn modelId="{D81C9542-8ECA-43EC-A1D3-04D82A45F881}" type="presParOf" srcId="{4DFBFDA7-411D-416C-B2F4-33F5A197FBE6}" destId="{1275F1EC-D9AB-4A3B-A283-DF41E7F124DC}" srcOrd="15" destOrd="0" presId="urn:microsoft.com/office/officeart/2005/8/layout/default"/>
    <dgm:cxn modelId="{9532CF67-0800-4B0C-8BD1-ACE2AEB44C75}" type="presParOf" srcId="{4DFBFDA7-411D-416C-B2F4-33F5A197FBE6}" destId="{81B030B3-7801-4BB1-BF45-DEF9DAB4C5A9}" srcOrd="16" destOrd="0" presId="urn:microsoft.com/office/officeart/2005/8/layout/default"/>
    <dgm:cxn modelId="{2628655E-02E5-4E21-A196-F76EA95A221D}" type="presParOf" srcId="{4DFBFDA7-411D-416C-B2F4-33F5A197FBE6}" destId="{FB127E3D-71DE-4FDA-BAC1-3E3271E6EFDE}" srcOrd="17" destOrd="0" presId="urn:microsoft.com/office/officeart/2005/8/layout/default"/>
    <dgm:cxn modelId="{B734679C-971F-4665-84F6-FA24382117A3}" type="presParOf" srcId="{4DFBFDA7-411D-416C-B2F4-33F5A197FBE6}" destId="{24698F94-4DBF-44AE-90B7-C0702F37886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CB80-3885-4A3A-B37C-91E5FC2ABE03}">
      <dsp:nvSpPr>
        <dsp:cNvPr id="0" name=""/>
        <dsp:cNvSpPr/>
      </dsp:nvSpPr>
      <dsp:spPr>
        <a:xfrm>
          <a:off x="94059" y="1636"/>
          <a:ext cx="2449462" cy="14696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Global Developmental Delay (GDD)</a:t>
          </a:r>
        </a:p>
      </dsp:txBody>
      <dsp:txXfrm>
        <a:off x="94059" y="1636"/>
        <a:ext cx="2449462" cy="1469677"/>
      </dsp:txXfrm>
    </dsp:sp>
    <dsp:sp modelId="{D9ECBE65-EA9D-4C9F-BB4D-B5D367D0734B}">
      <dsp:nvSpPr>
        <dsp:cNvPr id="0" name=""/>
        <dsp:cNvSpPr/>
      </dsp:nvSpPr>
      <dsp:spPr>
        <a:xfrm>
          <a:off x="2788468" y="1636"/>
          <a:ext cx="2449462" cy="14696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Intellectual Disability (ID)</a:t>
          </a:r>
        </a:p>
      </dsp:txBody>
      <dsp:txXfrm>
        <a:off x="2788468" y="1636"/>
        <a:ext cx="2449462" cy="1469677"/>
      </dsp:txXfrm>
    </dsp:sp>
    <dsp:sp modelId="{7BEF1162-E56A-4B34-9CDA-BFB51297D998}">
      <dsp:nvSpPr>
        <dsp:cNvPr id="0" name=""/>
        <dsp:cNvSpPr/>
      </dsp:nvSpPr>
      <dsp:spPr>
        <a:xfrm>
          <a:off x="5482877" y="1636"/>
          <a:ext cx="2449462" cy="14696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Attention Deficit Hyperactivity Disorder (ADHD)</a:t>
          </a:r>
        </a:p>
      </dsp:txBody>
      <dsp:txXfrm>
        <a:off x="5482877" y="1636"/>
        <a:ext cx="2449462" cy="1469677"/>
      </dsp:txXfrm>
    </dsp:sp>
    <dsp:sp modelId="{2487ACBD-5D75-48D1-9DE7-6AF695629AA7}">
      <dsp:nvSpPr>
        <dsp:cNvPr id="0" name=""/>
        <dsp:cNvSpPr/>
      </dsp:nvSpPr>
      <dsp:spPr>
        <a:xfrm>
          <a:off x="94059" y="1716260"/>
          <a:ext cx="2449462" cy="14696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Depression</a:t>
          </a:r>
        </a:p>
      </dsp:txBody>
      <dsp:txXfrm>
        <a:off x="94059" y="1716260"/>
        <a:ext cx="2449462" cy="1469677"/>
      </dsp:txXfrm>
    </dsp:sp>
    <dsp:sp modelId="{D7DF3BD4-BE28-4ED4-9ABA-6FB883FA3102}">
      <dsp:nvSpPr>
        <dsp:cNvPr id="0" name=""/>
        <dsp:cNvSpPr/>
      </dsp:nvSpPr>
      <dsp:spPr>
        <a:xfrm>
          <a:off x="2788468" y="1716260"/>
          <a:ext cx="2449462" cy="14696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Social Anxiety Disorder (SAD)</a:t>
          </a:r>
        </a:p>
      </dsp:txBody>
      <dsp:txXfrm>
        <a:off x="2788468" y="1716260"/>
        <a:ext cx="2449462" cy="1469677"/>
      </dsp:txXfrm>
    </dsp:sp>
    <dsp:sp modelId="{F61E2D0E-576F-430D-BA74-76E2C957D16D}">
      <dsp:nvSpPr>
        <dsp:cNvPr id="0" name=""/>
        <dsp:cNvSpPr/>
      </dsp:nvSpPr>
      <dsp:spPr>
        <a:xfrm>
          <a:off x="5482877" y="1716260"/>
          <a:ext cx="2449462" cy="14696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Obsessive Compulsive Disorder (OCD)</a:t>
          </a:r>
        </a:p>
      </dsp:txBody>
      <dsp:txXfrm>
        <a:off x="5482877" y="1716260"/>
        <a:ext cx="2449462" cy="1469677"/>
      </dsp:txXfrm>
    </dsp:sp>
    <dsp:sp modelId="{B2502F48-B211-4625-85B3-4FDCD3CF2501}">
      <dsp:nvSpPr>
        <dsp:cNvPr id="0" name=""/>
        <dsp:cNvSpPr/>
      </dsp:nvSpPr>
      <dsp:spPr>
        <a:xfrm>
          <a:off x="2788468" y="3430884"/>
          <a:ext cx="2449462" cy="14696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Trauma; Adverse Childhood Experiences (ACEs)</a:t>
          </a:r>
        </a:p>
      </dsp:txBody>
      <dsp:txXfrm>
        <a:off x="2788468" y="3430884"/>
        <a:ext cx="2449462" cy="1469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87AD4-6412-46C1-ADE4-A1F228B12C3B}">
      <dsp:nvSpPr>
        <dsp:cNvPr id="0" name=""/>
        <dsp:cNvSpPr/>
      </dsp:nvSpPr>
      <dsp:spPr>
        <a:xfrm>
          <a:off x="39" y="30230"/>
          <a:ext cx="3750617" cy="892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dirty="0"/>
            <a:t>Similarities</a:t>
          </a:r>
        </a:p>
      </dsp:txBody>
      <dsp:txXfrm>
        <a:off x="39" y="30230"/>
        <a:ext cx="3750617" cy="892800"/>
      </dsp:txXfrm>
    </dsp:sp>
    <dsp:sp modelId="{94CDFFA4-1DC5-4422-A690-2786DB91640E}">
      <dsp:nvSpPr>
        <dsp:cNvPr id="0" name=""/>
        <dsp:cNvSpPr/>
      </dsp:nvSpPr>
      <dsp:spPr>
        <a:xfrm>
          <a:off x="39" y="923030"/>
          <a:ext cx="3750617" cy="394893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Flat affect</a:t>
          </a:r>
        </a:p>
        <a:p>
          <a:pPr marL="285750" lvl="1" indent="-285750" algn="l" defTabSz="1377950">
            <a:lnSpc>
              <a:spcPct val="90000"/>
            </a:lnSpc>
            <a:spcBef>
              <a:spcPct val="0"/>
            </a:spcBef>
            <a:spcAft>
              <a:spcPct val="15000"/>
            </a:spcAft>
            <a:buChar char="•"/>
          </a:pPr>
          <a:r>
            <a:rPr lang="en-GB" sz="3100" kern="1200" dirty="0"/>
            <a:t>Sleep disturbance</a:t>
          </a:r>
        </a:p>
        <a:p>
          <a:pPr marL="285750" lvl="1" indent="-285750" algn="l" defTabSz="1377950">
            <a:lnSpc>
              <a:spcPct val="90000"/>
            </a:lnSpc>
            <a:spcBef>
              <a:spcPct val="0"/>
            </a:spcBef>
            <a:spcAft>
              <a:spcPct val="15000"/>
            </a:spcAft>
            <a:buChar char="•"/>
          </a:pPr>
          <a:r>
            <a:rPr lang="en-GB" sz="3100" kern="1200" dirty="0"/>
            <a:t>Social withdrawal</a:t>
          </a:r>
        </a:p>
        <a:p>
          <a:pPr marL="285750" lvl="1" indent="-285750" algn="l" defTabSz="1377950">
            <a:lnSpc>
              <a:spcPct val="90000"/>
            </a:lnSpc>
            <a:spcBef>
              <a:spcPct val="0"/>
            </a:spcBef>
            <a:spcAft>
              <a:spcPct val="15000"/>
            </a:spcAft>
            <a:buChar char="•"/>
          </a:pPr>
          <a:r>
            <a:rPr lang="en-GB" sz="3100" kern="1200" dirty="0"/>
            <a:t>Reduced desire to communicate</a:t>
          </a:r>
        </a:p>
      </dsp:txBody>
      <dsp:txXfrm>
        <a:off x="39" y="923030"/>
        <a:ext cx="3750617" cy="3948939"/>
      </dsp:txXfrm>
    </dsp:sp>
    <dsp:sp modelId="{EF0FE919-9332-4228-9093-D264C2C42A13}">
      <dsp:nvSpPr>
        <dsp:cNvPr id="0" name=""/>
        <dsp:cNvSpPr/>
      </dsp:nvSpPr>
      <dsp:spPr>
        <a:xfrm>
          <a:off x="4275743" y="30230"/>
          <a:ext cx="3750617" cy="892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dirty="0"/>
            <a:t>Distinguishing</a:t>
          </a:r>
        </a:p>
      </dsp:txBody>
      <dsp:txXfrm>
        <a:off x="4275743" y="30230"/>
        <a:ext cx="3750617" cy="892800"/>
      </dsp:txXfrm>
    </dsp:sp>
    <dsp:sp modelId="{3BACE584-0E31-4828-AD1E-8065517F2B44}">
      <dsp:nvSpPr>
        <dsp:cNvPr id="0" name=""/>
        <dsp:cNvSpPr/>
      </dsp:nvSpPr>
      <dsp:spPr>
        <a:xfrm>
          <a:off x="4275743" y="923030"/>
          <a:ext cx="3750617" cy="394893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Increased social functionality prior to the onset of depression</a:t>
          </a:r>
        </a:p>
        <a:p>
          <a:pPr marL="285750" lvl="1" indent="-285750" algn="l" defTabSz="1377950">
            <a:lnSpc>
              <a:spcPct val="90000"/>
            </a:lnSpc>
            <a:spcBef>
              <a:spcPct val="0"/>
            </a:spcBef>
            <a:spcAft>
              <a:spcPct val="15000"/>
            </a:spcAft>
            <a:buChar char="•"/>
          </a:pPr>
          <a:r>
            <a:rPr lang="en-GB" sz="3100" kern="1200" dirty="0"/>
            <a:t>Examine restricted interests and repetitive behaviours</a:t>
          </a:r>
        </a:p>
      </dsp:txBody>
      <dsp:txXfrm>
        <a:off x="4275743" y="923030"/>
        <a:ext cx="3750617" cy="3948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87AD4-6412-46C1-ADE4-A1F228B12C3B}">
      <dsp:nvSpPr>
        <dsp:cNvPr id="0" name=""/>
        <dsp:cNvSpPr/>
      </dsp:nvSpPr>
      <dsp:spPr>
        <a:xfrm>
          <a:off x="39" y="273201"/>
          <a:ext cx="3750617" cy="662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ASD</a:t>
          </a:r>
        </a:p>
      </dsp:txBody>
      <dsp:txXfrm>
        <a:off x="39" y="273201"/>
        <a:ext cx="3750617" cy="662400"/>
      </dsp:txXfrm>
    </dsp:sp>
    <dsp:sp modelId="{94CDFFA4-1DC5-4422-A690-2786DB91640E}">
      <dsp:nvSpPr>
        <dsp:cNvPr id="0" name=""/>
        <dsp:cNvSpPr/>
      </dsp:nvSpPr>
      <dsp:spPr>
        <a:xfrm>
          <a:off x="39" y="935601"/>
          <a:ext cx="3750617" cy="3693397"/>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Individual generally does not know what to do in social situation</a:t>
          </a:r>
        </a:p>
        <a:p>
          <a:pPr marL="228600" lvl="1" indent="-228600" algn="l" defTabSz="1022350">
            <a:lnSpc>
              <a:spcPct val="90000"/>
            </a:lnSpc>
            <a:spcBef>
              <a:spcPct val="0"/>
            </a:spcBef>
            <a:spcAft>
              <a:spcPct val="15000"/>
            </a:spcAft>
            <a:buChar char="•"/>
          </a:pPr>
          <a:r>
            <a:rPr lang="en-GB" sz="2300" kern="1200" dirty="0"/>
            <a:t>Can’t perform due to less effective strategies</a:t>
          </a:r>
        </a:p>
        <a:p>
          <a:pPr marL="228600" lvl="1" indent="-228600" algn="l" defTabSz="1022350">
            <a:lnSpc>
              <a:spcPct val="90000"/>
            </a:lnSpc>
            <a:spcBef>
              <a:spcPct val="0"/>
            </a:spcBef>
            <a:spcAft>
              <a:spcPct val="15000"/>
            </a:spcAft>
            <a:buChar char="•"/>
          </a:pPr>
          <a:r>
            <a:rPr lang="en-GB" sz="2300" kern="1200" dirty="0"/>
            <a:t>Strong interests, behaviours, and/or sensory concerns</a:t>
          </a:r>
        </a:p>
      </dsp:txBody>
      <dsp:txXfrm>
        <a:off x="39" y="935601"/>
        <a:ext cx="3750617" cy="3693397"/>
      </dsp:txXfrm>
    </dsp:sp>
    <dsp:sp modelId="{EF0FE919-9332-4228-9093-D264C2C42A13}">
      <dsp:nvSpPr>
        <dsp:cNvPr id="0" name=""/>
        <dsp:cNvSpPr/>
      </dsp:nvSpPr>
      <dsp:spPr>
        <a:xfrm>
          <a:off x="4275743" y="273201"/>
          <a:ext cx="3750617" cy="662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Social Anxiety</a:t>
          </a:r>
        </a:p>
      </dsp:txBody>
      <dsp:txXfrm>
        <a:off x="4275743" y="273201"/>
        <a:ext cx="3750617" cy="662400"/>
      </dsp:txXfrm>
    </dsp:sp>
    <dsp:sp modelId="{3BACE584-0E31-4828-AD1E-8065517F2B44}">
      <dsp:nvSpPr>
        <dsp:cNvPr id="0" name=""/>
        <dsp:cNvSpPr/>
      </dsp:nvSpPr>
      <dsp:spPr>
        <a:xfrm>
          <a:off x="4275743" y="935601"/>
          <a:ext cx="3750617" cy="3693397"/>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Individual knows what to do in social situation</a:t>
          </a:r>
        </a:p>
        <a:p>
          <a:pPr marL="228600" lvl="1" indent="-228600" algn="l" defTabSz="1022350">
            <a:lnSpc>
              <a:spcPct val="90000"/>
            </a:lnSpc>
            <a:spcBef>
              <a:spcPct val="0"/>
            </a:spcBef>
            <a:spcAft>
              <a:spcPct val="15000"/>
            </a:spcAft>
            <a:buChar char="•"/>
          </a:pPr>
          <a:r>
            <a:rPr lang="en-GB" sz="2300" kern="1200" dirty="0"/>
            <a:t>Can’t perform in moment due to anxiety</a:t>
          </a:r>
        </a:p>
        <a:p>
          <a:pPr marL="228600" lvl="1" indent="-228600" algn="l" defTabSz="1022350">
            <a:lnSpc>
              <a:spcPct val="90000"/>
            </a:lnSpc>
            <a:spcBef>
              <a:spcPct val="0"/>
            </a:spcBef>
            <a:spcAft>
              <a:spcPct val="15000"/>
            </a:spcAft>
            <a:buChar char="•"/>
          </a:pPr>
          <a:r>
            <a:rPr lang="en-GB" sz="2300" kern="1200" dirty="0"/>
            <a:t>No presence of strong interests, behaviours, and/or sensory concerns</a:t>
          </a:r>
        </a:p>
        <a:p>
          <a:pPr marL="228600" lvl="1" indent="-228600" algn="l" defTabSz="1022350">
            <a:lnSpc>
              <a:spcPct val="90000"/>
            </a:lnSpc>
            <a:spcBef>
              <a:spcPct val="0"/>
            </a:spcBef>
            <a:spcAft>
              <a:spcPct val="15000"/>
            </a:spcAft>
            <a:buChar char="•"/>
          </a:pPr>
          <a:r>
            <a:rPr lang="en-GB" sz="2300" kern="1200" dirty="0"/>
            <a:t>Increased social performance in safe and comfortable environments</a:t>
          </a:r>
        </a:p>
      </dsp:txBody>
      <dsp:txXfrm>
        <a:off x="4275743" y="935601"/>
        <a:ext cx="3750617" cy="3693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F0857-0B1A-4FFC-9CBB-6FA43BB90C79}">
      <dsp:nvSpPr>
        <dsp:cNvPr id="0" name=""/>
        <dsp:cNvSpPr/>
      </dsp:nvSpPr>
      <dsp:spPr>
        <a:xfrm>
          <a:off x="1383456" y="518"/>
          <a:ext cx="1246286" cy="12462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Uncontrollable obsessive thoughts</a:t>
          </a:r>
        </a:p>
      </dsp:txBody>
      <dsp:txXfrm>
        <a:off x="1565970" y="183032"/>
        <a:ext cx="881258" cy="881258"/>
      </dsp:txXfrm>
    </dsp:sp>
    <dsp:sp modelId="{038C0026-5208-4386-8834-8D4528209369}">
      <dsp:nvSpPr>
        <dsp:cNvPr id="0" name=""/>
        <dsp:cNvSpPr/>
      </dsp:nvSpPr>
      <dsp:spPr>
        <a:xfrm rot="3600000">
          <a:off x="2304049" y="1216635"/>
          <a:ext cx="332654" cy="4206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328998" y="1257546"/>
        <a:ext cx="232858" cy="252373"/>
      </dsp:txXfrm>
    </dsp:sp>
    <dsp:sp modelId="{40520970-FDDF-4F80-B0A5-26A92B783AB4}">
      <dsp:nvSpPr>
        <dsp:cNvPr id="0" name=""/>
        <dsp:cNvSpPr/>
      </dsp:nvSpPr>
      <dsp:spPr>
        <a:xfrm>
          <a:off x="2320424" y="1623394"/>
          <a:ext cx="1246286" cy="12462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Anxiety</a:t>
          </a:r>
        </a:p>
      </dsp:txBody>
      <dsp:txXfrm>
        <a:off x="2502938" y="1805908"/>
        <a:ext cx="881258" cy="881258"/>
      </dsp:txXfrm>
    </dsp:sp>
    <dsp:sp modelId="{581EB610-FE96-4CC5-AF56-26BB9E6316B4}">
      <dsp:nvSpPr>
        <dsp:cNvPr id="0" name=""/>
        <dsp:cNvSpPr/>
      </dsp:nvSpPr>
      <dsp:spPr>
        <a:xfrm rot="10800000">
          <a:off x="1849687" y="2036227"/>
          <a:ext cx="332654" cy="4206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949483" y="2120351"/>
        <a:ext cx="232858" cy="252373"/>
      </dsp:txXfrm>
    </dsp:sp>
    <dsp:sp modelId="{8E369E12-0D56-420C-B4DD-42F917B25F4D}">
      <dsp:nvSpPr>
        <dsp:cNvPr id="0" name=""/>
        <dsp:cNvSpPr/>
      </dsp:nvSpPr>
      <dsp:spPr>
        <a:xfrm>
          <a:off x="446488" y="1623394"/>
          <a:ext cx="1246286" cy="12462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Compulsive behaviours</a:t>
          </a:r>
        </a:p>
      </dsp:txBody>
      <dsp:txXfrm>
        <a:off x="629002" y="1805908"/>
        <a:ext cx="881258" cy="881258"/>
      </dsp:txXfrm>
    </dsp:sp>
    <dsp:sp modelId="{A112A48C-3FDD-4DDA-A70B-911330FE3E40}">
      <dsp:nvSpPr>
        <dsp:cNvPr id="0" name=""/>
        <dsp:cNvSpPr/>
      </dsp:nvSpPr>
      <dsp:spPr>
        <a:xfrm rot="18000000">
          <a:off x="1367081" y="1232942"/>
          <a:ext cx="332654" cy="4206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392030" y="1360279"/>
        <a:ext cx="232858" cy="252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87AD4-6412-46C1-ADE4-A1F228B12C3B}">
      <dsp:nvSpPr>
        <dsp:cNvPr id="0" name=""/>
        <dsp:cNvSpPr/>
      </dsp:nvSpPr>
      <dsp:spPr>
        <a:xfrm>
          <a:off x="39" y="257417"/>
          <a:ext cx="3750617"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ASD</a:t>
          </a:r>
        </a:p>
      </dsp:txBody>
      <dsp:txXfrm>
        <a:off x="39" y="257417"/>
        <a:ext cx="3750617" cy="662400"/>
      </dsp:txXfrm>
    </dsp:sp>
    <dsp:sp modelId="{94CDFFA4-1DC5-4422-A690-2786DB91640E}">
      <dsp:nvSpPr>
        <dsp:cNvPr id="0" name=""/>
        <dsp:cNvSpPr/>
      </dsp:nvSpPr>
      <dsp:spPr>
        <a:xfrm>
          <a:off x="39" y="919817"/>
          <a:ext cx="3750617" cy="372496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Obsessions are with thematic interests and desired thoughts</a:t>
          </a:r>
        </a:p>
        <a:p>
          <a:pPr marL="228600" lvl="1" indent="-228600" algn="l" defTabSz="1022350">
            <a:lnSpc>
              <a:spcPct val="90000"/>
            </a:lnSpc>
            <a:spcBef>
              <a:spcPct val="0"/>
            </a:spcBef>
            <a:spcAft>
              <a:spcPct val="15000"/>
            </a:spcAft>
            <a:buChar char="•"/>
          </a:pPr>
          <a:r>
            <a:rPr lang="en-GB" sz="2300" kern="1200" dirty="0"/>
            <a:t>Repetitive actions are a source of comfort or pleasure</a:t>
          </a:r>
        </a:p>
        <a:p>
          <a:pPr marL="228600" lvl="1" indent="-228600" algn="l" defTabSz="1022350">
            <a:lnSpc>
              <a:spcPct val="90000"/>
            </a:lnSpc>
            <a:spcBef>
              <a:spcPct val="0"/>
            </a:spcBef>
            <a:spcAft>
              <a:spcPct val="15000"/>
            </a:spcAft>
            <a:buChar char="•"/>
          </a:pPr>
          <a:r>
            <a:rPr lang="en-GB" sz="2300" kern="1200" dirty="0"/>
            <a:t>Not bothered by thoughts and behaviours</a:t>
          </a:r>
        </a:p>
        <a:p>
          <a:pPr marL="228600" lvl="1" indent="-228600" algn="l" defTabSz="1022350">
            <a:lnSpc>
              <a:spcPct val="90000"/>
            </a:lnSpc>
            <a:spcBef>
              <a:spcPct val="0"/>
            </a:spcBef>
            <a:spcAft>
              <a:spcPct val="15000"/>
            </a:spcAft>
            <a:buChar char="•"/>
          </a:pPr>
          <a:r>
            <a:rPr lang="en-GB" sz="2300" kern="1200" dirty="0"/>
            <a:t>Not bothered by social view of others</a:t>
          </a:r>
        </a:p>
      </dsp:txBody>
      <dsp:txXfrm>
        <a:off x="39" y="919817"/>
        <a:ext cx="3750617" cy="3724965"/>
      </dsp:txXfrm>
    </dsp:sp>
    <dsp:sp modelId="{EF0FE919-9332-4228-9093-D264C2C42A13}">
      <dsp:nvSpPr>
        <dsp:cNvPr id="0" name=""/>
        <dsp:cNvSpPr/>
      </dsp:nvSpPr>
      <dsp:spPr>
        <a:xfrm>
          <a:off x="4275743" y="257417"/>
          <a:ext cx="3750617"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OCD</a:t>
          </a:r>
        </a:p>
      </dsp:txBody>
      <dsp:txXfrm>
        <a:off x="4275743" y="257417"/>
        <a:ext cx="3750617" cy="662400"/>
      </dsp:txXfrm>
    </dsp:sp>
    <dsp:sp modelId="{3BACE584-0E31-4828-AD1E-8065517F2B44}">
      <dsp:nvSpPr>
        <dsp:cNvPr id="0" name=""/>
        <dsp:cNvSpPr/>
      </dsp:nvSpPr>
      <dsp:spPr>
        <a:xfrm>
          <a:off x="4275743" y="919817"/>
          <a:ext cx="3750617" cy="372496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Obsessions are unwanted, intrusive thoughts</a:t>
          </a:r>
        </a:p>
        <a:p>
          <a:pPr marL="228600" lvl="1" indent="-228600" algn="l" defTabSz="1022350">
            <a:lnSpc>
              <a:spcPct val="90000"/>
            </a:lnSpc>
            <a:spcBef>
              <a:spcPct val="0"/>
            </a:spcBef>
            <a:spcAft>
              <a:spcPct val="15000"/>
            </a:spcAft>
            <a:buChar char="•"/>
          </a:pPr>
          <a:r>
            <a:rPr lang="en-GB" sz="2300" kern="1200" dirty="0"/>
            <a:t>Compulsions to reduce anxiety or fear from thoughts</a:t>
          </a:r>
        </a:p>
        <a:p>
          <a:pPr marL="228600" lvl="1" indent="-228600" algn="l" defTabSz="1022350">
            <a:lnSpc>
              <a:spcPct val="90000"/>
            </a:lnSpc>
            <a:spcBef>
              <a:spcPct val="0"/>
            </a:spcBef>
            <a:spcAft>
              <a:spcPct val="15000"/>
            </a:spcAft>
            <a:buChar char="•"/>
          </a:pPr>
          <a:r>
            <a:rPr lang="en-GB" sz="2300" kern="1200" dirty="0"/>
            <a:t>Want to stop thoughts and behaviours</a:t>
          </a:r>
        </a:p>
        <a:p>
          <a:pPr marL="228600" lvl="1" indent="-228600" algn="l" defTabSz="1022350">
            <a:lnSpc>
              <a:spcPct val="90000"/>
            </a:lnSpc>
            <a:spcBef>
              <a:spcPct val="0"/>
            </a:spcBef>
            <a:spcAft>
              <a:spcPct val="15000"/>
            </a:spcAft>
            <a:buChar char="•"/>
          </a:pPr>
          <a:r>
            <a:rPr lang="en-GB" sz="2300" kern="1200" dirty="0"/>
            <a:t>Frequently ashamed of rituals and how others view them</a:t>
          </a:r>
        </a:p>
      </dsp:txBody>
      <dsp:txXfrm>
        <a:off x="4275743" y="919817"/>
        <a:ext cx="3750617" cy="3724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3FBA7-2E85-45AB-8D3D-054CB062D376}">
      <dsp:nvSpPr>
        <dsp:cNvPr id="0" name=""/>
        <dsp:cNvSpPr/>
      </dsp:nvSpPr>
      <dsp:spPr>
        <a:xfrm>
          <a:off x="598434" y="1216"/>
          <a:ext cx="1555774" cy="9334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Eye contact</a:t>
          </a:r>
          <a:endParaRPr lang="en-US" sz="2200" kern="1200" dirty="0"/>
        </a:p>
      </dsp:txBody>
      <dsp:txXfrm>
        <a:off x="598434" y="1216"/>
        <a:ext cx="1555774" cy="933464"/>
      </dsp:txXfrm>
    </dsp:sp>
    <dsp:sp modelId="{D96EEE0C-5F9D-4A46-964E-98C5E80DE313}">
      <dsp:nvSpPr>
        <dsp:cNvPr id="0" name=""/>
        <dsp:cNvSpPr/>
      </dsp:nvSpPr>
      <dsp:spPr>
        <a:xfrm>
          <a:off x="2309786" y="1216"/>
          <a:ext cx="1555774" cy="9334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Body posture</a:t>
          </a:r>
          <a:endParaRPr lang="en-US" sz="2200" kern="1200"/>
        </a:p>
      </dsp:txBody>
      <dsp:txXfrm>
        <a:off x="2309786" y="1216"/>
        <a:ext cx="1555774" cy="933464"/>
      </dsp:txXfrm>
    </dsp:sp>
    <dsp:sp modelId="{6CB0EE10-59DE-46C0-B780-6E861278992C}">
      <dsp:nvSpPr>
        <dsp:cNvPr id="0" name=""/>
        <dsp:cNvSpPr/>
      </dsp:nvSpPr>
      <dsp:spPr>
        <a:xfrm>
          <a:off x="4021138" y="1216"/>
          <a:ext cx="1555774" cy="9334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Level of activity</a:t>
          </a:r>
          <a:endParaRPr lang="en-US" sz="2200" kern="1200"/>
        </a:p>
      </dsp:txBody>
      <dsp:txXfrm>
        <a:off x="4021138" y="1216"/>
        <a:ext cx="1555774" cy="933464"/>
      </dsp:txXfrm>
    </dsp:sp>
    <dsp:sp modelId="{B87D8445-BBD5-4F9B-977F-7B658D97DEEC}">
      <dsp:nvSpPr>
        <dsp:cNvPr id="0" name=""/>
        <dsp:cNvSpPr/>
      </dsp:nvSpPr>
      <dsp:spPr>
        <a:xfrm>
          <a:off x="5732491" y="1216"/>
          <a:ext cx="1555774" cy="9334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Facial expressions</a:t>
          </a:r>
          <a:endParaRPr lang="en-US" sz="2200" kern="1200"/>
        </a:p>
      </dsp:txBody>
      <dsp:txXfrm>
        <a:off x="5732491" y="1216"/>
        <a:ext cx="1555774" cy="933464"/>
      </dsp:txXfrm>
    </dsp:sp>
    <dsp:sp modelId="{9A42D699-C830-4BEB-80DA-00FEA67D8769}">
      <dsp:nvSpPr>
        <dsp:cNvPr id="0" name=""/>
        <dsp:cNvSpPr/>
      </dsp:nvSpPr>
      <dsp:spPr>
        <a:xfrm>
          <a:off x="598434" y="1090258"/>
          <a:ext cx="1555774" cy="9334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Attunement</a:t>
          </a:r>
          <a:endParaRPr lang="en-US" sz="2200" kern="1200"/>
        </a:p>
      </dsp:txBody>
      <dsp:txXfrm>
        <a:off x="598434" y="1090258"/>
        <a:ext cx="1555774" cy="933464"/>
      </dsp:txXfrm>
    </dsp:sp>
    <dsp:sp modelId="{1D25903E-E0FE-47AC-997A-695A19FACA39}">
      <dsp:nvSpPr>
        <dsp:cNvPr id="0" name=""/>
        <dsp:cNvSpPr/>
      </dsp:nvSpPr>
      <dsp:spPr>
        <a:xfrm>
          <a:off x="2309786" y="1090258"/>
          <a:ext cx="1555774" cy="9334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Warmth</a:t>
          </a:r>
          <a:endParaRPr lang="en-US" sz="2200" kern="1200"/>
        </a:p>
      </dsp:txBody>
      <dsp:txXfrm>
        <a:off x="2309786" y="1090258"/>
        <a:ext cx="1555774" cy="933464"/>
      </dsp:txXfrm>
    </dsp:sp>
    <dsp:sp modelId="{4185865B-BB07-46B0-A025-A0EB74A24AA9}">
      <dsp:nvSpPr>
        <dsp:cNvPr id="0" name=""/>
        <dsp:cNvSpPr/>
      </dsp:nvSpPr>
      <dsp:spPr>
        <a:xfrm>
          <a:off x="4021138" y="1090258"/>
          <a:ext cx="1555774" cy="9334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Fun</a:t>
          </a:r>
          <a:endParaRPr lang="en-US" sz="2200" kern="1200"/>
        </a:p>
      </dsp:txBody>
      <dsp:txXfrm>
        <a:off x="4021138" y="1090258"/>
        <a:ext cx="1555774" cy="933464"/>
      </dsp:txXfrm>
    </dsp:sp>
    <dsp:sp modelId="{CC9F772F-3288-4D96-9CC4-5B6A5AEF5534}">
      <dsp:nvSpPr>
        <dsp:cNvPr id="0" name=""/>
        <dsp:cNvSpPr/>
      </dsp:nvSpPr>
      <dsp:spPr>
        <a:xfrm>
          <a:off x="5732491" y="1090258"/>
          <a:ext cx="1555774" cy="9334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Criticism</a:t>
          </a:r>
          <a:endParaRPr lang="en-US" sz="2200" kern="1200"/>
        </a:p>
      </dsp:txBody>
      <dsp:txXfrm>
        <a:off x="5732491" y="1090258"/>
        <a:ext cx="1555774" cy="933464"/>
      </dsp:txXfrm>
    </dsp:sp>
    <dsp:sp modelId="{81B030B3-7801-4BB1-BF45-DEF9DAB4C5A9}">
      <dsp:nvSpPr>
        <dsp:cNvPr id="0" name=""/>
        <dsp:cNvSpPr/>
      </dsp:nvSpPr>
      <dsp:spPr>
        <a:xfrm>
          <a:off x="2309786" y="2179300"/>
          <a:ext cx="1555774" cy="9334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Coldness</a:t>
          </a:r>
          <a:endParaRPr lang="en-US" sz="2200" kern="1200"/>
        </a:p>
      </dsp:txBody>
      <dsp:txXfrm>
        <a:off x="2309786" y="2179300"/>
        <a:ext cx="1555774" cy="933464"/>
      </dsp:txXfrm>
    </dsp:sp>
    <dsp:sp modelId="{24698F94-4DBF-44AE-90B7-C0702F378861}">
      <dsp:nvSpPr>
        <dsp:cNvPr id="0" name=""/>
        <dsp:cNvSpPr/>
      </dsp:nvSpPr>
      <dsp:spPr>
        <a:xfrm>
          <a:off x="4021138" y="2179300"/>
          <a:ext cx="1555774" cy="9334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Anger</a:t>
          </a:r>
          <a:endParaRPr lang="en-US" sz="2200" kern="1200"/>
        </a:p>
      </dsp:txBody>
      <dsp:txXfrm>
        <a:off x="4021138" y="2179300"/>
        <a:ext cx="1555774" cy="9334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5558" cy="501094"/>
          </a:xfrm>
          <a:prstGeom prst="rect">
            <a:avLst/>
          </a:prstGeom>
        </p:spPr>
        <p:txBody>
          <a:bodyPr vert="horz" lIns="92584" tIns="46292" rIns="92584" bIns="46292" rtlCol="0"/>
          <a:lstStyle>
            <a:lvl1pPr algn="l">
              <a:defRPr sz="1200"/>
            </a:lvl1pPr>
          </a:lstStyle>
          <a:p>
            <a:endParaRPr lang="en-GB" dirty="0"/>
          </a:p>
        </p:txBody>
      </p:sp>
      <p:sp>
        <p:nvSpPr>
          <p:cNvPr id="3" name="Date Placeholder 2"/>
          <p:cNvSpPr>
            <a:spLocks noGrp="1"/>
          </p:cNvSpPr>
          <p:nvPr>
            <p:ph type="dt" sz="quarter" idx="1"/>
          </p:nvPr>
        </p:nvSpPr>
        <p:spPr>
          <a:xfrm>
            <a:off x="3902598" y="2"/>
            <a:ext cx="2985558" cy="501094"/>
          </a:xfrm>
          <a:prstGeom prst="rect">
            <a:avLst/>
          </a:prstGeom>
        </p:spPr>
        <p:txBody>
          <a:bodyPr vert="horz" lIns="92584" tIns="46292" rIns="92584" bIns="46292" rtlCol="0"/>
          <a:lstStyle>
            <a:lvl1pPr algn="r">
              <a:defRPr sz="1200"/>
            </a:lvl1pPr>
          </a:lstStyle>
          <a:p>
            <a:fld id="{CCC0E1EF-2CBE-4427-A5DB-B1B069BEDF2F}" type="datetimeFigureOut">
              <a:rPr lang="en-GB" smtClean="0"/>
              <a:t>12/02/2026</a:t>
            </a:fld>
            <a:endParaRPr lang="en-GB" dirty="0"/>
          </a:p>
        </p:txBody>
      </p:sp>
      <p:sp>
        <p:nvSpPr>
          <p:cNvPr id="4" name="Footer Placeholder 3"/>
          <p:cNvSpPr>
            <a:spLocks noGrp="1"/>
          </p:cNvSpPr>
          <p:nvPr>
            <p:ph type="ftr" sz="quarter" idx="2"/>
          </p:nvPr>
        </p:nvSpPr>
        <p:spPr>
          <a:xfrm>
            <a:off x="0" y="9519055"/>
            <a:ext cx="2985558" cy="501094"/>
          </a:xfrm>
          <a:prstGeom prst="rect">
            <a:avLst/>
          </a:prstGeom>
        </p:spPr>
        <p:txBody>
          <a:bodyPr vert="horz" lIns="92584" tIns="46292" rIns="92584" bIns="4629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598" y="9519055"/>
            <a:ext cx="2985558" cy="501094"/>
          </a:xfrm>
          <a:prstGeom prst="rect">
            <a:avLst/>
          </a:prstGeom>
        </p:spPr>
        <p:txBody>
          <a:bodyPr vert="horz" lIns="92584" tIns="46292" rIns="92584" bIns="46292" rtlCol="0" anchor="b"/>
          <a:lstStyle>
            <a:lvl1pPr algn="r">
              <a:defRPr sz="1200"/>
            </a:lvl1pPr>
          </a:lstStyle>
          <a:p>
            <a:fld id="{C4351432-C9B1-4305-B675-4C548D496C79}" type="slidenum">
              <a:rPr lang="en-GB" smtClean="0"/>
              <a:t>‹#›</a:t>
            </a:fld>
            <a:endParaRPr lang="en-GB" dirty="0"/>
          </a:p>
        </p:txBody>
      </p:sp>
    </p:spTree>
    <p:extLst>
      <p:ext uri="{BB962C8B-B14F-4D97-AF65-F5344CB8AC3E}">
        <p14:creationId xmlns:p14="http://schemas.microsoft.com/office/powerpoint/2010/main" val="1036091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963" cy="501175"/>
          </a:xfrm>
          <a:prstGeom prst="rect">
            <a:avLst/>
          </a:prstGeom>
        </p:spPr>
        <p:txBody>
          <a:bodyPr vert="horz" lIns="93068" tIns="46534" rIns="93068" bIns="46534" rtlCol="0"/>
          <a:lstStyle>
            <a:lvl1pPr algn="l">
              <a:defRPr sz="1200"/>
            </a:lvl1pPr>
          </a:lstStyle>
          <a:p>
            <a:endParaRPr lang="en-GB" dirty="0"/>
          </a:p>
        </p:txBody>
      </p:sp>
      <p:sp>
        <p:nvSpPr>
          <p:cNvPr id="3" name="Date Placeholder 2"/>
          <p:cNvSpPr>
            <a:spLocks noGrp="1"/>
          </p:cNvSpPr>
          <p:nvPr>
            <p:ph type="dt" idx="1"/>
          </p:nvPr>
        </p:nvSpPr>
        <p:spPr>
          <a:xfrm>
            <a:off x="3903164" y="1"/>
            <a:ext cx="2984963" cy="501175"/>
          </a:xfrm>
          <a:prstGeom prst="rect">
            <a:avLst/>
          </a:prstGeom>
        </p:spPr>
        <p:txBody>
          <a:bodyPr vert="horz" lIns="93068" tIns="46534" rIns="93068" bIns="46534" rtlCol="0"/>
          <a:lstStyle>
            <a:lvl1pPr algn="r">
              <a:defRPr sz="1200"/>
            </a:lvl1pPr>
          </a:lstStyle>
          <a:p>
            <a:fld id="{8B7A797C-0135-4D9B-B088-7BE1882674A0}" type="datetimeFigureOut">
              <a:rPr lang="en-GB" smtClean="0"/>
              <a:t>12/02/2026</a:t>
            </a:fld>
            <a:endParaRPr lang="en-GB" dirty="0"/>
          </a:p>
        </p:txBody>
      </p:sp>
      <p:sp>
        <p:nvSpPr>
          <p:cNvPr id="4" name="Slide Image Placeholder 3"/>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3068" tIns="46534" rIns="93068" bIns="46534" rtlCol="0" anchor="ctr"/>
          <a:lstStyle/>
          <a:p>
            <a:endParaRPr lang="en-GB" dirty="0"/>
          </a:p>
        </p:txBody>
      </p:sp>
      <p:sp>
        <p:nvSpPr>
          <p:cNvPr id="5" name="Notes Placeholder 4"/>
          <p:cNvSpPr>
            <a:spLocks noGrp="1"/>
          </p:cNvSpPr>
          <p:nvPr>
            <p:ph type="body" sz="quarter" idx="3"/>
          </p:nvPr>
        </p:nvSpPr>
        <p:spPr>
          <a:xfrm>
            <a:off x="689463" y="4760357"/>
            <a:ext cx="5510826" cy="4510575"/>
          </a:xfrm>
          <a:prstGeom prst="rect">
            <a:avLst/>
          </a:prstGeom>
        </p:spPr>
        <p:txBody>
          <a:bodyPr vert="horz" lIns="93068" tIns="46534" rIns="93068" bIns="46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102"/>
            <a:ext cx="2984963" cy="501174"/>
          </a:xfrm>
          <a:prstGeom prst="rect">
            <a:avLst/>
          </a:prstGeom>
        </p:spPr>
        <p:txBody>
          <a:bodyPr vert="horz" lIns="93068" tIns="46534" rIns="93068" bIns="4653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3164" y="9519102"/>
            <a:ext cx="2984963" cy="501174"/>
          </a:xfrm>
          <a:prstGeom prst="rect">
            <a:avLst/>
          </a:prstGeom>
        </p:spPr>
        <p:txBody>
          <a:bodyPr vert="horz" lIns="93068" tIns="46534" rIns="93068" bIns="46534" rtlCol="0" anchor="b"/>
          <a:lstStyle>
            <a:lvl1pPr algn="r">
              <a:defRPr sz="1200"/>
            </a:lvl1pPr>
          </a:lstStyle>
          <a:p>
            <a:fld id="{5E473C6B-8BFE-431D-94E3-ECBF22A0F230}" type="slidenum">
              <a:rPr lang="en-GB" smtClean="0"/>
              <a:t>‹#›</a:t>
            </a:fld>
            <a:endParaRPr lang="en-GB" dirty="0"/>
          </a:p>
        </p:txBody>
      </p:sp>
    </p:spTree>
    <p:extLst>
      <p:ext uri="{BB962C8B-B14F-4D97-AF65-F5344CB8AC3E}">
        <p14:creationId xmlns:p14="http://schemas.microsoft.com/office/powerpoint/2010/main" val="332001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HZOfjMXNPik"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2</a:t>
            </a:fld>
            <a:endParaRPr lang="en-GB" dirty="0"/>
          </a:p>
        </p:txBody>
      </p:sp>
    </p:spTree>
    <p:extLst>
      <p:ext uri="{BB962C8B-B14F-4D97-AF65-F5344CB8AC3E}">
        <p14:creationId xmlns:p14="http://schemas.microsoft.com/office/powerpoint/2010/main" val="61101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21</a:t>
            </a:fld>
            <a:endParaRPr lang="en-GB"/>
          </a:p>
        </p:txBody>
      </p:sp>
    </p:spTree>
    <p:extLst>
      <p:ext uri="{BB962C8B-B14F-4D97-AF65-F5344CB8AC3E}">
        <p14:creationId xmlns:p14="http://schemas.microsoft.com/office/powerpoint/2010/main" val="51476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women have very difficult / traumatic experiences in childbirth / </a:t>
            </a:r>
            <a:r>
              <a:rPr lang="en-GB" dirty="0" err="1"/>
              <a:t>preclamsia</a:t>
            </a:r>
            <a:r>
              <a:rPr lang="en-GB" dirty="0"/>
              <a:t> /</a:t>
            </a:r>
            <a:r>
              <a:rPr lang="en-GB" sz="1200" b="0" i="0" kern="1200" dirty="0">
                <a:solidFill>
                  <a:schemeClr val="tx1"/>
                </a:solidFill>
                <a:effectLst/>
                <a:latin typeface="+mn-lt"/>
                <a:ea typeface="+mn-ea"/>
                <a:cs typeface="+mn-cs"/>
              </a:rPr>
              <a:t>Hyperemesis gravidarum (HG)/ relationship difficulties due to pregnancy</a:t>
            </a:r>
            <a:r>
              <a:rPr lang="en-GB" dirty="0"/>
              <a:t>, this can impact on the early days of parenting and bonding with their child</a:t>
            </a:r>
          </a:p>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22</a:t>
            </a:fld>
            <a:endParaRPr lang="en-US" dirty="0"/>
          </a:p>
        </p:txBody>
      </p:sp>
    </p:spTree>
    <p:extLst>
      <p:ext uri="{BB962C8B-B14F-4D97-AF65-F5344CB8AC3E}">
        <p14:creationId xmlns:p14="http://schemas.microsoft.com/office/powerpoint/2010/main" val="15036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ACEs – IPA</a:t>
            </a:r>
          </a:p>
        </p:txBody>
      </p:sp>
      <p:sp>
        <p:nvSpPr>
          <p:cNvPr id="4" name="Slide Number Placeholder 3"/>
          <p:cNvSpPr>
            <a:spLocks noGrp="1"/>
          </p:cNvSpPr>
          <p:nvPr>
            <p:ph type="sldNum" sz="quarter" idx="5"/>
          </p:nvPr>
        </p:nvSpPr>
        <p:spPr/>
        <p:txBody>
          <a:bodyPr/>
          <a:lstStyle/>
          <a:p>
            <a:fld id="{5E473C6B-8BFE-431D-94E3-ECBF22A0F230}" type="slidenum">
              <a:rPr lang="en-GB" smtClean="0"/>
              <a:t>23</a:t>
            </a:fld>
            <a:endParaRPr lang="en-GB" dirty="0"/>
          </a:p>
        </p:txBody>
      </p:sp>
    </p:spTree>
    <p:extLst>
      <p:ext uri="{BB962C8B-B14F-4D97-AF65-F5344CB8AC3E}">
        <p14:creationId xmlns:p14="http://schemas.microsoft.com/office/powerpoint/2010/main" val="376964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25</a:t>
            </a:fld>
            <a:endParaRPr lang="en-GB"/>
          </a:p>
        </p:txBody>
      </p:sp>
    </p:spTree>
    <p:extLst>
      <p:ext uri="{BB962C8B-B14F-4D97-AF65-F5344CB8AC3E}">
        <p14:creationId xmlns:p14="http://schemas.microsoft.com/office/powerpoint/2010/main" val="30898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diagnose</a:t>
            </a:r>
            <a:r>
              <a:rPr lang="en-GB" baseline="0" dirty="0"/>
              <a:t> both trauma and ADHD? What would happen if we got it wrong?</a:t>
            </a:r>
            <a:r>
              <a:rPr lang="en-GB" b="1" dirty="0"/>
              <a:t> ADHD</a:t>
            </a:r>
            <a:endParaRPr lang="en-GB" dirty="0"/>
          </a:p>
          <a:p>
            <a:r>
              <a:rPr lang="en-GB" dirty="0"/>
              <a:t>Difficulty sustaining attention even in calm, neutral, or enjoyable situations</a:t>
            </a:r>
          </a:p>
          <a:p>
            <a:r>
              <a:rPr lang="en-GB" dirty="0"/>
              <a:t>Easily distracted by </a:t>
            </a:r>
            <a:r>
              <a:rPr lang="en-GB" b="1" dirty="0"/>
              <a:t>any</a:t>
            </a:r>
            <a:r>
              <a:rPr lang="en-GB" dirty="0"/>
              <a:t> external or internal stimulus</a:t>
            </a:r>
          </a:p>
          <a:p>
            <a:r>
              <a:rPr lang="en-GB" dirty="0"/>
              <a:t>Poor task persistence, organisation, and working memory across contexts</a:t>
            </a:r>
          </a:p>
          <a:p>
            <a:r>
              <a:rPr lang="en-GB" b="1" dirty="0"/>
              <a:t>Trauma</a:t>
            </a:r>
            <a:endParaRPr lang="en-GB" dirty="0"/>
          </a:p>
          <a:p>
            <a:r>
              <a:rPr lang="en-GB" dirty="0"/>
              <a:t>Attention difficulties are often </a:t>
            </a:r>
            <a:r>
              <a:rPr lang="en-GB" b="1" dirty="0"/>
              <a:t>state-dependent</a:t>
            </a:r>
            <a:endParaRPr lang="en-GB" dirty="0"/>
          </a:p>
          <a:p>
            <a:r>
              <a:rPr lang="en-GB" dirty="0"/>
              <a:t>Hypervigilance leads to scanning for threat rather than global distractibility</a:t>
            </a:r>
          </a:p>
          <a:p>
            <a:r>
              <a:rPr lang="en-GB" dirty="0"/>
              <a:t>Concentration improves when the child feels </a:t>
            </a:r>
            <a:r>
              <a:rPr lang="en-GB" b="1" dirty="0"/>
              <a:t>safe and regulated</a:t>
            </a:r>
            <a:endParaRPr lang="en-GB" dirty="0"/>
          </a:p>
          <a:p>
            <a:r>
              <a:rPr lang="en-GB" b="1" dirty="0"/>
              <a:t>Clinical clue:</a:t>
            </a:r>
            <a:r>
              <a:rPr lang="en-GB" dirty="0"/>
              <a:t> In trauma, inattention often improves in low-arousal, predictable environments.</a:t>
            </a:r>
          </a:p>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31</a:t>
            </a:fld>
            <a:endParaRPr lang="en-GB" dirty="0"/>
          </a:p>
        </p:txBody>
      </p:sp>
    </p:spTree>
    <p:extLst>
      <p:ext uri="{BB962C8B-B14F-4D97-AF65-F5344CB8AC3E}">
        <p14:creationId xmlns:p14="http://schemas.microsoft.com/office/powerpoint/2010/main" val="237722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full psychological formulation to explore these differences and agree a diagnosis</a:t>
            </a:r>
          </a:p>
        </p:txBody>
      </p:sp>
      <p:sp>
        <p:nvSpPr>
          <p:cNvPr id="4" name="Slide Number Placeholder 3"/>
          <p:cNvSpPr>
            <a:spLocks noGrp="1"/>
          </p:cNvSpPr>
          <p:nvPr>
            <p:ph type="sldNum" sz="quarter" idx="5"/>
          </p:nvPr>
        </p:nvSpPr>
        <p:spPr/>
        <p:txBody>
          <a:bodyPr/>
          <a:lstStyle/>
          <a:p>
            <a:fld id="{5E473C6B-8BFE-431D-94E3-ECBF22A0F230}" type="slidenum">
              <a:rPr lang="en-GB" smtClean="0"/>
              <a:t>33</a:t>
            </a:fld>
            <a:endParaRPr lang="en-GB" dirty="0"/>
          </a:p>
        </p:txBody>
      </p:sp>
    </p:spTree>
    <p:extLst>
      <p:ext uri="{BB962C8B-B14F-4D97-AF65-F5344CB8AC3E}">
        <p14:creationId xmlns:p14="http://schemas.microsoft.com/office/powerpoint/2010/main" val="1298567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676">
              <a:defRPr/>
            </a:pPr>
            <a:r>
              <a:rPr lang="en-GB" dirty="0"/>
              <a:t>Increased number and severity of ACEs lead to higher risks of developing post-traumatic stress.</a:t>
            </a:r>
          </a:p>
        </p:txBody>
      </p:sp>
      <p:sp>
        <p:nvSpPr>
          <p:cNvPr id="4" name="Slide Number Placeholder 3"/>
          <p:cNvSpPr>
            <a:spLocks noGrp="1"/>
          </p:cNvSpPr>
          <p:nvPr>
            <p:ph type="sldNum" sz="quarter" idx="5"/>
          </p:nvPr>
        </p:nvSpPr>
        <p:spPr/>
        <p:txBody>
          <a:bodyPr/>
          <a:lstStyle/>
          <a:p>
            <a:fld id="{5E473C6B-8BFE-431D-94E3-ECBF22A0F230}" type="slidenum">
              <a:rPr lang="en-GB" smtClean="0"/>
              <a:t>38</a:t>
            </a:fld>
            <a:endParaRPr lang="en-GB" dirty="0"/>
          </a:p>
        </p:txBody>
      </p:sp>
    </p:spTree>
    <p:extLst>
      <p:ext uri="{BB962C8B-B14F-4D97-AF65-F5344CB8AC3E}">
        <p14:creationId xmlns:p14="http://schemas.microsoft.com/office/powerpoint/2010/main" val="36953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473C6B-8BFE-431D-94E3-ECBF22A0F230}" type="slidenum">
              <a:rPr lang="en-GB" smtClean="0"/>
              <a:t>39</a:t>
            </a:fld>
            <a:endParaRPr lang="en-GB"/>
          </a:p>
        </p:txBody>
      </p:sp>
    </p:spTree>
    <p:extLst>
      <p:ext uri="{BB962C8B-B14F-4D97-AF65-F5344CB8AC3E}">
        <p14:creationId xmlns:p14="http://schemas.microsoft.com/office/powerpoint/2010/main" val="234397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40</a:t>
            </a:fld>
            <a:endParaRPr lang="en-GB"/>
          </a:p>
        </p:txBody>
      </p:sp>
    </p:spTree>
    <p:extLst>
      <p:ext uri="{BB962C8B-B14F-4D97-AF65-F5344CB8AC3E}">
        <p14:creationId xmlns:p14="http://schemas.microsoft.com/office/powerpoint/2010/main" val="376044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psychology review we may use Coventry grid to guide the conversation – tool very helpful to help screen and identify what may be happening for a CYP</a:t>
            </a:r>
          </a:p>
        </p:txBody>
      </p:sp>
      <p:sp>
        <p:nvSpPr>
          <p:cNvPr id="4" name="Slide Number Placeholder 3"/>
          <p:cNvSpPr>
            <a:spLocks noGrp="1"/>
          </p:cNvSpPr>
          <p:nvPr>
            <p:ph type="sldNum" sz="quarter" idx="5"/>
          </p:nvPr>
        </p:nvSpPr>
        <p:spPr/>
        <p:txBody>
          <a:bodyPr/>
          <a:lstStyle/>
          <a:p>
            <a:fld id="{5E473C6B-8BFE-431D-94E3-ECBF22A0F230}" type="slidenum">
              <a:rPr lang="en-GB" smtClean="0"/>
              <a:t>41</a:t>
            </a:fld>
            <a:endParaRPr lang="en-GB"/>
          </a:p>
        </p:txBody>
      </p:sp>
    </p:spTree>
    <p:extLst>
      <p:ext uri="{BB962C8B-B14F-4D97-AF65-F5344CB8AC3E}">
        <p14:creationId xmlns:p14="http://schemas.microsoft.com/office/powerpoint/2010/main" val="96910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a:t>
            </a:fld>
            <a:endParaRPr lang="en-GB"/>
          </a:p>
        </p:txBody>
      </p:sp>
    </p:spTree>
    <p:extLst>
      <p:ext uri="{BB962C8B-B14F-4D97-AF65-F5344CB8AC3E}">
        <p14:creationId xmlns:p14="http://schemas.microsoft.com/office/powerpoint/2010/main" val="837504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42</a:t>
            </a:fld>
            <a:endParaRPr lang="en-GB"/>
          </a:p>
        </p:txBody>
      </p:sp>
    </p:spTree>
    <p:extLst>
      <p:ext uri="{BB962C8B-B14F-4D97-AF65-F5344CB8AC3E}">
        <p14:creationId xmlns:p14="http://schemas.microsoft.com/office/powerpoint/2010/main" val="282473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43</a:t>
            </a:fld>
            <a:endParaRPr lang="en-GB"/>
          </a:p>
        </p:txBody>
      </p:sp>
    </p:spTree>
    <p:extLst>
      <p:ext uri="{BB962C8B-B14F-4D97-AF65-F5344CB8AC3E}">
        <p14:creationId xmlns:p14="http://schemas.microsoft.com/office/powerpoint/2010/main" val="2671987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risk of PTSD is higher for groups who are more likely to be exposed to traumatic events</a:t>
            </a:r>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48</a:t>
            </a:fld>
            <a:endParaRPr lang="en-GB" dirty="0"/>
          </a:p>
        </p:txBody>
      </p:sp>
    </p:spTree>
    <p:extLst>
      <p:ext uri="{BB962C8B-B14F-4D97-AF65-F5344CB8AC3E}">
        <p14:creationId xmlns:p14="http://schemas.microsoft.com/office/powerpoint/2010/main" val="328217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Roboto" panose="02000000000000000000" pitchFamily="2" charset="0"/>
              </a:rPr>
              <a:t>Given the high rate of co-occurrence, it is more likely that </a:t>
            </a:r>
            <a:r>
              <a:rPr lang="en-GB" b="0" i="1" dirty="0">
                <a:solidFill>
                  <a:srgbClr val="000000"/>
                </a:solidFill>
                <a:effectLst/>
                <a:latin typeface="Roboto" panose="02000000000000000000" pitchFamily="2" charset="0"/>
              </a:rPr>
              <a:t>missed diagnosis</a:t>
            </a:r>
            <a:r>
              <a:rPr lang="en-GB" b="0" i="0" dirty="0">
                <a:solidFill>
                  <a:srgbClr val="000000"/>
                </a:solidFill>
                <a:effectLst/>
                <a:latin typeface="Roboto" panose="02000000000000000000" pitchFamily="2" charset="0"/>
              </a:rPr>
              <a:t> happens (vs. misdiagnosis). A missed diagnosis happens when a person’s PTSD is accurately diagnosed while their underlying neurotype (autism) remains missed. When they do co-occur this creates some additional complexity in the clinical presentation. I’ll cover these topics as well as provide clinicians will some ideas on how to adapt traditional trauma treatment for the Autistic person in mind. </a:t>
            </a:r>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49</a:t>
            </a:fld>
            <a:endParaRPr lang="en-GB" dirty="0"/>
          </a:p>
        </p:txBody>
      </p:sp>
    </p:spTree>
    <p:extLst>
      <p:ext uri="{BB962C8B-B14F-4D97-AF65-F5344CB8AC3E}">
        <p14:creationId xmlns:p14="http://schemas.microsoft.com/office/powerpoint/2010/main" val="124066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51</a:t>
            </a:fld>
            <a:endParaRPr lang="en-GB" dirty="0"/>
          </a:p>
        </p:txBody>
      </p:sp>
    </p:spTree>
    <p:extLst>
      <p:ext uri="{BB962C8B-B14F-4D97-AF65-F5344CB8AC3E}">
        <p14:creationId xmlns:p14="http://schemas.microsoft.com/office/powerpoint/2010/main" val="6995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likely to experiences ACES but also have trauma in relation to their autism</a:t>
            </a:r>
          </a:p>
          <a:p>
            <a:r>
              <a:rPr lang="en-GB" dirty="0"/>
              <a:t>Micro traumas that they experience daily </a:t>
            </a:r>
          </a:p>
          <a:p>
            <a:r>
              <a:rPr lang="en-GB" b="0" i="0" dirty="0">
                <a:solidFill>
                  <a:srgbClr val="000000"/>
                </a:solidFill>
                <a:effectLst/>
                <a:latin typeface="Roboto" panose="02000000000000000000" pitchFamily="2" charset="0"/>
              </a:rPr>
              <a:t>Autistic people who mask are more likely to be diagnosed ⁠⁠with PTSD while their neurotype goes missed. ⁠⁠This means they are less likely to receive Autistic-adapted treatments for their PTSD</a:t>
            </a:r>
            <a:endParaRPr lang="en-GB" dirty="0"/>
          </a:p>
          <a:p>
            <a:r>
              <a:rPr lang="en-GB" b="0" i="0" dirty="0">
                <a:solidFill>
                  <a:srgbClr val="000000"/>
                </a:solidFill>
                <a:effectLst/>
                <a:latin typeface="Adamina"/>
              </a:rPr>
              <a:t>likely to experience elevated baseline levels of anxiety due to social and sensory overload. Sensory overload is caused by a different sensory processing system where certain everyday sensory experiences cause pain, hypervigilance and difficulty concentrating.</a:t>
            </a:r>
          </a:p>
          <a:p>
            <a:r>
              <a:rPr lang="en-GB" b="0" i="0" dirty="0">
                <a:solidFill>
                  <a:srgbClr val="000000"/>
                </a:solidFill>
                <a:effectLst/>
                <a:latin typeface="Adamina"/>
              </a:rPr>
              <a:t>Social overload is caused by social confusion due to problems with ‘theory of mind’ (perspective-taking), being misunderstood, criticised or rejected by peers, and a tendency to misinterpret benign social experiences as being threatening. </a:t>
            </a:r>
          </a:p>
          <a:p>
            <a:r>
              <a:rPr lang="en-GB" b="0" i="0" dirty="0">
                <a:solidFill>
                  <a:srgbClr val="000000"/>
                </a:solidFill>
                <a:effectLst/>
                <a:latin typeface="Adamina"/>
              </a:rPr>
              <a:t>autism is associated with a cognitive style called ‘weak central coherence’ which is a tendency to focus on details at the expense of missing the “big picture.” We have found that clinically this can lead to an over-focus on certain negative aspects of life, whilst missing the parts of life that are going well. For example, a belief that one is a failure because of making a single mistake, whilst ignoring all the times they were successful. Unhelpful cognitive appraisal styles such an the one described, but also black-and-white thinking, (for eg, “he made a mean face therefore he is a mean person”) and catastrophising (for eg, able to jump to the worst possible conclusion in a nano-second), are common in autism, and are implicated in the development of stress and trauma-related disorders. </a:t>
            </a:r>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53</a:t>
            </a:fld>
            <a:endParaRPr lang="en-GB" dirty="0"/>
          </a:p>
        </p:txBody>
      </p:sp>
    </p:spTree>
    <p:extLst>
      <p:ext uri="{BB962C8B-B14F-4D97-AF65-F5344CB8AC3E}">
        <p14:creationId xmlns:p14="http://schemas.microsoft.com/office/powerpoint/2010/main" val="12877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Aces are far more likely to be experienced, vulnerability , exploitation, physical abuse, sexual abuse, radicalisation ect..</a:t>
            </a:r>
          </a:p>
        </p:txBody>
      </p:sp>
      <p:sp>
        <p:nvSpPr>
          <p:cNvPr id="4" name="Slide Number Placeholder 3"/>
          <p:cNvSpPr>
            <a:spLocks noGrp="1"/>
          </p:cNvSpPr>
          <p:nvPr>
            <p:ph type="sldNum" sz="quarter" idx="5"/>
          </p:nvPr>
        </p:nvSpPr>
        <p:spPr/>
        <p:txBody>
          <a:bodyPr/>
          <a:lstStyle/>
          <a:p>
            <a:fld id="{5E473C6B-8BFE-431D-94E3-ECBF22A0F230}" type="slidenum">
              <a:rPr lang="en-GB" smtClean="0"/>
              <a:t>54</a:t>
            </a:fld>
            <a:endParaRPr lang="en-GB" dirty="0"/>
          </a:p>
        </p:txBody>
      </p:sp>
    </p:spTree>
    <p:extLst>
      <p:ext uri="{BB962C8B-B14F-4D97-AF65-F5344CB8AC3E}">
        <p14:creationId xmlns:p14="http://schemas.microsoft.com/office/powerpoint/2010/main" val="53058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hlinkClick r:id="rId3"/>
              </a:rPr>
              <a:t>https://www.youtube.com/watch?v=HZOfjMXNPik</a:t>
            </a:r>
            <a:endParaRPr lang="en-GB" dirty="0">
              <a:solidFill>
                <a:schemeClr val="tx1"/>
              </a:solidFill>
            </a:endParaRPr>
          </a:p>
          <a:p>
            <a:r>
              <a:rPr lang="en-GB" dirty="0">
                <a:solidFill>
                  <a:schemeClr val="tx1"/>
                </a:solidFill>
              </a:rPr>
              <a:t>https://www.youtube.com/watch?v=yRYl9Bf0yhs</a:t>
            </a:r>
          </a:p>
          <a:p>
            <a:r>
              <a:rPr lang="en-GB" dirty="0">
                <a:solidFill>
                  <a:schemeClr val="tx1"/>
                </a:solidFill>
              </a:rPr>
              <a:t>https://www.youtube.com/watch?v=4gA-w2e21Ag</a:t>
            </a:r>
          </a:p>
          <a:p>
            <a:r>
              <a:rPr lang="en-GB" dirty="0">
                <a:solidFill>
                  <a:schemeClr val="tx1"/>
                </a:solidFill>
              </a:rPr>
              <a:t>https://www.youtube.com/watch?v=riS53sCbLfo</a:t>
            </a:r>
          </a:p>
        </p:txBody>
      </p:sp>
      <p:sp>
        <p:nvSpPr>
          <p:cNvPr id="4" name="Slide Number Placeholder 3"/>
          <p:cNvSpPr>
            <a:spLocks noGrp="1"/>
          </p:cNvSpPr>
          <p:nvPr>
            <p:ph type="sldNum" sz="quarter" idx="5"/>
          </p:nvPr>
        </p:nvSpPr>
        <p:spPr/>
        <p:txBody>
          <a:bodyPr/>
          <a:lstStyle/>
          <a:p>
            <a:fld id="{5E473C6B-8BFE-431D-94E3-ECBF22A0F230}" type="slidenum">
              <a:rPr lang="en-GB" smtClean="0"/>
              <a:t>59</a:t>
            </a:fld>
            <a:endParaRPr lang="en-GB" dirty="0"/>
          </a:p>
        </p:txBody>
      </p:sp>
    </p:spTree>
    <p:extLst>
      <p:ext uri="{BB962C8B-B14F-4D97-AF65-F5344CB8AC3E}">
        <p14:creationId xmlns:p14="http://schemas.microsoft.com/office/powerpoint/2010/main" val="322379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60</a:t>
            </a:fld>
            <a:endParaRPr lang="en-GB" dirty="0"/>
          </a:p>
        </p:txBody>
      </p:sp>
    </p:spTree>
    <p:extLst>
      <p:ext uri="{BB962C8B-B14F-4D97-AF65-F5344CB8AC3E}">
        <p14:creationId xmlns:p14="http://schemas.microsoft.com/office/powerpoint/2010/main" val="97129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61</a:t>
            </a:fld>
            <a:endParaRPr lang="en-GB" dirty="0"/>
          </a:p>
        </p:txBody>
      </p:sp>
    </p:spTree>
    <p:extLst>
      <p:ext uri="{BB962C8B-B14F-4D97-AF65-F5344CB8AC3E}">
        <p14:creationId xmlns:p14="http://schemas.microsoft.com/office/powerpoint/2010/main" val="19498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5</a:t>
            </a:fld>
            <a:endParaRPr lang="en-GB"/>
          </a:p>
        </p:txBody>
      </p:sp>
    </p:spTree>
    <p:extLst>
      <p:ext uri="{BB962C8B-B14F-4D97-AF65-F5344CB8AC3E}">
        <p14:creationId xmlns:p14="http://schemas.microsoft.com/office/powerpoint/2010/main" val="196812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Reseearch</a:t>
            </a:r>
            <a:r>
              <a:rPr lang="en-GB" dirty="0"/>
              <a:t> thinks this may be higher but need to evidence in 2 domains </a:t>
            </a:r>
          </a:p>
        </p:txBody>
      </p:sp>
      <p:sp>
        <p:nvSpPr>
          <p:cNvPr id="4" name="Slide Number Placeholder 3"/>
          <p:cNvSpPr>
            <a:spLocks noGrp="1"/>
          </p:cNvSpPr>
          <p:nvPr>
            <p:ph type="sldNum" sz="quarter" idx="5"/>
          </p:nvPr>
        </p:nvSpPr>
        <p:spPr/>
        <p:txBody>
          <a:bodyPr/>
          <a:lstStyle/>
          <a:p>
            <a:fld id="{5E473C6B-8BFE-431D-94E3-ECBF22A0F230}" type="slidenum">
              <a:rPr lang="en-GB" smtClean="0"/>
              <a:t>6</a:t>
            </a:fld>
            <a:endParaRPr lang="en-GB"/>
          </a:p>
        </p:txBody>
      </p:sp>
    </p:spTree>
    <p:extLst>
      <p:ext uri="{BB962C8B-B14F-4D97-AF65-F5344CB8AC3E}">
        <p14:creationId xmlns:p14="http://schemas.microsoft.com/office/powerpoint/2010/main" val="274530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7</a:t>
            </a:fld>
            <a:endParaRPr lang="en-GB" dirty="0"/>
          </a:p>
        </p:txBody>
      </p:sp>
    </p:spTree>
    <p:extLst>
      <p:ext uri="{BB962C8B-B14F-4D97-AF65-F5344CB8AC3E}">
        <p14:creationId xmlns:p14="http://schemas.microsoft.com/office/powerpoint/2010/main" val="330197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8</a:t>
            </a:fld>
            <a:endParaRPr lang="en-GB"/>
          </a:p>
        </p:txBody>
      </p:sp>
    </p:spTree>
    <p:extLst>
      <p:ext uri="{BB962C8B-B14F-4D97-AF65-F5344CB8AC3E}">
        <p14:creationId xmlns:p14="http://schemas.microsoft.com/office/powerpoint/2010/main" val="97013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9</a:t>
            </a:fld>
            <a:endParaRPr lang="en-GB"/>
          </a:p>
        </p:txBody>
      </p:sp>
    </p:spTree>
    <p:extLst>
      <p:ext uri="{BB962C8B-B14F-4D97-AF65-F5344CB8AC3E}">
        <p14:creationId xmlns:p14="http://schemas.microsoft.com/office/powerpoint/2010/main" val="112276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3C6B-8BFE-431D-94E3-ECBF22A0F230}" type="slidenum">
              <a:rPr lang="en-GB" smtClean="0"/>
              <a:t>10</a:t>
            </a:fld>
            <a:endParaRPr lang="en-GB"/>
          </a:p>
        </p:txBody>
      </p:sp>
    </p:spTree>
    <p:extLst>
      <p:ext uri="{BB962C8B-B14F-4D97-AF65-F5344CB8AC3E}">
        <p14:creationId xmlns:p14="http://schemas.microsoft.com/office/powerpoint/2010/main" val="81241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Matt from Busted </a:t>
            </a:r>
          </a:p>
        </p:txBody>
      </p:sp>
      <p:sp>
        <p:nvSpPr>
          <p:cNvPr id="4" name="Slide Number Placeholder 3"/>
          <p:cNvSpPr>
            <a:spLocks noGrp="1"/>
          </p:cNvSpPr>
          <p:nvPr>
            <p:ph type="sldNum" sz="quarter" idx="5"/>
          </p:nvPr>
        </p:nvSpPr>
        <p:spPr/>
        <p:txBody>
          <a:bodyPr/>
          <a:lstStyle/>
          <a:p>
            <a:fld id="{5E473C6B-8BFE-431D-94E3-ECBF22A0F230}" type="slidenum">
              <a:rPr lang="en-GB" smtClean="0"/>
              <a:t>19</a:t>
            </a:fld>
            <a:endParaRPr lang="en-GB" dirty="0"/>
          </a:p>
        </p:txBody>
      </p:sp>
    </p:spTree>
    <p:extLst>
      <p:ext uri="{BB962C8B-B14F-4D97-AF65-F5344CB8AC3E}">
        <p14:creationId xmlns:p14="http://schemas.microsoft.com/office/powerpoint/2010/main" val="15783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lide BGD template_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2"/>
          <p:cNvSpPr>
            <a:spLocks noGrp="1"/>
          </p:cNvSpPr>
          <p:nvPr>
            <p:ph type="body" sz="quarter" idx="10"/>
          </p:nvPr>
        </p:nvSpPr>
        <p:spPr>
          <a:xfrm>
            <a:off x="558800" y="1923142"/>
            <a:ext cx="7340600" cy="838200"/>
          </a:xfrm>
        </p:spPr>
        <p:txBody>
          <a:bodyPr/>
          <a:lstStyle>
            <a:lvl1pPr marL="0" indent="0">
              <a:buFontTx/>
              <a:buNone/>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4"/>
          <p:cNvSpPr>
            <a:spLocks noGrp="1"/>
          </p:cNvSpPr>
          <p:nvPr>
            <p:ph type="body" sz="quarter" idx="11" hasCustomPrompt="1"/>
          </p:nvPr>
        </p:nvSpPr>
        <p:spPr>
          <a:xfrm>
            <a:off x="558800" y="2971800"/>
            <a:ext cx="3581400" cy="33274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82368C"/>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6" name="TextBox 5"/>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264819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descr="IMG_0435 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Slide BGD template_PURPL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hasCustomPrompt="1"/>
          </p:nvPr>
        </p:nvSpPr>
        <p:spPr>
          <a:xfrm>
            <a:off x="457200" y="2459038"/>
            <a:ext cx="8229600" cy="1143000"/>
          </a:xfrm>
        </p:spPr>
        <p:txBody>
          <a:bodyPr/>
          <a:lstStyle>
            <a:lvl1pPr>
              <a:defRPr>
                <a:solidFill>
                  <a:srgbClr val="82368C"/>
                </a:solidFill>
              </a:defRPr>
            </a:lvl1pPr>
          </a:lstStyle>
          <a:p>
            <a:r>
              <a:rPr lang="en-GB" dirty="0"/>
              <a:t>Title here</a:t>
            </a:r>
            <a:endParaRPr lang="en-US" dirty="0"/>
          </a:p>
        </p:txBody>
      </p:sp>
      <p:sp>
        <p:nvSpPr>
          <p:cNvPr id="5" name="TextBox 4"/>
          <p:cNvSpPr txBox="1"/>
          <p:nvPr userDrawn="1"/>
        </p:nvSpPr>
        <p:spPr>
          <a:xfrm>
            <a:off x="355600" y="6438900"/>
            <a:ext cx="1676400" cy="292388"/>
          </a:xfrm>
          <a:prstGeom prst="rect">
            <a:avLst/>
          </a:prstGeom>
          <a:noFill/>
        </p:spPr>
        <p:txBody>
          <a:bodyPr wrap="square" rtlCol="0">
            <a:spAutoFit/>
          </a:bodyPr>
          <a:lstStyle/>
          <a:p>
            <a:pPr algn="l"/>
            <a:r>
              <a:rPr lang="en-US" sz="1300" b="1" i="1" dirty="0">
                <a:solidFill>
                  <a:srgbClr val="1D71B8"/>
                </a:solidFill>
              </a:rPr>
              <a:t>Inspired by Children</a:t>
            </a:r>
          </a:p>
        </p:txBody>
      </p:sp>
    </p:spTree>
    <p:extLst>
      <p:ext uri="{BB962C8B-B14F-4D97-AF65-F5344CB8AC3E}">
        <p14:creationId xmlns:p14="http://schemas.microsoft.com/office/powerpoint/2010/main" val="137092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1" descr="IMG_0435 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Slide BGD template_BLU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hasCustomPrompt="1"/>
          </p:nvPr>
        </p:nvSpPr>
        <p:spPr>
          <a:xfrm>
            <a:off x="457200" y="2459038"/>
            <a:ext cx="8229600" cy="1143000"/>
          </a:xfrm>
        </p:spPr>
        <p:txBody>
          <a:bodyPr/>
          <a:lstStyle>
            <a:lvl1pPr>
              <a:defRPr>
                <a:solidFill>
                  <a:srgbClr val="1D71B8"/>
                </a:solidFill>
              </a:defRPr>
            </a:lvl1pPr>
          </a:lstStyle>
          <a:p>
            <a:r>
              <a:rPr lang="en-GB" dirty="0"/>
              <a:t>Title here</a:t>
            </a:r>
            <a:endParaRPr lang="en-US" dirty="0"/>
          </a:p>
        </p:txBody>
      </p:sp>
      <p:sp>
        <p:nvSpPr>
          <p:cNvPr id="5" name="TextBox 4"/>
          <p:cNvSpPr txBox="1"/>
          <p:nvPr userDrawn="1"/>
        </p:nvSpPr>
        <p:spPr>
          <a:xfrm>
            <a:off x="355600" y="6438900"/>
            <a:ext cx="1676400" cy="292388"/>
          </a:xfrm>
          <a:prstGeom prst="rect">
            <a:avLst/>
          </a:prstGeom>
          <a:noFill/>
        </p:spPr>
        <p:txBody>
          <a:bodyPr wrap="square" rtlCol="0">
            <a:spAutoFit/>
          </a:bodyPr>
          <a:lstStyle/>
          <a:p>
            <a:pPr algn="l"/>
            <a:r>
              <a:rPr lang="en-US" sz="1300" b="1" i="1" dirty="0">
                <a:solidFill>
                  <a:srgbClr val="1D71B8"/>
                </a:solidFill>
              </a:rPr>
              <a:t>Inspired by Children</a:t>
            </a:r>
          </a:p>
        </p:txBody>
      </p:sp>
    </p:spTree>
    <p:extLst>
      <p:ext uri="{BB962C8B-B14F-4D97-AF65-F5344CB8AC3E}">
        <p14:creationId xmlns:p14="http://schemas.microsoft.com/office/powerpoint/2010/main" val="1257201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descr="IMG_0435 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Slide BGD template_RED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hasCustomPrompt="1"/>
          </p:nvPr>
        </p:nvSpPr>
        <p:spPr>
          <a:xfrm>
            <a:off x="457200" y="2459038"/>
            <a:ext cx="8229600" cy="1143000"/>
          </a:xfrm>
        </p:spPr>
        <p:txBody>
          <a:bodyPr/>
          <a:lstStyle>
            <a:lvl1pPr>
              <a:defRPr>
                <a:solidFill>
                  <a:srgbClr val="E30613"/>
                </a:solidFill>
              </a:defRPr>
            </a:lvl1pPr>
          </a:lstStyle>
          <a:p>
            <a:r>
              <a:rPr lang="en-GB" dirty="0"/>
              <a:t>Title here</a:t>
            </a:r>
            <a:endParaRPr lang="en-US" dirty="0"/>
          </a:p>
        </p:txBody>
      </p:sp>
      <p:sp>
        <p:nvSpPr>
          <p:cNvPr id="5" name="TextBox 4"/>
          <p:cNvSpPr txBox="1"/>
          <p:nvPr userDrawn="1"/>
        </p:nvSpPr>
        <p:spPr>
          <a:xfrm>
            <a:off x="355600" y="6438900"/>
            <a:ext cx="1676400" cy="292388"/>
          </a:xfrm>
          <a:prstGeom prst="rect">
            <a:avLst/>
          </a:prstGeom>
          <a:noFill/>
        </p:spPr>
        <p:txBody>
          <a:bodyPr wrap="square" rtlCol="0">
            <a:spAutoFit/>
          </a:bodyPr>
          <a:lstStyle/>
          <a:p>
            <a:pPr algn="l"/>
            <a:r>
              <a:rPr lang="en-US" sz="1300" b="1" i="1" dirty="0">
                <a:solidFill>
                  <a:srgbClr val="1D71B8"/>
                </a:solidFill>
              </a:rPr>
              <a:t>Inspired by Children</a:t>
            </a:r>
          </a:p>
        </p:txBody>
      </p:sp>
    </p:spTree>
    <p:extLst>
      <p:ext uri="{BB962C8B-B14F-4D97-AF65-F5344CB8AC3E}">
        <p14:creationId xmlns:p14="http://schemas.microsoft.com/office/powerpoint/2010/main" val="338226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7D932-C44A-F43E-F833-AF6AC6AC2222}"/>
              </a:ext>
            </a:extLst>
          </p:cNvPr>
          <p:cNvSpPr>
            <a:spLocks noGrp="1"/>
          </p:cNvSpPr>
          <p:nvPr>
            <p:ph type="dt" sz="half" idx="10"/>
          </p:nvPr>
        </p:nvSpPr>
        <p:spPr/>
        <p:txBody>
          <a:bodyPr/>
          <a:lstStyle/>
          <a:p>
            <a:fld id="{34BDA871-0114-EE49-BF68-AC116E001856}" type="datetimeFigureOut">
              <a:rPr lang="en-US" smtClean="0"/>
              <a:t>2/12/26</a:t>
            </a:fld>
            <a:endParaRPr lang="en-US" dirty="0"/>
          </a:p>
        </p:txBody>
      </p:sp>
      <p:sp>
        <p:nvSpPr>
          <p:cNvPr id="3" name="Footer Placeholder 2">
            <a:extLst>
              <a:ext uri="{FF2B5EF4-FFF2-40B4-BE49-F238E27FC236}">
                <a16:creationId xmlns:a16="http://schemas.microsoft.com/office/drawing/2014/main" id="{D4593E86-A8A0-2C8D-1291-906907FC29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55F02F-A491-7001-232C-76B51452F282}"/>
              </a:ext>
            </a:extLst>
          </p:cNvPr>
          <p:cNvSpPr>
            <a:spLocks noGrp="1"/>
          </p:cNvSpPr>
          <p:nvPr>
            <p:ph type="sldNum" sz="quarter" idx="12"/>
          </p:nvPr>
        </p:nvSpPr>
        <p:spPr/>
        <p:txBody>
          <a:bodyPr/>
          <a:lstStyle/>
          <a:p>
            <a:fld id="{E827DBD7-97C1-7E48-B611-38500AB03300}" type="slidenum">
              <a:rPr lang="en-US" smtClean="0"/>
              <a:t>‹#›</a:t>
            </a:fld>
            <a:endParaRPr lang="en-US" dirty="0"/>
          </a:p>
        </p:txBody>
      </p:sp>
    </p:spTree>
    <p:extLst>
      <p:ext uri="{BB962C8B-B14F-4D97-AF65-F5344CB8AC3E}">
        <p14:creationId xmlns:p14="http://schemas.microsoft.com/office/powerpoint/2010/main" val="67466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077AB70-7EE7-4BCE-AAB1-B9188698A1C4}"/>
              </a:ext>
            </a:extLst>
          </p:cNvPr>
          <p:cNvSpPr>
            <a:spLocks noGrp="1"/>
          </p:cNvSpPr>
          <p:nvPr>
            <p:ph type="dt" sz="half" idx="10"/>
          </p:nvPr>
        </p:nvSpPr>
        <p:spPr/>
        <p:txBody>
          <a:bodyPr/>
          <a:lstStyle>
            <a:lvl1pPr>
              <a:defRPr/>
            </a:lvl1pPr>
          </a:lstStyle>
          <a:p>
            <a:pPr>
              <a:defRPr/>
            </a:pPr>
            <a:fld id="{F6EB8546-546F-46F0-B206-CD8F440C234F}" type="datetime1">
              <a:rPr lang="en-GB"/>
              <a:pPr>
                <a:defRPr/>
              </a:pPr>
              <a:t>12/02/2026</a:t>
            </a:fld>
            <a:endParaRPr lang="en-GB" dirty="0"/>
          </a:p>
        </p:txBody>
      </p:sp>
      <p:sp>
        <p:nvSpPr>
          <p:cNvPr id="6" name="Footer Placeholder 4">
            <a:extLst>
              <a:ext uri="{FF2B5EF4-FFF2-40B4-BE49-F238E27FC236}">
                <a16:creationId xmlns:a16="http://schemas.microsoft.com/office/drawing/2014/main" id="{82ACDC52-FBC4-4EDC-9392-814C97FD48D6}"/>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8CBAC6F3-7074-491F-96DB-0AFB4A3A8E6F}"/>
              </a:ext>
            </a:extLst>
          </p:cNvPr>
          <p:cNvSpPr>
            <a:spLocks noGrp="1"/>
          </p:cNvSpPr>
          <p:nvPr>
            <p:ph type="sldNum" sz="quarter" idx="12"/>
          </p:nvPr>
        </p:nvSpPr>
        <p:spPr/>
        <p:txBody>
          <a:bodyPr/>
          <a:lstStyle>
            <a:lvl1pPr>
              <a:defRPr/>
            </a:lvl1pPr>
          </a:lstStyle>
          <a:p>
            <a:fld id="{FE9D98C3-ECDE-4374-8FB2-B80DB018F148}" type="slidenum">
              <a:rPr lang="en-GB" altLang="en-US"/>
              <a:pPr/>
              <a:t>‹#›</a:t>
            </a:fld>
            <a:endParaRPr lang="en-GB" altLang="en-US" dirty="0"/>
          </a:p>
        </p:txBody>
      </p:sp>
    </p:spTree>
    <p:extLst>
      <p:ext uri="{BB962C8B-B14F-4D97-AF65-F5344CB8AC3E}">
        <p14:creationId xmlns:p14="http://schemas.microsoft.com/office/powerpoint/2010/main" val="206442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630936" y="402336"/>
            <a:ext cx="7886700" cy="1344168"/>
          </a:xfrm>
        </p:spPr>
        <p:txBody>
          <a:bodyPr/>
          <a:lstStyle>
            <a:lvl1pPr algn="ctr">
              <a:defRPr sz="54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7279767" y="3511296"/>
            <a:ext cx="548640" cy="731520"/>
          </a:xfrm>
          <a:prstGeom prst="rect">
            <a:avLst/>
          </a:prstGeom>
        </p:spPr>
        <p:txBody>
          <a:bodyPr wrap="square" anchor="ctr">
            <a:noAutofit/>
          </a:bodyPr>
          <a:lstStyle>
            <a:lvl1pPr marL="0" indent="0" algn="ctr">
              <a:lnSpc>
                <a:spcPct val="100000"/>
              </a:lnSpc>
              <a:spcBef>
                <a:spcPts val="0"/>
              </a:spcBef>
              <a:buNone/>
              <a:defRPr sz="15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4296537" y="3511296"/>
            <a:ext cx="548640" cy="731520"/>
          </a:xfrm>
          <a:prstGeom prst="rect">
            <a:avLst/>
          </a:prstGeom>
        </p:spPr>
        <p:txBody>
          <a:bodyPr wrap="square" anchor="ctr">
            <a:noAutofit/>
          </a:bodyPr>
          <a:lstStyle>
            <a:lvl1pPr marL="0" indent="0" algn="ctr">
              <a:lnSpc>
                <a:spcPct val="100000"/>
              </a:lnSpc>
              <a:spcBef>
                <a:spcPts val="0"/>
              </a:spcBef>
              <a:buNone/>
              <a:defRPr sz="15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313307" y="3511296"/>
            <a:ext cx="548640" cy="731520"/>
          </a:xfrm>
          <a:prstGeom prst="rect">
            <a:avLst/>
          </a:prstGeom>
        </p:spPr>
        <p:txBody>
          <a:bodyPr wrap="square" anchor="ctr">
            <a:noAutofit/>
          </a:bodyPr>
          <a:lstStyle>
            <a:lvl1pPr algn="ctr">
              <a:buNone/>
              <a:defRPr sz="15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438912" y="4315968"/>
            <a:ext cx="2297430" cy="548640"/>
          </a:xfrm>
          <a:prstGeom prst="rect">
            <a:avLst/>
          </a:prstGeom>
        </p:spPr>
        <p:txBody>
          <a:bodyPr/>
          <a:lstStyle>
            <a:lvl1pPr marL="0" indent="0" algn="ctr">
              <a:lnSpc>
                <a:spcPct val="110000"/>
              </a:lnSpc>
              <a:spcBef>
                <a:spcPts val="750"/>
              </a:spcBef>
              <a:buNone/>
              <a:defRPr sz="1800"/>
            </a:lvl1pPr>
            <a:lvl2pPr marL="0" indent="0" algn="ctr">
              <a:lnSpc>
                <a:spcPct val="100000"/>
              </a:lnSpc>
              <a:spcBef>
                <a:spcPts val="0"/>
              </a:spcBef>
              <a:buNone/>
              <a:defRPr sz="135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3422142" y="4315968"/>
            <a:ext cx="2297430" cy="548640"/>
          </a:xfrm>
        </p:spPr>
        <p:txBody>
          <a:bodyPr/>
          <a:lstStyle>
            <a:lvl1pPr marL="0" indent="0" algn="ctr">
              <a:lnSpc>
                <a:spcPct val="110000"/>
              </a:lnSpc>
              <a:spcBef>
                <a:spcPts val="750"/>
              </a:spcBef>
              <a:buNone/>
              <a:defRPr sz="1800"/>
            </a:lvl1pPr>
            <a:lvl2pPr marL="0" indent="0" algn="ctr">
              <a:lnSpc>
                <a:spcPct val="100000"/>
              </a:lnSpc>
              <a:spcBef>
                <a:spcPts val="0"/>
              </a:spcBef>
              <a:buNone/>
              <a:defRPr sz="135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6405372" y="4315968"/>
            <a:ext cx="2297430" cy="548640"/>
          </a:xfrm>
        </p:spPr>
        <p:txBody>
          <a:bodyPr/>
          <a:lstStyle>
            <a:lvl1pPr marL="0" indent="0" algn="ctr">
              <a:lnSpc>
                <a:spcPct val="110000"/>
              </a:lnSpc>
              <a:spcBef>
                <a:spcPts val="750"/>
              </a:spcBef>
              <a:buNone/>
              <a:defRPr sz="1800"/>
            </a:lvl1pPr>
            <a:lvl2pPr marL="0" indent="0" algn="ctr">
              <a:lnSpc>
                <a:spcPct val="100000"/>
              </a:lnSpc>
              <a:spcBef>
                <a:spcPts val="0"/>
              </a:spcBef>
              <a:buNone/>
              <a:defRPr sz="1350"/>
            </a:lvl2pPr>
          </a:lstStyle>
          <a:p>
            <a:pPr lvl="0"/>
            <a:r>
              <a:rPr lang="en-US" dirty="0"/>
              <a:t>Website</a:t>
            </a:r>
          </a:p>
        </p:txBody>
      </p:sp>
    </p:spTree>
    <p:extLst>
      <p:ext uri="{BB962C8B-B14F-4D97-AF65-F5344CB8AC3E}">
        <p14:creationId xmlns:p14="http://schemas.microsoft.com/office/powerpoint/2010/main" val="1504844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365126"/>
            <a:ext cx="78867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2578608"/>
            <a:ext cx="3868340" cy="823912"/>
          </a:xfrm>
        </p:spPr>
        <p:txBody>
          <a:bodyPr anchor="b">
            <a:normAutofit/>
          </a:bodyPr>
          <a:lstStyle>
            <a:lvl1pPr marL="0" indent="0">
              <a:lnSpc>
                <a:spcPct val="100000"/>
              </a:lnSpc>
              <a:buNone/>
              <a:defRPr sz="33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3617843"/>
            <a:ext cx="3868340" cy="257264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0" y="2578608"/>
            <a:ext cx="3887391" cy="823912"/>
          </a:xfrm>
        </p:spPr>
        <p:txBody>
          <a:bodyPr anchor="b">
            <a:normAutofit/>
          </a:bodyPr>
          <a:lstStyle>
            <a:lvl1pPr marL="0" indent="0">
              <a:lnSpc>
                <a:spcPct val="100000"/>
              </a:lnSpc>
              <a:buNone/>
              <a:defRPr sz="33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0" y="3617843"/>
            <a:ext cx="3887391" cy="2572645"/>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486229" y="2067561"/>
            <a:ext cx="8175164" cy="18288"/>
          </a:xfrm>
          <a:custGeom>
            <a:avLst/>
            <a:gdLst>
              <a:gd name="csX0" fmla="*/ 0 w 8175164"/>
              <a:gd name="csY0" fmla="*/ 0 h 18288"/>
              <a:gd name="csX1" fmla="*/ 436009 w 8175164"/>
              <a:gd name="csY1" fmla="*/ 0 h 18288"/>
              <a:gd name="csX2" fmla="*/ 1199024 w 8175164"/>
              <a:gd name="csY2" fmla="*/ 0 h 18288"/>
              <a:gd name="csX3" fmla="*/ 1635033 w 8175164"/>
              <a:gd name="csY3" fmla="*/ 0 h 18288"/>
              <a:gd name="csX4" fmla="*/ 2234545 w 8175164"/>
              <a:gd name="csY4" fmla="*/ 0 h 18288"/>
              <a:gd name="csX5" fmla="*/ 3079312 w 8175164"/>
              <a:gd name="csY5" fmla="*/ 0 h 18288"/>
              <a:gd name="csX6" fmla="*/ 3760575 w 8175164"/>
              <a:gd name="csY6" fmla="*/ 0 h 18288"/>
              <a:gd name="csX7" fmla="*/ 4523591 w 8175164"/>
              <a:gd name="csY7" fmla="*/ 0 h 18288"/>
              <a:gd name="csX8" fmla="*/ 5123103 w 8175164"/>
              <a:gd name="csY8" fmla="*/ 0 h 18288"/>
              <a:gd name="csX9" fmla="*/ 5804366 w 8175164"/>
              <a:gd name="csY9" fmla="*/ 0 h 18288"/>
              <a:gd name="csX10" fmla="*/ 6649133 w 8175164"/>
              <a:gd name="csY10" fmla="*/ 0 h 18288"/>
              <a:gd name="csX11" fmla="*/ 7166894 w 8175164"/>
              <a:gd name="csY11" fmla="*/ 0 h 18288"/>
              <a:gd name="csX12" fmla="*/ 8175164 w 8175164"/>
              <a:gd name="csY12" fmla="*/ 0 h 18288"/>
              <a:gd name="csX13" fmla="*/ 8175164 w 8175164"/>
              <a:gd name="csY13" fmla="*/ 18288 h 18288"/>
              <a:gd name="csX14" fmla="*/ 7575652 w 8175164"/>
              <a:gd name="csY14" fmla="*/ 18288 h 18288"/>
              <a:gd name="csX15" fmla="*/ 7139643 w 8175164"/>
              <a:gd name="csY15" fmla="*/ 18288 h 18288"/>
              <a:gd name="csX16" fmla="*/ 6458380 w 8175164"/>
              <a:gd name="csY16" fmla="*/ 18288 h 18288"/>
              <a:gd name="csX17" fmla="*/ 5940619 w 8175164"/>
              <a:gd name="csY17" fmla="*/ 18288 h 18288"/>
              <a:gd name="csX18" fmla="*/ 5259356 w 8175164"/>
              <a:gd name="csY18" fmla="*/ 18288 h 18288"/>
              <a:gd name="csX19" fmla="*/ 4578092 w 8175164"/>
              <a:gd name="csY19" fmla="*/ 18288 h 18288"/>
              <a:gd name="csX20" fmla="*/ 3896828 w 8175164"/>
              <a:gd name="csY20" fmla="*/ 18288 h 18288"/>
              <a:gd name="csX21" fmla="*/ 3215565 w 8175164"/>
              <a:gd name="csY21" fmla="*/ 18288 h 18288"/>
              <a:gd name="csX22" fmla="*/ 2616052 w 8175164"/>
              <a:gd name="csY22" fmla="*/ 18288 h 18288"/>
              <a:gd name="csX23" fmla="*/ 1853037 w 8175164"/>
              <a:gd name="csY23" fmla="*/ 18288 h 18288"/>
              <a:gd name="csX24" fmla="*/ 1171774 w 8175164"/>
              <a:gd name="csY24" fmla="*/ 18288 h 18288"/>
              <a:gd name="csX25" fmla="*/ 0 w 8175164"/>
              <a:gd name="csY25" fmla="*/ 18288 h 18288"/>
              <a:gd name="csX26" fmla="*/ 0 w 8175164"/>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75164" h="18288" fill="none" extrusionOk="0">
                <a:moveTo>
                  <a:pt x="0" y="0"/>
                </a:moveTo>
                <a:cubicBezTo>
                  <a:pt x="122070" y="-15352"/>
                  <a:pt x="271096" y="14537"/>
                  <a:pt x="436009" y="0"/>
                </a:cubicBezTo>
                <a:cubicBezTo>
                  <a:pt x="600922" y="-14537"/>
                  <a:pt x="917903" y="11549"/>
                  <a:pt x="1199024" y="0"/>
                </a:cubicBezTo>
                <a:cubicBezTo>
                  <a:pt x="1480146" y="-11549"/>
                  <a:pt x="1473263" y="-3517"/>
                  <a:pt x="1635033" y="0"/>
                </a:cubicBezTo>
                <a:cubicBezTo>
                  <a:pt x="1796803" y="3517"/>
                  <a:pt x="2075948" y="-7424"/>
                  <a:pt x="2234545" y="0"/>
                </a:cubicBezTo>
                <a:cubicBezTo>
                  <a:pt x="2393142" y="7424"/>
                  <a:pt x="2679535" y="13447"/>
                  <a:pt x="3079312" y="0"/>
                </a:cubicBezTo>
                <a:cubicBezTo>
                  <a:pt x="3479089" y="-13447"/>
                  <a:pt x="3573912" y="33484"/>
                  <a:pt x="3760575" y="0"/>
                </a:cubicBezTo>
                <a:cubicBezTo>
                  <a:pt x="3947238" y="-33484"/>
                  <a:pt x="4236935" y="-15029"/>
                  <a:pt x="4523591" y="0"/>
                </a:cubicBezTo>
                <a:cubicBezTo>
                  <a:pt x="4810247" y="15029"/>
                  <a:pt x="4940476" y="-20845"/>
                  <a:pt x="5123103" y="0"/>
                </a:cubicBezTo>
                <a:cubicBezTo>
                  <a:pt x="5305730" y="20845"/>
                  <a:pt x="5642048" y="22123"/>
                  <a:pt x="5804366" y="0"/>
                </a:cubicBezTo>
                <a:cubicBezTo>
                  <a:pt x="5966684" y="-22123"/>
                  <a:pt x="6357042" y="30418"/>
                  <a:pt x="6649133" y="0"/>
                </a:cubicBezTo>
                <a:cubicBezTo>
                  <a:pt x="6941224" y="-30418"/>
                  <a:pt x="7013663" y="5920"/>
                  <a:pt x="7166894" y="0"/>
                </a:cubicBezTo>
                <a:cubicBezTo>
                  <a:pt x="7320125" y="-5920"/>
                  <a:pt x="7952212" y="-46181"/>
                  <a:pt x="8175164" y="0"/>
                </a:cubicBezTo>
                <a:cubicBezTo>
                  <a:pt x="8175032" y="7702"/>
                  <a:pt x="8174952" y="13511"/>
                  <a:pt x="8175164" y="18288"/>
                </a:cubicBezTo>
                <a:cubicBezTo>
                  <a:pt x="8035581" y="20379"/>
                  <a:pt x="7702611" y="35436"/>
                  <a:pt x="7575652" y="18288"/>
                </a:cubicBezTo>
                <a:cubicBezTo>
                  <a:pt x="7448693" y="1140"/>
                  <a:pt x="7227738" y="-2508"/>
                  <a:pt x="7139643" y="18288"/>
                </a:cubicBezTo>
                <a:cubicBezTo>
                  <a:pt x="7051548" y="39084"/>
                  <a:pt x="6755078" y="15367"/>
                  <a:pt x="6458380" y="18288"/>
                </a:cubicBezTo>
                <a:cubicBezTo>
                  <a:pt x="6161682" y="21209"/>
                  <a:pt x="6117096" y="12776"/>
                  <a:pt x="5940619" y="18288"/>
                </a:cubicBezTo>
                <a:cubicBezTo>
                  <a:pt x="5764142" y="23800"/>
                  <a:pt x="5488366" y="-6496"/>
                  <a:pt x="5259356" y="18288"/>
                </a:cubicBezTo>
                <a:cubicBezTo>
                  <a:pt x="5030346" y="43072"/>
                  <a:pt x="4830265" y="8732"/>
                  <a:pt x="4578092" y="18288"/>
                </a:cubicBezTo>
                <a:cubicBezTo>
                  <a:pt x="4325919" y="27844"/>
                  <a:pt x="4120976" y="7513"/>
                  <a:pt x="3896828" y="18288"/>
                </a:cubicBezTo>
                <a:cubicBezTo>
                  <a:pt x="3672680" y="29063"/>
                  <a:pt x="3395196" y="43707"/>
                  <a:pt x="3215565" y="18288"/>
                </a:cubicBezTo>
                <a:cubicBezTo>
                  <a:pt x="3035934" y="-7131"/>
                  <a:pt x="2849079" y="27502"/>
                  <a:pt x="2616052" y="18288"/>
                </a:cubicBezTo>
                <a:cubicBezTo>
                  <a:pt x="2383025" y="9074"/>
                  <a:pt x="2085304" y="37547"/>
                  <a:pt x="1853037" y="18288"/>
                </a:cubicBezTo>
                <a:cubicBezTo>
                  <a:pt x="1620770" y="-971"/>
                  <a:pt x="1315715" y="34619"/>
                  <a:pt x="1171774" y="18288"/>
                </a:cubicBezTo>
                <a:cubicBezTo>
                  <a:pt x="1027833" y="1957"/>
                  <a:pt x="252348" y="16342"/>
                  <a:pt x="0" y="18288"/>
                </a:cubicBezTo>
                <a:cubicBezTo>
                  <a:pt x="129" y="13298"/>
                  <a:pt x="-675" y="6857"/>
                  <a:pt x="0" y="0"/>
                </a:cubicBezTo>
                <a:close/>
              </a:path>
              <a:path w="8175164" h="18288" stroke="0" extrusionOk="0">
                <a:moveTo>
                  <a:pt x="0" y="0"/>
                </a:moveTo>
                <a:cubicBezTo>
                  <a:pt x="217187" y="22961"/>
                  <a:pt x="314077" y="-25649"/>
                  <a:pt x="599512" y="0"/>
                </a:cubicBezTo>
                <a:cubicBezTo>
                  <a:pt x="884947" y="25649"/>
                  <a:pt x="914521" y="-337"/>
                  <a:pt x="1035521" y="0"/>
                </a:cubicBezTo>
                <a:cubicBezTo>
                  <a:pt x="1156521" y="337"/>
                  <a:pt x="1702892" y="-31437"/>
                  <a:pt x="1880288" y="0"/>
                </a:cubicBezTo>
                <a:cubicBezTo>
                  <a:pt x="2057684" y="31437"/>
                  <a:pt x="2263628" y="-11476"/>
                  <a:pt x="2479800" y="0"/>
                </a:cubicBezTo>
                <a:cubicBezTo>
                  <a:pt x="2695972" y="11476"/>
                  <a:pt x="2942657" y="-15730"/>
                  <a:pt x="3079312" y="0"/>
                </a:cubicBezTo>
                <a:cubicBezTo>
                  <a:pt x="3215967" y="15730"/>
                  <a:pt x="3517893" y="-27086"/>
                  <a:pt x="3924079" y="0"/>
                </a:cubicBezTo>
                <a:cubicBezTo>
                  <a:pt x="4330265" y="27086"/>
                  <a:pt x="4254321" y="-4885"/>
                  <a:pt x="4441839" y="0"/>
                </a:cubicBezTo>
                <a:cubicBezTo>
                  <a:pt x="4629357" y="4885"/>
                  <a:pt x="4866369" y="-18232"/>
                  <a:pt x="5286606" y="0"/>
                </a:cubicBezTo>
                <a:cubicBezTo>
                  <a:pt x="5706843" y="18232"/>
                  <a:pt x="5947126" y="-33944"/>
                  <a:pt x="6131373" y="0"/>
                </a:cubicBezTo>
                <a:cubicBezTo>
                  <a:pt x="6315620" y="33944"/>
                  <a:pt x="6621532" y="18870"/>
                  <a:pt x="6812637" y="0"/>
                </a:cubicBezTo>
                <a:cubicBezTo>
                  <a:pt x="7003742" y="-18870"/>
                  <a:pt x="7628278" y="-50355"/>
                  <a:pt x="8175164" y="0"/>
                </a:cubicBezTo>
                <a:cubicBezTo>
                  <a:pt x="8175176" y="8833"/>
                  <a:pt x="8175704" y="9830"/>
                  <a:pt x="8175164" y="18288"/>
                </a:cubicBezTo>
                <a:cubicBezTo>
                  <a:pt x="7985285" y="28251"/>
                  <a:pt x="7830429" y="19475"/>
                  <a:pt x="7739155" y="18288"/>
                </a:cubicBezTo>
                <a:cubicBezTo>
                  <a:pt x="7647881" y="17101"/>
                  <a:pt x="7079129" y="39997"/>
                  <a:pt x="6894388" y="18288"/>
                </a:cubicBezTo>
                <a:cubicBezTo>
                  <a:pt x="6709647" y="-3421"/>
                  <a:pt x="6516710" y="34877"/>
                  <a:pt x="6376628" y="18288"/>
                </a:cubicBezTo>
                <a:cubicBezTo>
                  <a:pt x="6236546" y="1699"/>
                  <a:pt x="5835721" y="-11785"/>
                  <a:pt x="5695364" y="18288"/>
                </a:cubicBezTo>
                <a:cubicBezTo>
                  <a:pt x="5555007" y="48361"/>
                  <a:pt x="5200322" y="48928"/>
                  <a:pt x="4850597" y="18288"/>
                </a:cubicBezTo>
                <a:cubicBezTo>
                  <a:pt x="4500872" y="-12352"/>
                  <a:pt x="4344845" y="-7388"/>
                  <a:pt x="4169334" y="18288"/>
                </a:cubicBezTo>
                <a:cubicBezTo>
                  <a:pt x="3993823" y="43964"/>
                  <a:pt x="3939404" y="22699"/>
                  <a:pt x="3733325" y="18288"/>
                </a:cubicBezTo>
                <a:cubicBezTo>
                  <a:pt x="3527246" y="13877"/>
                  <a:pt x="3375966" y="3393"/>
                  <a:pt x="3215565" y="18288"/>
                </a:cubicBezTo>
                <a:cubicBezTo>
                  <a:pt x="3055164" y="33183"/>
                  <a:pt x="2744739" y="26819"/>
                  <a:pt x="2370798" y="18288"/>
                </a:cubicBezTo>
                <a:cubicBezTo>
                  <a:pt x="1996857" y="9757"/>
                  <a:pt x="1897284" y="23228"/>
                  <a:pt x="1689534" y="18288"/>
                </a:cubicBezTo>
                <a:cubicBezTo>
                  <a:pt x="1481784" y="13348"/>
                  <a:pt x="1428163" y="11463"/>
                  <a:pt x="1171774" y="18288"/>
                </a:cubicBezTo>
                <a:cubicBezTo>
                  <a:pt x="915385" y="25113"/>
                  <a:pt x="452373" y="-2652"/>
                  <a:pt x="0" y="18288"/>
                </a:cubicBezTo>
                <a:cubicBezTo>
                  <a:pt x="74" y="14054"/>
                  <a:pt x="-46" y="6997"/>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2397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BDA871-0114-EE49-BF68-AC116E001856}" type="datetimeFigureOut">
              <a:rPr lang="en-US" smtClean="0"/>
              <a:t>2/12/26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7DBD7-97C1-7E48-B611-38500AB03300}" type="slidenum">
              <a:rPr lang="en-US" smtClean="0"/>
              <a:t>‹#›</a:t>
            </a:fld>
            <a:endParaRPr lang="en-US" dirty="0"/>
          </a:p>
        </p:txBody>
      </p:sp>
    </p:spTree>
    <p:extLst>
      <p:ext uri="{BB962C8B-B14F-4D97-AF65-F5344CB8AC3E}">
        <p14:creationId xmlns:p14="http://schemas.microsoft.com/office/powerpoint/2010/main" val="292951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lder-hey-childrens-hospital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Slide BGD template_WHIT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887538"/>
            <a:ext cx="8229600" cy="1143000"/>
          </a:xfrm>
        </p:spPr>
        <p:txBody>
          <a:bodyPr/>
          <a:lstStyle>
            <a:lvl1pPr>
              <a:defRPr>
                <a:solidFill>
                  <a:schemeClr val="bg1"/>
                </a:solidFill>
              </a:defRPr>
            </a:lvl1pPr>
          </a:lstStyle>
          <a:p>
            <a:r>
              <a:rPr lang="en-GB" dirty="0"/>
              <a:t>Click to edit Master title style</a:t>
            </a:r>
            <a:endParaRPr lang="en-US" dirty="0"/>
          </a:p>
        </p:txBody>
      </p:sp>
      <p:sp>
        <p:nvSpPr>
          <p:cNvPr id="3" name="TextBox 2"/>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93045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lide BGD template_OR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0"/>
          </p:nvPr>
        </p:nvSpPr>
        <p:spPr>
          <a:xfrm>
            <a:off x="558800" y="1923142"/>
            <a:ext cx="7340600" cy="838200"/>
          </a:xfrm>
        </p:spPr>
        <p:txBody>
          <a:bodyPr/>
          <a:lstStyle>
            <a:lvl1pPr marL="0" indent="0">
              <a:buFontTx/>
              <a:buNone/>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558800" y="2971800"/>
            <a:ext cx="3581400" cy="33274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F18700"/>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6" name="TextBox 5"/>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17712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Slide BGD template_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4"/>
          <p:cNvSpPr>
            <a:spLocks noGrp="1"/>
          </p:cNvSpPr>
          <p:nvPr>
            <p:ph type="body" sz="quarter" idx="11" hasCustomPrompt="1"/>
          </p:nvPr>
        </p:nvSpPr>
        <p:spPr>
          <a:xfrm>
            <a:off x="558800" y="2971800"/>
            <a:ext cx="3581400" cy="33274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3FA535"/>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12" name="Text Placeholder 2"/>
          <p:cNvSpPr>
            <a:spLocks noGrp="1"/>
          </p:cNvSpPr>
          <p:nvPr>
            <p:ph type="body" sz="quarter" idx="10"/>
          </p:nvPr>
        </p:nvSpPr>
        <p:spPr>
          <a:xfrm>
            <a:off x="558800" y="1923142"/>
            <a:ext cx="7340600" cy="838200"/>
          </a:xfrm>
        </p:spPr>
        <p:txBody>
          <a:bodyPr/>
          <a:lstStyle>
            <a:lvl1pPr marL="0" indent="0">
              <a:buFontTx/>
              <a:buNone/>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22934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lide BGD template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sz="quarter" idx="10"/>
          </p:nvPr>
        </p:nvSpPr>
        <p:spPr>
          <a:xfrm>
            <a:off x="558800" y="1923142"/>
            <a:ext cx="7340600" cy="838200"/>
          </a:xfrm>
        </p:spPr>
        <p:txBody>
          <a:bodyPr/>
          <a:lstStyle>
            <a:lvl1pPr marL="0" indent="0">
              <a:buFontTx/>
              <a:buNone/>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4"/>
          <p:cNvSpPr>
            <a:spLocks noGrp="1"/>
          </p:cNvSpPr>
          <p:nvPr>
            <p:ph type="body" sz="quarter" idx="11" hasCustomPrompt="1"/>
          </p:nvPr>
        </p:nvSpPr>
        <p:spPr>
          <a:xfrm>
            <a:off x="558800" y="2971800"/>
            <a:ext cx="3581400" cy="33274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1D71B8"/>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6" name="TextBox 5"/>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345898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lide BGD template_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sz="quarter" idx="10"/>
          </p:nvPr>
        </p:nvSpPr>
        <p:spPr>
          <a:xfrm>
            <a:off x="558800" y="1923142"/>
            <a:ext cx="7340600" cy="838200"/>
          </a:xfrm>
        </p:spPr>
        <p:txBody>
          <a:bodyPr/>
          <a:lstStyle>
            <a:lvl1pPr marL="0" indent="0">
              <a:buFontTx/>
              <a:buNone/>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4"/>
          <p:cNvSpPr>
            <a:spLocks noGrp="1"/>
          </p:cNvSpPr>
          <p:nvPr>
            <p:ph type="body" sz="quarter" idx="11" hasCustomPrompt="1"/>
          </p:nvPr>
        </p:nvSpPr>
        <p:spPr>
          <a:xfrm>
            <a:off x="558800" y="2971800"/>
            <a:ext cx="3581400" cy="33274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E30613"/>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6" name="TextBox 5"/>
          <p:cNvSpPr txBox="1"/>
          <p:nvPr userDrawn="1"/>
        </p:nvSpPr>
        <p:spPr>
          <a:xfrm>
            <a:off x="7162800" y="6438900"/>
            <a:ext cx="1676400" cy="292388"/>
          </a:xfrm>
          <a:prstGeom prst="rect">
            <a:avLst/>
          </a:prstGeom>
          <a:noFill/>
        </p:spPr>
        <p:txBody>
          <a:bodyPr wrap="square" rtlCol="0">
            <a:spAutoFit/>
          </a:bodyPr>
          <a:lstStyle/>
          <a:p>
            <a:pPr algn="r"/>
            <a:r>
              <a:rPr lang="en-US" sz="1300" b="1" i="1" dirty="0">
                <a:solidFill>
                  <a:srgbClr val="1D71B8"/>
                </a:solidFill>
              </a:rPr>
              <a:t>Inspired by Children</a:t>
            </a:r>
          </a:p>
        </p:txBody>
      </p:sp>
    </p:spTree>
    <p:extLst>
      <p:ext uri="{BB962C8B-B14F-4D97-AF65-F5344CB8AC3E}">
        <p14:creationId xmlns:p14="http://schemas.microsoft.com/office/powerpoint/2010/main" val="170212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IMG_0435 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Slide BGD template_ORANG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1"/>
          <p:cNvSpPr>
            <a:spLocks noGrp="1"/>
          </p:cNvSpPr>
          <p:nvPr>
            <p:ph type="title" hasCustomPrompt="1"/>
          </p:nvPr>
        </p:nvSpPr>
        <p:spPr>
          <a:xfrm>
            <a:off x="457200" y="2459038"/>
            <a:ext cx="8229600" cy="1143000"/>
          </a:xfrm>
        </p:spPr>
        <p:txBody>
          <a:bodyPr/>
          <a:lstStyle>
            <a:lvl1pPr>
              <a:defRPr>
                <a:solidFill>
                  <a:srgbClr val="F18700"/>
                </a:solidFill>
              </a:defRPr>
            </a:lvl1pPr>
          </a:lstStyle>
          <a:p>
            <a:r>
              <a:rPr lang="en-GB" dirty="0"/>
              <a:t>Title here</a:t>
            </a:r>
            <a:endParaRPr lang="en-US" dirty="0"/>
          </a:p>
        </p:txBody>
      </p:sp>
      <p:sp>
        <p:nvSpPr>
          <p:cNvPr id="5" name="TextBox 4"/>
          <p:cNvSpPr txBox="1"/>
          <p:nvPr userDrawn="1"/>
        </p:nvSpPr>
        <p:spPr>
          <a:xfrm>
            <a:off x="355600" y="6438900"/>
            <a:ext cx="1676400" cy="292388"/>
          </a:xfrm>
          <a:prstGeom prst="rect">
            <a:avLst/>
          </a:prstGeom>
          <a:noFill/>
        </p:spPr>
        <p:txBody>
          <a:bodyPr wrap="square" rtlCol="0">
            <a:spAutoFit/>
          </a:bodyPr>
          <a:lstStyle/>
          <a:p>
            <a:pPr algn="l"/>
            <a:r>
              <a:rPr lang="en-US" sz="1300" b="1" i="1" dirty="0">
                <a:solidFill>
                  <a:srgbClr val="1D71B8"/>
                </a:solidFill>
              </a:rPr>
              <a:t>Inspired by Children</a:t>
            </a:r>
          </a:p>
        </p:txBody>
      </p:sp>
    </p:spTree>
    <p:extLst>
      <p:ext uri="{BB962C8B-B14F-4D97-AF65-F5344CB8AC3E}">
        <p14:creationId xmlns:p14="http://schemas.microsoft.com/office/powerpoint/2010/main" val="420390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IMG_0435 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Slide BGD template_GREEN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hasCustomPrompt="1"/>
          </p:nvPr>
        </p:nvSpPr>
        <p:spPr>
          <a:xfrm>
            <a:off x="457200" y="2459038"/>
            <a:ext cx="8229600" cy="1143000"/>
          </a:xfrm>
        </p:spPr>
        <p:txBody>
          <a:bodyPr/>
          <a:lstStyle>
            <a:lvl1pPr>
              <a:defRPr>
                <a:solidFill>
                  <a:srgbClr val="3FA535"/>
                </a:solidFill>
              </a:defRPr>
            </a:lvl1pPr>
          </a:lstStyle>
          <a:p>
            <a:r>
              <a:rPr lang="en-GB" dirty="0"/>
              <a:t>Title here</a:t>
            </a:r>
            <a:endParaRPr lang="en-US" dirty="0"/>
          </a:p>
        </p:txBody>
      </p:sp>
      <p:sp>
        <p:nvSpPr>
          <p:cNvPr id="5" name="TextBox 4"/>
          <p:cNvSpPr txBox="1"/>
          <p:nvPr userDrawn="1"/>
        </p:nvSpPr>
        <p:spPr>
          <a:xfrm>
            <a:off x="355600" y="6438900"/>
            <a:ext cx="1676400" cy="292388"/>
          </a:xfrm>
          <a:prstGeom prst="rect">
            <a:avLst/>
          </a:prstGeom>
          <a:noFill/>
        </p:spPr>
        <p:txBody>
          <a:bodyPr wrap="square" rtlCol="0">
            <a:spAutoFit/>
          </a:bodyPr>
          <a:lstStyle/>
          <a:p>
            <a:pPr algn="l"/>
            <a:r>
              <a:rPr lang="en-US" sz="1300" b="1" i="1" dirty="0">
                <a:solidFill>
                  <a:srgbClr val="1D71B8"/>
                </a:solidFill>
              </a:rPr>
              <a:t>Inspired by Children</a:t>
            </a:r>
          </a:p>
        </p:txBody>
      </p:sp>
    </p:spTree>
    <p:extLst>
      <p:ext uri="{BB962C8B-B14F-4D97-AF65-F5344CB8AC3E}">
        <p14:creationId xmlns:p14="http://schemas.microsoft.com/office/powerpoint/2010/main" val="254213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DA871-0114-EE49-BF68-AC116E001856}" type="datetimeFigureOut">
              <a:rPr lang="en-US" smtClean="0"/>
              <a:t>2/12/26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7DBD7-97C1-7E48-B611-38500AB03300}" type="slidenum">
              <a:rPr lang="en-US" smtClean="0"/>
              <a:t>‹#›</a:t>
            </a:fld>
            <a:endParaRPr lang="en-US" dirty="0"/>
          </a:p>
        </p:txBody>
      </p:sp>
    </p:spTree>
    <p:extLst>
      <p:ext uri="{BB962C8B-B14F-4D97-AF65-F5344CB8AC3E}">
        <p14:creationId xmlns:p14="http://schemas.microsoft.com/office/powerpoint/2010/main" val="299683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7" r:id="rId15"/>
    <p:sldLayoutId id="214748368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wU4DgHHwVCc?feature=oembed" TargetMode="External"/><Relationship Id="rId5" Type="http://schemas.openxmlformats.org/officeDocument/2006/relationships/hyperlink" Target="https://www.youtube.com/watch?v=wU4DgHHwVCc"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YiMjTzCnbNQ?feature=oembed"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journals.sagepub.com/doi/full/10.1177/1362361320912143" TargetMode="External"/><Relationship Id="rId2" Type="http://schemas.openxmlformats.org/officeDocument/2006/relationships/hyperlink" Target="https://onlinelibrary.wiley.com/doi/full/10.1002/aur.2306" TargetMode="External"/><Relationship Id="rId1" Type="http://schemas.openxmlformats.org/officeDocument/2006/relationships/slideLayout" Target="../slideLayouts/slideLayout6.xml"/><Relationship Id="rId6" Type="http://schemas.openxmlformats.org/officeDocument/2006/relationships/hyperlink" Target="https://pubmed.ncbi.nlm.nih.gov/23544677/" TargetMode="External"/><Relationship Id="rId5" Type="http://schemas.openxmlformats.org/officeDocument/2006/relationships/hyperlink" Target="https://www.researchgate.net/publication/332363063_Reduced_heart_rate_variability_in_adults_with_autism_spectrum_disorder" TargetMode="External"/><Relationship Id="rId4" Type="http://schemas.openxmlformats.org/officeDocument/2006/relationships/hyperlink" Target="https://pubmed.ncbi.nlm.nih.gov/31397547/"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ideo" Target="https://www.youtube.com/embed/7r31FWMjrY0?start=5&amp;feature=oembed" TargetMode="External"/><Relationship Id="rId5" Type="http://schemas.openxmlformats.org/officeDocument/2006/relationships/hyperlink" Target="https://www.youtube.com/watch?v=7r31FWMjrY0&amp;t=5s" TargetMode="Externa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flickr.com/photos/88941558@N00/4954382609"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forms.office.com/e/5Stm3qjc2H"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gbaPcj-JvxY?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F859D-6772-8CF5-A373-94F032663227}"/>
              </a:ext>
            </a:extLst>
          </p:cNvPr>
          <p:cNvSpPr>
            <a:spLocks noGrp="1"/>
          </p:cNvSpPr>
          <p:nvPr>
            <p:ph type="title"/>
          </p:nvPr>
        </p:nvSpPr>
        <p:spPr>
          <a:xfrm>
            <a:off x="546410" y="2459038"/>
            <a:ext cx="8229600" cy="1143000"/>
          </a:xfrm>
        </p:spPr>
        <p:txBody>
          <a:bodyPr>
            <a:normAutofit fontScale="90000"/>
          </a:bodyPr>
          <a:lstStyle/>
          <a:p>
            <a:r>
              <a:rPr lang="en-GB" sz="6000" b="1" dirty="0"/>
              <a:t>Neurodiversity and Trauma</a:t>
            </a:r>
            <a:br>
              <a:rPr lang="en-GB" dirty="0"/>
            </a:br>
            <a:br>
              <a:rPr lang="en-GB" dirty="0"/>
            </a:br>
            <a:r>
              <a:rPr lang="en-GB" dirty="0"/>
              <a:t>Lynsey Boggan</a:t>
            </a:r>
            <a:br>
              <a:rPr lang="en-GB" dirty="0"/>
            </a:br>
            <a:r>
              <a:rPr lang="en-GB" dirty="0"/>
              <a:t>RNLD, Nurse Consultant</a:t>
            </a:r>
            <a:br>
              <a:rPr lang="en-GB" dirty="0"/>
            </a:br>
            <a:r>
              <a:rPr lang="en-GB" dirty="0"/>
              <a:t>Aaron Hobson</a:t>
            </a:r>
            <a:br>
              <a:rPr lang="en-GB" dirty="0"/>
            </a:br>
            <a:r>
              <a:rPr lang="en-GB" dirty="0"/>
              <a:t>Clinical Nurse Specialist ADHD</a:t>
            </a:r>
            <a:br>
              <a:rPr lang="en-GB" dirty="0"/>
            </a:br>
            <a:endParaRPr lang="en-GB" dirty="0"/>
          </a:p>
        </p:txBody>
      </p:sp>
    </p:spTree>
    <p:extLst>
      <p:ext uri="{BB962C8B-B14F-4D97-AF65-F5344CB8AC3E}">
        <p14:creationId xmlns:p14="http://schemas.microsoft.com/office/powerpoint/2010/main" val="131034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vs Depression</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graphicFrame>
        <p:nvGraphicFramePr>
          <p:cNvPr id="2" name="Diagram 1">
            <a:extLst>
              <a:ext uri="{FF2B5EF4-FFF2-40B4-BE49-F238E27FC236}">
                <a16:creationId xmlns:a16="http://schemas.microsoft.com/office/drawing/2014/main" id="{239CF43E-6CA2-2E31-18DD-2219FF76C30A}"/>
              </a:ext>
            </a:extLst>
          </p:cNvPr>
          <p:cNvGraphicFramePr/>
          <p:nvPr/>
        </p:nvGraphicFramePr>
        <p:xfrm>
          <a:off x="558800" y="1397001"/>
          <a:ext cx="80264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94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and Depression</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Individuals with ASD’s risk of comorbidity with depression are high (10-50%)</a:t>
            </a:r>
          </a:p>
          <a:p>
            <a:r>
              <a:rPr lang="en-GB" dirty="0">
                <a:solidFill>
                  <a:schemeClr val="tx1"/>
                </a:solidFill>
              </a:rPr>
              <a:t>Difficult to diagnose because impairment of communication skills can mask depression symptoms</a:t>
            </a:r>
          </a:p>
          <a:p>
            <a:r>
              <a:rPr lang="en-GB" dirty="0">
                <a:solidFill>
                  <a:schemeClr val="tx1"/>
                </a:solidFill>
              </a:rPr>
              <a:t>‘higher functioning’ ASD are more self-aware which poses higher risk for developing depression</a:t>
            </a:r>
          </a:p>
        </p:txBody>
      </p:sp>
    </p:spTree>
    <p:extLst>
      <p:ext uri="{BB962C8B-B14F-4D97-AF65-F5344CB8AC3E}">
        <p14:creationId xmlns:p14="http://schemas.microsoft.com/office/powerpoint/2010/main" val="251252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Social Anxiety</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Fear of social situations that involve other people</a:t>
            </a:r>
          </a:p>
          <a:p>
            <a:r>
              <a:rPr lang="en-GB" dirty="0">
                <a:solidFill>
                  <a:schemeClr val="tx1"/>
                </a:solidFill>
              </a:rPr>
              <a:t>Pervasive disorder causing fear and anxiety in most areas of individual’s life</a:t>
            </a:r>
          </a:p>
          <a:p>
            <a:r>
              <a:rPr lang="en-GB" dirty="0">
                <a:solidFill>
                  <a:schemeClr val="tx1"/>
                </a:solidFill>
              </a:rPr>
              <a:t>Lifetime prevalence of 12 %</a:t>
            </a:r>
          </a:p>
          <a:p>
            <a:r>
              <a:rPr lang="en-GB" dirty="0">
                <a:solidFill>
                  <a:schemeClr val="tx1"/>
                </a:solidFill>
              </a:rPr>
              <a:t>Similar to ASD in that both create reluctance and limited success in social interactions</a:t>
            </a:r>
          </a:p>
        </p:txBody>
      </p:sp>
    </p:spTree>
    <p:extLst>
      <p:ext uri="{BB962C8B-B14F-4D97-AF65-F5344CB8AC3E}">
        <p14:creationId xmlns:p14="http://schemas.microsoft.com/office/powerpoint/2010/main" val="263304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vs Social Anxiety</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graphicFrame>
        <p:nvGraphicFramePr>
          <p:cNvPr id="2" name="Diagram 1">
            <a:extLst>
              <a:ext uri="{FF2B5EF4-FFF2-40B4-BE49-F238E27FC236}">
                <a16:creationId xmlns:a16="http://schemas.microsoft.com/office/drawing/2014/main" id="{6C985F3B-CBC6-9E48-BEB2-DF9EBC945AFF}"/>
              </a:ext>
            </a:extLst>
          </p:cNvPr>
          <p:cNvGraphicFramePr/>
          <p:nvPr/>
        </p:nvGraphicFramePr>
        <p:xfrm>
          <a:off x="558800" y="1397001"/>
          <a:ext cx="80264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08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and Social Anxiety</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50% of children with ASD show clinical levels of social anxiety</a:t>
            </a:r>
          </a:p>
          <a:p>
            <a:r>
              <a:rPr lang="en-GB" dirty="0">
                <a:solidFill>
                  <a:schemeClr val="tx1"/>
                </a:solidFill>
              </a:rPr>
              <a:t>Anxiety amplifies the core symptoms of ASD and triggers additional behavioural issues</a:t>
            </a:r>
          </a:p>
          <a:p>
            <a:r>
              <a:rPr lang="en-GB" dirty="0">
                <a:solidFill>
                  <a:schemeClr val="tx1"/>
                </a:solidFill>
              </a:rPr>
              <a:t>Children with comorbid ASD and social anxiety have higher levels of aggression because of the inability to monitor and inhibit behaviour</a:t>
            </a:r>
          </a:p>
        </p:txBody>
      </p:sp>
    </p:spTree>
    <p:extLst>
      <p:ext uri="{BB962C8B-B14F-4D97-AF65-F5344CB8AC3E}">
        <p14:creationId xmlns:p14="http://schemas.microsoft.com/office/powerpoint/2010/main" val="85529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fontScale="92500"/>
          </a:bodyPr>
          <a:lstStyle/>
          <a:p>
            <a:r>
              <a:rPr lang="en-GB" b="1" dirty="0"/>
              <a:t>Obsessive Compulsive Disorder</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Typically begins in childhood or adolescence</a:t>
            </a:r>
          </a:p>
          <a:p>
            <a:r>
              <a:rPr lang="en-GB" dirty="0">
                <a:solidFill>
                  <a:schemeClr val="tx1"/>
                </a:solidFill>
              </a:rPr>
              <a:t>About 30% of ASD also have OCD</a:t>
            </a:r>
          </a:p>
          <a:p>
            <a:r>
              <a:rPr lang="en-GB" dirty="0">
                <a:solidFill>
                  <a:schemeClr val="tx1"/>
                </a:solidFill>
              </a:rPr>
              <a:t>2% Prevalence in general population</a:t>
            </a:r>
          </a:p>
        </p:txBody>
      </p:sp>
      <p:graphicFrame>
        <p:nvGraphicFramePr>
          <p:cNvPr id="2" name="Diagram 1">
            <a:extLst>
              <a:ext uri="{FF2B5EF4-FFF2-40B4-BE49-F238E27FC236}">
                <a16:creationId xmlns:a16="http://schemas.microsoft.com/office/drawing/2014/main" id="{F4EA997E-763D-D83B-7A8D-5BCA1A1E761F}"/>
              </a:ext>
            </a:extLst>
          </p:cNvPr>
          <p:cNvGraphicFramePr/>
          <p:nvPr/>
        </p:nvGraphicFramePr>
        <p:xfrm>
          <a:off x="2565400" y="3423684"/>
          <a:ext cx="40132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7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and OCD</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Stereotyped or repetitive behaviours</a:t>
            </a:r>
          </a:p>
          <a:p>
            <a:r>
              <a:rPr lang="en-GB" dirty="0">
                <a:solidFill>
                  <a:schemeClr val="tx1"/>
                </a:solidFill>
              </a:rPr>
              <a:t>Obsessive behaviours or interests</a:t>
            </a:r>
          </a:p>
          <a:p>
            <a:r>
              <a:rPr lang="en-GB" dirty="0">
                <a:solidFill>
                  <a:schemeClr val="tx1"/>
                </a:solidFill>
              </a:rPr>
              <a:t>Increased anxiety when a routine or ritual is interrupted</a:t>
            </a:r>
          </a:p>
          <a:p>
            <a:r>
              <a:rPr lang="en-GB" dirty="0">
                <a:solidFill>
                  <a:schemeClr val="tx1"/>
                </a:solidFill>
              </a:rPr>
              <a:t>Participate in routines or rituals to regulate behaviour</a:t>
            </a:r>
          </a:p>
        </p:txBody>
      </p:sp>
    </p:spTree>
    <p:extLst>
      <p:ext uri="{BB962C8B-B14F-4D97-AF65-F5344CB8AC3E}">
        <p14:creationId xmlns:p14="http://schemas.microsoft.com/office/powerpoint/2010/main" val="99024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vs OCD</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graphicFrame>
        <p:nvGraphicFramePr>
          <p:cNvPr id="2" name="Diagram 1">
            <a:extLst>
              <a:ext uri="{FF2B5EF4-FFF2-40B4-BE49-F238E27FC236}">
                <a16:creationId xmlns:a16="http://schemas.microsoft.com/office/drawing/2014/main" id="{4BD36C07-EF89-BE31-CCE1-208C8C7AC89B}"/>
              </a:ext>
            </a:extLst>
          </p:cNvPr>
          <p:cNvGraphicFramePr/>
          <p:nvPr/>
        </p:nvGraphicFramePr>
        <p:xfrm>
          <a:off x="558800" y="1397001"/>
          <a:ext cx="80264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49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Understanding the impact!</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Can you put yourself in the shoes of someone with ASD?</a:t>
            </a:r>
          </a:p>
          <a:p>
            <a:r>
              <a:rPr lang="en-GB" i="1" dirty="0">
                <a:solidFill>
                  <a:schemeClr val="tx1"/>
                </a:solidFill>
              </a:rPr>
              <a:t>‘I don’t have a problem with ASD just the rest of the world seems to’</a:t>
            </a:r>
            <a:r>
              <a:rPr lang="en-GB" dirty="0">
                <a:solidFill>
                  <a:schemeClr val="tx1"/>
                </a:solidFill>
              </a:rPr>
              <a:t> quote from young person with diagnosis.</a:t>
            </a:r>
          </a:p>
        </p:txBody>
      </p:sp>
      <p:pic>
        <p:nvPicPr>
          <p:cNvPr id="7" name="Picture 6" descr="Alarm clock face">
            <a:extLst>
              <a:ext uri="{FF2B5EF4-FFF2-40B4-BE49-F238E27FC236}">
                <a16:creationId xmlns:a16="http://schemas.microsoft.com/office/drawing/2014/main" id="{85DBDA2B-C3E9-BC21-EDF8-E2FF50C08554}"/>
              </a:ext>
            </a:extLst>
          </p:cNvPr>
          <p:cNvPicPr>
            <a:picLocks noChangeAspect="1"/>
          </p:cNvPicPr>
          <p:nvPr/>
        </p:nvPicPr>
        <p:blipFill>
          <a:blip r:embed="rId2"/>
          <a:stretch>
            <a:fillRect/>
          </a:stretch>
        </p:blipFill>
        <p:spPr>
          <a:xfrm>
            <a:off x="5739400" y="3848100"/>
            <a:ext cx="2160000" cy="2160000"/>
          </a:xfrm>
          <a:prstGeom prst="rect">
            <a:avLst/>
          </a:prstGeom>
        </p:spPr>
      </p:pic>
    </p:spTree>
    <p:extLst>
      <p:ext uri="{BB962C8B-B14F-4D97-AF65-F5344CB8AC3E}">
        <p14:creationId xmlns:p14="http://schemas.microsoft.com/office/powerpoint/2010/main" val="225569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194F-2CB8-4CA2-A586-EADB7EB39E5A}"/>
              </a:ext>
            </a:extLst>
          </p:cNvPr>
          <p:cNvSpPr>
            <a:spLocks noGrp="1"/>
          </p:cNvSpPr>
          <p:nvPr>
            <p:ph type="title" idx="4294967295"/>
          </p:nvPr>
        </p:nvSpPr>
        <p:spPr>
          <a:xfrm>
            <a:off x="293928" y="1780307"/>
            <a:ext cx="3006320" cy="3278211"/>
          </a:xfrm>
        </p:spPr>
        <p:txBody>
          <a:bodyPr>
            <a:normAutofit fontScale="90000"/>
          </a:bodyPr>
          <a:lstStyle/>
          <a:p>
            <a:pPr fontAlgn="base"/>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br>
              <a:rPr lang="en-GB" sz="1350" dirty="0">
                <a:latin typeface="+mn-lt"/>
              </a:rPr>
            </a:br>
            <a:r>
              <a:rPr lang="en-GB" sz="2100" dirty="0">
                <a:latin typeface="+mn-lt"/>
              </a:rPr>
              <a:t>The central theme of attachment theory is that primary caregivers who are</a:t>
            </a:r>
            <a:r>
              <a:rPr lang="en-GB" sz="2100" dirty="0">
                <a:solidFill>
                  <a:srgbClr val="F9A1BC"/>
                </a:solidFill>
                <a:latin typeface="+mn-lt"/>
              </a:rPr>
              <a:t> available </a:t>
            </a:r>
            <a:r>
              <a:rPr lang="en-GB" sz="2100" dirty="0">
                <a:latin typeface="+mn-lt"/>
              </a:rPr>
              <a:t>and </a:t>
            </a:r>
            <a:r>
              <a:rPr lang="en-GB" sz="2100" dirty="0">
                <a:solidFill>
                  <a:srgbClr val="F9A1BC"/>
                </a:solidFill>
                <a:latin typeface="+mn-lt"/>
              </a:rPr>
              <a:t>responsive</a:t>
            </a:r>
            <a:r>
              <a:rPr lang="en-GB" sz="2100" dirty="0">
                <a:latin typeface="+mn-lt"/>
              </a:rPr>
              <a:t> to an infant's needs allow the child to </a:t>
            </a:r>
            <a:r>
              <a:rPr lang="en-GB" sz="2100" dirty="0">
                <a:solidFill>
                  <a:srgbClr val="F9A1BC"/>
                </a:solidFill>
                <a:latin typeface="+mn-lt"/>
              </a:rPr>
              <a:t>develop a sense of security</a:t>
            </a:r>
            <a:r>
              <a:rPr lang="en-GB" sz="2100" dirty="0">
                <a:latin typeface="+mn-lt"/>
              </a:rPr>
              <a:t>. </a:t>
            </a:r>
            <a:br>
              <a:rPr lang="en-GB" sz="2100" dirty="0">
                <a:latin typeface="+mn-lt"/>
              </a:rPr>
            </a:br>
            <a:br>
              <a:rPr lang="en-GB" sz="2100" dirty="0">
                <a:latin typeface="+mn-lt"/>
              </a:rPr>
            </a:br>
            <a:r>
              <a:rPr lang="en-GB" sz="2100" dirty="0">
                <a:latin typeface="+mn-lt"/>
              </a:rPr>
              <a:t>The infant learns that the caregiver is </a:t>
            </a:r>
            <a:r>
              <a:rPr lang="en-GB" sz="2100" dirty="0">
                <a:solidFill>
                  <a:srgbClr val="F9A1BC"/>
                </a:solidFill>
                <a:latin typeface="+mn-lt"/>
              </a:rPr>
              <a:t>dependable</a:t>
            </a:r>
            <a:r>
              <a:rPr lang="en-GB" sz="2100" dirty="0">
                <a:latin typeface="+mn-lt"/>
              </a:rPr>
              <a:t>, which creates a </a:t>
            </a:r>
            <a:r>
              <a:rPr lang="en-GB" sz="2100" dirty="0">
                <a:solidFill>
                  <a:srgbClr val="F9A1BC"/>
                </a:solidFill>
                <a:latin typeface="+mn-lt"/>
              </a:rPr>
              <a:t>secure base </a:t>
            </a:r>
            <a:r>
              <a:rPr lang="en-GB" sz="2100" dirty="0">
                <a:latin typeface="+mn-lt"/>
              </a:rPr>
              <a:t>for the child to then explore the world.</a:t>
            </a:r>
            <a:br>
              <a:rPr lang="en-GB" sz="2100" dirty="0">
                <a:latin typeface="+mn-lt"/>
              </a:rPr>
            </a:br>
            <a:br>
              <a:rPr lang="en-GB" sz="1350" dirty="0">
                <a:latin typeface="+mn-lt"/>
              </a:rPr>
            </a:br>
            <a:br>
              <a:rPr lang="en-GB" altLang="en-US" dirty="0">
                <a:latin typeface="+mn-lt"/>
              </a:rPr>
            </a:br>
            <a:endParaRPr lang="en-GB" dirty="0">
              <a:latin typeface="+mn-lt"/>
            </a:endParaRPr>
          </a:p>
        </p:txBody>
      </p:sp>
      <p:sp>
        <p:nvSpPr>
          <p:cNvPr id="6" name="Slide Number Placeholder 5">
            <a:extLst>
              <a:ext uri="{FF2B5EF4-FFF2-40B4-BE49-F238E27FC236}">
                <a16:creationId xmlns:a16="http://schemas.microsoft.com/office/drawing/2014/main" id="{54F2E934-01F8-4CA8-9572-2EDB88E5F3EE}"/>
              </a:ext>
            </a:extLst>
          </p:cNvPr>
          <p:cNvSpPr>
            <a:spLocks noGrp="1"/>
          </p:cNvSpPr>
          <p:nvPr>
            <p:ph type="sldNum" sz="quarter" idx="4294967295"/>
          </p:nvPr>
        </p:nvSpPr>
        <p:spPr>
          <a:xfrm>
            <a:off x="7010400" y="6356350"/>
            <a:ext cx="2133600" cy="365125"/>
          </a:xfrm>
        </p:spPr>
        <p:txBody>
          <a:bodyPr/>
          <a:lstStyle/>
          <a:p>
            <a:fld id="{2C18C1E5-FB55-42F5-BD6D-9CC153FCDBE6}" type="slidenum">
              <a:rPr lang="en-US" smtClean="0"/>
              <a:pPr/>
              <a:t>19</a:t>
            </a:fld>
            <a:endParaRPr lang="en-US" dirty="0">
              <a:solidFill>
                <a:schemeClr val="bg1"/>
              </a:solidFill>
            </a:endParaRPr>
          </a:p>
        </p:txBody>
      </p:sp>
      <p:sp>
        <p:nvSpPr>
          <p:cNvPr id="10" name="Title 1">
            <a:extLst>
              <a:ext uri="{FF2B5EF4-FFF2-40B4-BE49-F238E27FC236}">
                <a16:creationId xmlns:a16="http://schemas.microsoft.com/office/drawing/2014/main" id="{8D5ED4DC-4686-47C0-8872-B158FF3BEE7D}"/>
              </a:ext>
            </a:extLst>
          </p:cNvPr>
          <p:cNvSpPr txBox="1">
            <a:spLocks/>
          </p:cNvSpPr>
          <p:nvPr/>
        </p:nvSpPr>
        <p:spPr>
          <a:xfrm>
            <a:off x="564812" y="411343"/>
            <a:ext cx="8285260" cy="1075811"/>
          </a:xfrm>
          <a:prstGeom prst="rect">
            <a:avLst/>
          </a:prstGeom>
        </p:spPr>
        <p:txBody>
          <a:bodyPr vert="horz" lIns="68580" tIns="34290" rIns="68580" bIns="34290" rtlCol="0" anchor="b">
            <a:normAutofit/>
          </a:bodyPr>
          <a:lst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a:lstStyle>
          <a:p>
            <a:r>
              <a:rPr lang="en-US" sz="5400" b="1" dirty="0">
                <a:latin typeface="+mn-lt"/>
              </a:rPr>
              <a:t>Attachment</a:t>
            </a:r>
            <a:r>
              <a:rPr lang="en-US" sz="5400" dirty="0">
                <a:latin typeface="+mn-lt"/>
              </a:rPr>
              <a:t> </a:t>
            </a:r>
          </a:p>
        </p:txBody>
      </p:sp>
      <p:sp>
        <p:nvSpPr>
          <p:cNvPr id="3" name="TextBox 2">
            <a:extLst>
              <a:ext uri="{FF2B5EF4-FFF2-40B4-BE49-F238E27FC236}">
                <a16:creationId xmlns:a16="http://schemas.microsoft.com/office/drawing/2014/main" id="{D7AD5D65-3E18-9239-3028-96DF3189A91A}"/>
              </a:ext>
            </a:extLst>
          </p:cNvPr>
          <p:cNvSpPr txBox="1"/>
          <p:nvPr/>
        </p:nvSpPr>
        <p:spPr>
          <a:xfrm>
            <a:off x="8850072" y="5723751"/>
            <a:ext cx="293928" cy="300082"/>
          </a:xfrm>
          <a:prstGeom prst="rect">
            <a:avLst/>
          </a:prstGeom>
          <a:noFill/>
        </p:spPr>
        <p:txBody>
          <a:bodyPr wrap="square" rtlCol="0">
            <a:spAutoFit/>
          </a:bodyPr>
          <a:lstStyle/>
          <a:p>
            <a:r>
              <a:rPr lang="en-GB" sz="1350" dirty="0"/>
              <a:t>C</a:t>
            </a:r>
          </a:p>
        </p:txBody>
      </p:sp>
      <p:pic>
        <p:nvPicPr>
          <p:cNvPr id="9" name="Online Media 12" title="Buzz and the Dandelions">
            <a:hlinkClick r:id="" action="ppaction://media"/>
            <a:extLst>
              <a:ext uri="{FF2B5EF4-FFF2-40B4-BE49-F238E27FC236}">
                <a16:creationId xmlns:a16="http://schemas.microsoft.com/office/drawing/2014/main" id="{A5F33D51-03B7-FF27-9B37-9F5709C3B91D}"/>
              </a:ext>
            </a:extLst>
          </p:cNvPr>
          <p:cNvPicPr>
            <a:picLocks noRot="1" noChangeAspect="1"/>
          </p:cNvPicPr>
          <p:nvPr>
            <a:videoFile r:link="rId1"/>
          </p:nvPr>
        </p:nvPicPr>
        <p:blipFill>
          <a:blip r:embed="rId4"/>
          <a:stretch>
            <a:fillRect/>
          </a:stretch>
        </p:blipFill>
        <p:spPr>
          <a:xfrm>
            <a:off x="3479552" y="2146819"/>
            <a:ext cx="5202354" cy="2939330"/>
          </a:xfrm>
          <a:prstGeom prst="rect">
            <a:avLst/>
          </a:prstGeom>
        </p:spPr>
      </p:pic>
      <p:sp>
        <p:nvSpPr>
          <p:cNvPr id="7" name="TextBox 6">
            <a:extLst>
              <a:ext uri="{FF2B5EF4-FFF2-40B4-BE49-F238E27FC236}">
                <a16:creationId xmlns:a16="http://schemas.microsoft.com/office/drawing/2014/main" id="{E967A58B-5E90-2059-BF2B-D0A4B01B02F5}"/>
              </a:ext>
            </a:extLst>
          </p:cNvPr>
          <p:cNvSpPr txBox="1"/>
          <p:nvPr/>
        </p:nvSpPr>
        <p:spPr>
          <a:xfrm>
            <a:off x="4707442" y="5329668"/>
            <a:ext cx="2379485" cy="646331"/>
          </a:xfrm>
          <a:prstGeom prst="rect">
            <a:avLst/>
          </a:prstGeom>
          <a:noFill/>
        </p:spPr>
        <p:txBody>
          <a:bodyPr wrap="square" rtlCol="0">
            <a:spAutoFit/>
          </a:bodyPr>
          <a:lstStyle/>
          <a:p>
            <a:r>
              <a:rPr lang="en-GB" dirty="0">
                <a:hlinkClick r:id="rId5"/>
              </a:rPr>
              <a:t>Buzz and the Dandelions - YouTube</a:t>
            </a:r>
            <a:endParaRPr lang="en-GB" dirty="0"/>
          </a:p>
        </p:txBody>
      </p:sp>
    </p:spTree>
    <p:extLst>
      <p:ext uri="{BB962C8B-B14F-4D97-AF65-F5344CB8AC3E}">
        <p14:creationId xmlns:p14="http://schemas.microsoft.com/office/powerpoint/2010/main" val="4542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32A2E-2B8F-34E5-A7C2-4000A3BC4BEC}"/>
              </a:ext>
            </a:extLst>
          </p:cNvPr>
          <p:cNvSpPr>
            <a:spLocks noGrp="1"/>
          </p:cNvSpPr>
          <p:nvPr>
            <p:ph type="body" sz="quarter" idx="10"/>
          </p:nvPr>
        </p:nvSpPr>
        <p:spPr>
          <a:xfrm>
            <a:off x="558800" y="854630"/>
            <a:ext cx="7340600" cy="838200"/>
          </a:xfrm>
        </p:spPr>
        <p:txBody>
          <a:bodyPr/>
          <a:lstStyle/>
          <a:p>
            <a:r>
              <a:rPr lang="en-GB" b="1" dirty="0"/>
              <a:t>Agenda</a:t>
            </a:r>
          </a:p>
        </p:txBody>
      </p:sp>
      <p:sp>
        <p:nvSpPr>
          <p:cNvPr id="3" name="Text Placeholder 2">
            <a:extLst>
              <a:ext uri="{FF2B5EF4-FFF2-40B4-BE49-F238E27FC236}">
                <a16:creationId xmlns:a16="http://schemas.microsoft.com/office/drawing/2014/main" id="{9E4080A2-8F58-3655-F666-4EEECDD9D07E}"/>
              </a:ext>
            </a:extLst>
          </p:cNvPr>
          <p:cNvSpPr>
            <a:spLocks noGrp="1"/>
          </p:cNvSpPr>
          <p:nvPr>
            <p:ph type="body" sz="quarter" idx="11"/>
          </p:nvPr>
        </p:nvSpPr>
        <p:spPr>
          <a:xfrm>
            <a:off x="558800" y="1882739"/>
            <a:ext cx="7340600" cy="3327400"/>
          </a:xfrm>
        </p:spPr>
        <p:txBody>
          <a:bodyPr>
            <a:normAutofit/>
          </a:bodyPr>
          <a:lstStyle/>
          <a:p>
            <a:pPr marL="0" indent="0">
              <a:buNone/>
            </a:pPr>
            <a:endParaRPr lang="en-GB" dirty="0">
              <a:solidFill>
                <a:schemeClr val="tx1"/>
              </a:solidFill>
            </a:endParaRPr>
          </a:p>
          <a:p>
            <a:r>
              <a:rPr lang="en-GB" dirty="0">
                <a:solidFill>
                  <a:schemeClr val="tx1"/>
                </a:solidFill>
              </a:rPr>
              <a:t>Differential diagnosis and comorbidity</a:t>
            </a:r>
          </a:p>
          <a:p>
            <a:r>
              <a:rPr lang="en-GB" dirty="0">
                <a:solidFill>
                  <a:schemeClr val="tx1"/>
                </a:solidFill>
              </a:rPr>
              <a:t>Neurodiversity vs Trauma</a:t>
            </a:r>
          </a:p>
          <a:p>
            <a:r>
              <a:rPr lang="en-GB" dirty="0">
                <a:solidFill>
                  <a:schemeClr val="tx1"/>
                </a:solidFill>
              </a:rPr>
              <a:t>Presentation of Trauma in Autistic population</a:t>
            </a:r>
          </a:p>
        </p:txBody>
      </p:sp>
    </p:spTree>
    <p:extLst>
      <p:ext uri="{BB962C8B-B14F-4D97-AF65-F5344CB8AC3E}">
        <p14:creationId xmlns:p14="http://schemas.microsoft.com/office/powerpoint/2010/main" val="355616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518313E-C948-45EE-9A1D-D47B10F26CAB}"/>
              </a:ext>
            </a:extLst>
          </p:cNvPr>
          <p:cNvSpPr>
            <a:spLocks noGrp="1"/>
          </p:cNvSpPr>
          <p:nvPr>
            <p:ph type="body" sz="quarter" idx="10"/>
          </p:nvPr>
        </p:nvSpPr>
        <p:spPr>
          <a:xfrm>
            <a:off x="4498819" y="1775060"/>
            <a:ext cx="4351253" cy="4408026"/>
          </a:xfrm>
        </p:spPr>
        <p:txBody>
          <a:bodyPr vert="horz" lIns="68580" tIns="34290" rIns="68580" bIns="34290" rtlCol="0" anchor="t">
            <a:normAutofit fontScale="85000" lnSpcReduction="20000"/>
          </a:bodyPr>
          <a:lstStyle/>
          <a:p>
            <a:pPr marL="42863" indent="0" algn="ctr">
              <a:buNone/>
              <a:defRPr/>
            </a:pPr>
            <a:r>
              <a:rPr lang="en-US" altLang="en-US" sz="2100" b="1" dirty="0">
                <a:solidFill>
                  <a:srgbClr val="FB9FDC"/>
                </a:solidFill>
              </a:rPr>
              <a:t>“An affectionate bond between two individuals that endures though space and time and serves to join them emotionally” (Bowlby, 1955) </a:t>
            </a:r>
          </a:p>
          <a:p>
            <a:pPr marL="214313">
              <a:defRPr/>
            </a:pPr>
            <a:r>
              <a:rPr lang="en-US" sz="2100" dirty="0"/>
              <a:t>Style of relating, which secures the best parenting available under the circumstances, </a:t>
            </a:r>
            <a:r>
              <a:rPr lang="en-US" sz="2100" dirty="0" err="1"/>
              <a:t>behaviour</a:t>
            </a:r>
            <a:r>
              <a:rPr lang="en-US" sz="2100" dirty="0"/>
              <a:t> of the child is a ‘survival strategy’.</a:t>
            </a:r>
          </a:p>
          <a:p>
            <a:pPr marL="214313">
              <a:defRPr/>
            </a:pPr>
            <a:r>
              <a:rPr lang="en-US" sz="2100" dirty="0"/>
              <a:t>A persistent blueprint for how the child grows up, thinks about themselves, other people &amp; the world around them: e.g. if parents are unavailable to child, the child could grow up to see others as unreliable and may present as overly independent and avoid asking for help. </a:t>
            </a:r>
          </a:p>
          <a:p>
            <a:pPr marL="214313">
              <a:defRPr/>
            </a:pPr>
            <a:r>
              <a:rPr lang="en-US" sz="2100" dirty="0"/>
              <a:t> Attachment patterns are activated at times of stress- We often see this playing out in clinical settings. </a:t>
            </a:r>
          </a:p>
          <a:p>
            <a:pPr marL="214313">
              <a:defRPr/>
            </a:pPr>
            <a:endParaRPr lang="en-US" sz="1650" dirty="0"/>
          </a:p>
          <a:p>
            <a:pPr>
              <a:lnSpc>
                <a:spcPct val="100000"/>
              </a:lnSpc>
            </a:pPr>
            <a:endParaRPr lang="en-US" sz="1650" dirty="0"/>
          </a:p>
        </p:txBody>
      </p:sp>
      <p:sp>
        <p:nvSpPr>
          <p:cNvPr id="2" name="Title 1">
            <a:extLst>
              <a:ext uri="{FF2B5EF4-FFF2-40B4-BE49-F238E27FC236}">
                <a16:creationId xmlns:a16="http://schemas.microsoft.com/office/drawing/2014/main" id="{39418365-879F-4025-AC33-E5297BB5AF9A}"/>
              </a:ext>
            </a:extLst>
          </p:cNvPr>
          <p:cNvSpPr>
            <a:spLocks noGrp="1"/>
          </p:cNvSpPr>
          <p:nvPr>
            <p:ph type="title" idx="4294967295"/>
          </p:nvPr>
        </p:nvSpPr>
        <p:spPr>
          <a:xfrm>
            <a:off x="0" y="285750"/>
            <a:ext cx="8286750" cy="1074738"/>
          </a:xfrm>
        </p:spPr>
        <p:txBody>
          <a:bodyPr vert="horz" lIns="68580" tIns="34290" rIns="68580" bIns="34290" rtlCol="0" anchor="b">
            <a:normAutofit/>
          </a:bodyPr>
          <a:lstStyle/>
          <a:p>
            <a:r>
              <a:rPr lang="en-US" sz="5400" b="1" dirty="0"/>
              <a:t>Attachment </a:t>
            </a:r>
            <a:endParaRPr lang="en-US" sz="2100" b="1" dirty="0"/>
          </a:p>
        </p:txBody>
      </p:sp>
      <p:sp>
        <p:nvSpPr>
          <p:cNvPr id="6" name="Slide Number Placeholder 5">
            <a:extLst>
              <a:ext uri="{FF2B5EF4-FFF2-40B4-BE49-F238E27FC236}">
                <a16:creationId xmlns:a16="http://schemas.microsoft.com/office/drawing/2014/main" id="{26E0627E-115D-4B3A-86B6-B905C1E56D7F}"/>
              </a:ext>
            </a:extLst>
          </p:cNvPr>
          <p:cNvSpPr>
            <a:spLocks noGrp="1"/>
          </p:cNvSpPr>
          <p:nvPr>
            <p:ph type="sldNum" sz="quarter" idx="4294967295"/>
          </p:nvPr>
        </p:nvSpPr>
        <p:spPr>
          <a:xfrm>
            <a:off x="7772400" y="5624513"/>
            <a:ext cx="1371600" cy="274637"/>
          </a:xfrm>
        </p:spPr>
        <p:txBody>
          <a:bodyPr vert="horz" lIns="68580" tIns="34290" rIns="68580" bIns="34290" rtlCol="0" anchor="ctr">
            <a:normAutofit/>
          </a:bodyPr>
          <a:lstStyle/>
          <a:p>
            <a:pPr>
              <a:spcAft>
                <a:spcPts val="450"/>
              </a:spcAft>
            </a:pPr>
            <a:fld id="{2C18C1E5-FB55-42F5-BD6D-9CC153FCDBE6}" type="slidenum">
              <a:rPr lang="en-US" smtClean="0"/>
              <a:pPr>
                <a:spcAft>
                  <a:spcPts val="450"/>
                </a:spcAft>
              </a:pPr>
              <a:t>20</a:t>
            </a:fld>
            <a:endParaRPr lang="en-US"/>
          </a:p>
        </p:txBody>
      </p:sp>
      <p:pic>
        <p:nvPicPr>
          <p:cNvPr id="10" name="Picture 9">
            <a:extLst>
              <a:ext uri="{FF2B5EF4-FFF2-40B4-BE49-F238E27FC236}">
                <a16:creationId xmlns:a16="http://schemas.microsoft.com/office/drawing/2014/main" id="{2AB1E70A-0F6C-48F4-A0AA-2FED75CE84D9}"/>
              </a:ext>
            </a:extLst>
          </p:cNvPr>
          <p:cNvPicPr>
            <a:picLocks noChangeAspect="1"/>
          </p:cNvPicPr>
          <p:nvPr/>
        </p:nvPicPr>
        <p:blipFill rotWithShape="1">
          <a:blip r:embed="rId2"/>
          <a:srcRect l="19710" r="26798"/>
          <a:stretch/>
        </p:blipFill>
        <p:spPr>
          <a:xfrm>
            <a:off x="909530" y="1775060"/>
            <a:ext cx="3008621" cy="374164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TextBox 2">
            <a:extLst>
              <a:ext uri="{FF2B5EF4-FFF2-40B4-BE49-F238E27FC236}">
                <a16:creationId xmlns:a16="http://schemas.microsoft.com/office/drawing/2014/main" id="{6809B3A6-2387-1805-89E3-7454041BBBCC}"/>
              </a:ext>
            </a:extLst>
          </p:cNvPr>
          <p:cNvSpPr txBox="1"/>
          <p:nvPr/>
        </p:nvSpPr>
        <p:spPr>
          <a:xfrm>
            <a:off x="8850072" y="5723751"/>
            <a:ext cx="293928" cy="300082"/>
          </a:xfrm>
          <a:prstGeom prst="rect">
            <a:avLst/>
          </a:prstGeom>
          <a:noFill/>
        </p:spPr>
        <p:txBody>
          <a:bodyPr wrap="square" rtlCol="0">
            <a:spAutoFit/>
          </a:bodyPr>
          <a:lstStyle/>
          <a:p>
            <a:r>
              <a:rPr lang="en-GB" sz="1350" dirty="0"/>
              <a:t>C</a:t>
            </a:r>
          </a:p>
        </p:txBody>
      </p:sp>
    </p:spTree>
    <p:extLst>
      <p:ext uri="{BB962C8B-B14F-4D97-AF65-F5344CB8AC3E}">
        <p14:creationId xmlns:p14="http://schemas.microsoft.com/office/powerpoint/2010/main" val="236019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Internal working models</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sp>
        <p:nvSpPr>
          <p:cNvPr id="2" name="Rectangle 7">
            <a:extLst>
              <a:ext uri="{FF2B5EF4-FFF2-40B4-BE49-F238E27FC236}">
                <a16:creationId xmlns:a16="http://schemas.microsoft.com/office/drawing/2014/main" id="{4D5857AC-7556-D289-19D1-24A9F391B8F3}"/>
              </a:ext>
            </a:extLst>
          </p:cNvPr>
          <p:cNvSpPr>
            <a:spLocks noChangeArrowheads="1"/>
          </p:cNvSpPr>
          <p:nvPr/>
        </p:nvSpPr>
        <p:spPr bwMode="auto">
          <a:xfrm>
            <a:off x="847725" y="2160192"/>
            <a:ext cx="1201737" cy="544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902030302020204" pitchFamily="66" charset="0"/>
              </a:rPr>
              <a:t>Positive</a:t>
            </a:r>
            <a:r>
              <a:rPr lang="en-GB" altLang="en-US" sz="2000" dirty="0">
                <a:latin typeface="Comic Sans MS" panose="030F0902030302020204" pitchFamily="66" charset="0"/>
              </a:rPr>
              <a:t> </a:t>
            </a:r>
            <a:endParaRPr lang="en-GB" altLang="en-US" sz="3600" dirty="0">
              <a:latin typeface="Times New Roman" panose="02020603050405020304" pitchFamily="18" charset="0"/>
            </a:endParaRPr>
          </a:p>
        </p:txBody>
      </p:sp>
      <p:sp>
        <p:nvSpPr>
          <p:cNvPr id="3" name="Rectangle 8">
            <a:extLst>
              <a:ext uri="{FF2B5EF4-FFF2-40B4-BE49-F238E27FC236}">
                <a16:creationId xmlns:a16="http://schemas.microsoft.com/office/drawing/2014/main" id="{EAFFC99F-A404-54C0-B846-0C4AE8544430}"/>
              </a:ext>
            </a:extLst>
          </p:cNvPr>
          <p:cNvSpPr>
            <a:spLocks noChangeArrowheads="1"/>
          </p:cNvSpPr>
          <p:nvPr/>
        </p:nvSpPr>
        <p:spPr bwMode="auto">
          <a:xfrm>
            <a:off x="3248025" y="1774428"/>
            <a:ext cx="1536700" cy="1325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902030302020204" pitchFamily="66" charset="0"/>
              </a:rPr>
              <a:t>Self:</a:t>
            </a:r>
            <a:endParaRPr lang="en-GB" altLang="en-US" sz="2000" dirty="0">
              <a:latin typeface="Comic Sans MS" panose="030F0902030302020204" pitchFamily="66" charset="0"/>
            </a:endParaRPr>
          </a:p>
          <a:p>
            <a:pPr algn="ctr" eaLnBrk="1" hangingPunct="1">
              <a:spcBef>
                <a:spcPct val="0"/>
              </a:spcBef>
              <a:buFontTx/>
              <a:buNone/>
            </a:pPr>
            <a:r>
              <a:rPr lang="en-GB" altLang="en-US" sz="2000" dirty="0">
                <a:latin typeface="Comic Sans MS" panose="030F0902030302020204" pitchFamily="66" charset="0"/>
              </a:rPr>
              <a:t>Lovable</a:t>
            </a:r>
          </a:p>
          <a:p>
            <a:pPr algn="ctr" eaLnBrk="1" hangingPunct="1">
              <a:spcBef>
                <a:spcPct val="0"/>
              </a:spcBef>
              <a:buFontTx/>
              <a:buNone/>
            </a:pPr>
            <a:r>
              <a:rPr lang="en-GB" altLang="en-US" sz="2000" dirty="0">
                <a:latin typeface="Comic Sans MS" panose="030F0902030302020204" pitchFamily="66" charset="0"/>
              </a:rPr>
              <a:t>Worthy</a:t>
            </a:r>
          </a:p>
          <a:p>
            <a:pPr algn="ctr" eaLnBrk="1" hangingPunct="1">
              <a:spcBef>
                <a:spcPct val="0"/>
              </a:spcBef>
              <a:buFontTx/>
              <a:buNone/>
            </a:pPr>
            <a:r>
              <a:rPr lang="en-GB" altLang="en-US" sz="2000" dirty="0">
                <a:latin typeface="Comic Sans MS" panose="030F0902030302020204" pitchFamily="66" charset="0"/>
              </a:rPr>
              <a:t>Effective </a:t>
            </a:r>
            <a:endParaRPr lang="en-GB" altLang="en-US" sz="3600" dirty="0">
              <a:latin typeface="Times New Roman" panose="02020603050405020304" pitchFamily="18" charset="0"/>
            </a:endParaRPr>
          </a:p>
        </p:txBody>
      </p:sp>
      <p:sp>
        <p:nvSpPr>
          <p:cNvPr id="6" name="Rectangle 9">
            <a:extLst>
              <a:ext uri="{FF2B5EF4-FFF2-40B4-BE49-F238E27FC236}">
                <a16:creationId xmlns:a16="http://schemas.microsoft.com/office/drawing/2014/main" id="{4B3CCD4B-C247-3740-92DC-1D6E88B8AFA2}"/>
              </a:ext>
            </a:extLst>
          </p:cNvPr>
          <p:cNvSpPr>
            <a:spLocks noChangeArrowheads="1"/>
          </p:cNvSpPr>
          <p:nvPr/>
        </p:nvSpPr>
        <p:spPr bwMode="auto">
          <a:xfrm>
            <a:off x="6032500" y="1774429"/>
            <a:ext cx="1822450" cy="1560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902030302020204" pitchFamily="66" charset="0"/>
              </a:rPr>
              <a:t>Others:</a:t>
            </a:r>
            <a:endParaRPr lang="en-GB" altLang="en-US" sz="2000" dirty="0">
              <a:latin typeface="Comic Sans MS" panose="030F0902030302020204" pitchFamily="66" charset="0"/>
            </a:endParaRPr>
          </a:p>
          <a:p>
            <a:pPr algn="ctr" eaLnBrk="1" hangingPunct="1">
              <a:spcBef>
                <a:spcPct val="0"/>
              </a:spcBef>
              <a:buFontTx/>
              <a:buNone/>
            </a:pPr>
            <a:r>
              <a:rPr lang="en-GB" altLang="en-US" sz="2000" dirty="0">
                <a:latin typeface="Comic Sans MS" panose="030F0902030302020204" pitchFamily="66" charset="0"/>
              </a:rPr>
              <a:t>Available</a:t>
            </a:r>
          </a:p>
          <a:p>
            <a:pPr algn="ctr" eaLnBrk="1" hangingPunct="1">
              <a:spcBef>
                <a:spcPct val="0"/>
              </a:spcBef>
              <a:buFontTx/>
              <a:buNone/>
            </a:pPr>
            <a:r>
              <a:rPr lang="en-GB" altLang="en-US" sz="2000" dirty="0">
                <a:latin typeface="Comic Sans MS" panose="030F0902030302020204" pitchFamily="66" charset="0"/>
              </a:rPr>
              <a:t>Loving</a:t>
            </a:r>
          </a:p>
          <a:p>
            <a:pPr algn="ctr" eaLnBrk="1" hangingPunct="1">
              <a:spcBef>
                <a:spcPct val="0"/>
              </a:spcBef>
              <a:buFontTx/>
              <a:buNone/>
            </a:pPr>
            <a:r>
              <a:rPr lang="en-GB" altLang="en-US" sz="2000" dirty="0">
                <a:latin typeface="Comic Sans MS" panose="030F0902030302020204" pitchFamily="66" charset="0"/>
              </a:rPr>
              <a:t>Interested</a:t>
            </a:r>
          </a:p>
          <a:p>
            <a:pPr algn="ctr" eaLnBrk="1" hangingPunct="1">
              <a:spcBef>
                <a:spcPct val="0"/>
              </a:spcBef>
              <a:buFontTx/>
              <a:buNone/>
            </a:pPr>
            <a:r>
              <a:rPr lang="en-GB" altLang="en-US" sz="2000" dirty="0">
                <a:latin typeface="Comic Sans MS" panose="030F0902030302020204" pitchFamily="66" charset="0"/>
              </a:rPr>
              <a:t>Responsive </a:t>
            </a:r>
            <a:endParaRPr lang="en-GB" altLang="en-US" sz="3600" dirty="0">
              <a:latin typeface="Times New Roman" panose="02020603050405020304" pitchFamily="18" charset="0"/>
            </a:endParaRPr>
          </a:p>
        </p:txBody>
      </p:sp>
      <p:sp>
        <p:nvSpPr>
          <p:cNvPr id="7" name="AutoShape 10">
            <a:extLst>
              <a:ext uri="{FF2B5EF4-FFF2-40B4-BE49-F238E27FC236}">
                <a16:creationId xmlns:a16="http://schemas.microsoft.com/office/drawing/2014/main" id="{C1FC6952-50B8-6460-3F91-F64269B34379}"/>
              </a:ext>
            </a:extLst>
          </p:cNvPr>
          <p:cNvSpPr>
            <a:spLocks noChangeArrowheads="1"/>
          </p:cNvSpPr>
          <p:nvPr/>
        </p:nvSpPr>
        <p:spPr bwMode="auto">
          <a:xfrm>
            <a:off x="2095500" y="2323704"/>
            <a:ext cx="1019175" cy="227013"/>
          </a:xfrm>
          <a:prstGeom prst="rightArrow">
            <a:avLst>
              <a:gd name="adj1" fmla="val 50000"/>
              <a:gd name="adj2" fmla="val 631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sp>
        <p:nvSpPr>
          <p:cNvPr id="8" name="AutoShape 11">
            <a:extLst>
              <a:ext uri="{FF2B5EF4-FFF2-40B4-BE49-F238E27FC236}">
                <a16:creationId xmlns:a16="http://schemas.microsoft.com/office/drawing/2014/main" id="{392893F2-0179-BD6D-56BB-A4E20EB9AD31}"/>
              </a:ext>
            </a:extLst>
          </p:cNvPr>
          <p:cNvSpPr>
            <a:spLocks noChangeArrowheads="1"/>
          </p:cNvSpPr>
          <p:nvPr/>
        </p:nvSpPr>
        <p:spPr bwMode="auto">
          <a:xfrm>
            <a:off x="4784725" y="2377679"/>
            <a:ext cx="1019175" cy="227013"/>
          </a:xfrm>
          <a:prstGeom prst="rightArrow">
            <a:avLst>
              <a:gd name="adj1" fmla="val 50000"/>
              <a:gd name="adj2" fmla="val 631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sp>
        <p:nvSpPr>
          <p:cNvPr id="9" name="Rectangle 12">
            <a:extLst>
              <a:ext uri="{FF2B5EF4-FFF2-40B4-BE49-F238E27FC236}">
                <a16:creationId xmlns:a16="http://schemas.microsoft.com/office/drawing/2014/main" id="{A3E2E2AB-9F6F-539E-B78D-87DC5DAA41D4}"/>
              </a:ext>
            </a:extLst>
          </p:cNvPr>
          <p:cNvSpPr>
            <a:spLocks noChangeArrowheads="1"/>
          </p:cNvSpPr>
          <p:nvPr/>
        </p:nvSpPr>
        <p:spPr bwMode="auto">
          <a:xfrm>
            <a:off x="558800" y="4487069"/>
            <a:ext cx="1296987" cy="495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a:latin typeface="Comic Sans MS" panose="030F0902030302020204" pitchFamily="66" charset="0"/>
              </a:rPr>
              <a:t>Negative</a:t>
            </a:r>
            <a:r>
              <a:rPr lang="en-GB" altLang="en-US" sz="2000">
                <a:latin typeface="Comic Sans MS" panose="030F0902030302020204" pitchFamily="66" charset="0"/>
              </a:rPr>
              <a:t> </a:t>
            </a:r>
            <a:endParaRPr lang="en-GB" altLang="en-US" sz="3600">
              <a:latin typeface="Times New Roman" panose="02020603050405020304" pitchFamily="18" charset="0"/>
            </a:endParaRPr>
          </a:p>
        </p:txBody>
      </p:sp>
      <p:sp>
        <p:nvSpPr>
          <p:cNvPr id="10" name="Rectangle 13">
            <a:extLst>
              <a:ext uri="{FF2B5EF4-FFF2-40B4-BE49-F238E27FC236}">
                <a16:creationId xmlns:a16="http://schemas.microsoft.com/office/drawing/2014/main" id="{44319EA2-F83E-E4E2-ADF1-49E5214C0609}"/>
              </a:ext>
            </a:extLst>
          </p:cNvPr>
          <p:cNvSpPr>
            <a:spLocks noChangeArrowheads="1"/>
          </p:cNvSpPr>
          <p:nvPr/>
        </p:nvSpPr>
        <p:spPr bwMode="auto">
          <a:xfrm>
            <a:off x="3151187" y="4271169"/>
            <a:ext cx="1785938" cy="1672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902030302020204" pitchFamily="66" charset="0"/>
              </a:rPr>
              <a:t>Self:</a:t>
            </a:r>
            <a:endParaRPr lang="en-GB" altLang="en-US" sz="2000" dirty="0">
              <a:latin typeface="Comic Sans MS" panose="030F0902030302020204" pitchFamily="66" charset="0"/>
            </a:endParaRPr>
          </a:p>
          <a:p>
            <a:pPr algn="ctr" eaLnBrk="1" hangingPunct="1">
              <a:spcBef>
                <a:spcPct val="0"/>
              </a:spcBef>
              <a:buFontTx/>
              <a:buNone/>
            </a:pPr>
            <a:r>
              <a:rPr lang="en-GB" altLang="en-US" sz="2000" dirty="0">
                <a:latin typeface="Comic Sans MS" panose="030F0902030302020204" pitchFamily="66" charset="0"/>
              </a:rPr>
              <a:t>Unlovable</a:t>
            </a:r>
          </a:p>
          <a:p>
            <a:pPr algn="ctr" eaLnBrk="1" hangingPunct="1">
              <a:spcBef>
                <a:spcPct val="0"/>
              </a:spcBef>
              <a:buFontTx/>
              <a:buNone/>
            </a:pPr>
            <a:r>
              <a:rPr lang="en-GB" altLang="en-US" sz="2000" dirty="0">
                <a:latin typeface="Comic Sans MS" panose="030F0902030302020204" pitchFamily="66" charset="0"/>
              </a:rPr>
              <a:t>Unvalued</a:t>
            </a:r>
          </a:p>
          <a:p>
            <a:pPr algn="ctr" eaLnBrk="1" hangingPunct="1">
              <a:spcBef>
                <a:spcPct val="0"/>
              </a:spcBef>
              <a:buFontTx/>
              <a:buNone/>
            </a:pPr>
            <a:r>
              <a:rPr lang="en-GB" altLang="en-US" sz="2000" dirty="0">
                <a:latin typeface="Comic Sans MS" panose="030F0902030302020204" pitchFamily="66" charset="0"/>
              </a:rPr>
              <a:t>Ineffective</a:t>
            </a:r>
          </a:p>
          <a:p>
            <a:pPr algn="ctr" eaLnBrk="1" hangingPunct="1">
              <a:spcBef>
                <a:spcPct val="0"/>
              </a:spcBef>
              <a:buFontTx/>
              <a:buNone/>
            </a:pPr>
            <a:r>
              <a:rPr lang="en-GB" altLang="en-US" sz="2000" dirty="0">
                <a:latin typeface="Comic Sans MS" panose="030F0902030302020204" pitchFamily="66" charset="0"/>
              </a:rPr>
              <a:t>Uninteresting</a:t>
            </a:r>
            <a:endParaRPr lang="en-GB" altLang="en-US" sz="3600" dirty="0">
              <a:latin typeface="Times New Roman" panose="02020603050405020304" pitchFamily="18" charset="0"/>
            </a:endParaRPr>
          </a:p>
        </p:txBody>
      </p:sp>
      <p:sp>
        <p:nvSpPr>
          <p:cNvPr id="11" name="Rectangle 14">
            <a:extLst>
              <a:ext uri="{FF2B5EF4-FFF2-40B4-BE49-F238E27FC236}">
                <a16:creationId xmlns:a16="http://schemas.microsoft.com/office/drawing/2014/main" id="{52F2F653-850B-0207-AB2D-7F3225771AA8}"/>
              </a:ext>
            </a:extLst>
          </p:cNvPr>
          <p:cNvSpPr>
            <a:spLocks noChangeArrowheads="1"/>
          </p:cNvSpPr>
          <p:nvPr/>
        </p:nvSpPr>
        <p:spPr bwMode="auto">
          <a:xfrm>
            <a:off x="6032500" y="3786186"/>
            <a:ext cx="1919287" cy="1957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Comic Sans MS" panose="030F0902030302020204" pitchFamily="66" charset="0"/>
              </a:rPr>
              <a:t>Others:</a:t>
            </a:r>
            <a:endParaRPr lang="en-GB" altLang="en-US" sz="2000" dirty="0">
              <a:latin typeface="Comic Sans MS" panose="030F0902030302020204" pitchFamily="66" charset="0"/>
            </a:endParaRPr>
          </a:p>
          <a:p>
            <a:pPr algn="ctr" eaLnBrk="1" hangingPunct="1">
              <a:spcBef>
                <a:spcPct val="0"/>
              </a:spcBef>
              <a:buFontTx/>
              <a:buNone/>
            </a:pPr>
            <a:r>
              <a:rPr lang="en-GB" altLang="en-US" sz="2000" dirty="0">
                <a:latin typeface="Comic Sans MS" panose="030F0902030302020204" pitchFamily="66" charset="0"/>
              </a:rPr>
              <a:t>Unavailable</a:t>
            </a:r>
          </a:p>
          <a:p>
            <a:pPr lvl="1" algn="ctr" eaLnBrk="1" hangingPunct="1">
              <a:spcBef>
                <a:spcPct val="0"/>
              </a:spcBef>
              <a:buFontTx/>
              <a:buNone/>
            </a:pPr>
            <a:r>
              <a:rPr lang="en-GB" altLang="en-US" sz="2000" dirty="0">
                <a:latin typeface="Comic Sans MS" panose="030F0902030302020204" pitchFamily="66" charset="0"/>
              </a:rPr>
              <a:t>Neglectful</a:t>
            </a:r>
          </a:p>
          <a:p>
            <a:pPr algn="ctr" eaLnBrk="1" hangingPunct="1">
              <a:spcBef>
                <a:spcPct val="0"/>
              </a:spcBef>
              <a:buFontTx/>
              <a:buNone/>
            </a:pPr>
            <a:r>
              <a:rPr lang="en-GB" altLang="en-US" sz="2000" dirty="0">
                <a:latin typeface="Comic Sans MS" panose="030F0902030302020204" pitchFamily="66" charset="0"/>
              </a:rPr>
              <a:t>Rejecting</a:t>
            </a:r>
          </a:p>
          <a:p>
            <a:pPr algn="ctr" eaLnBrk="1" hangingPunct="1">
              <a:spcBef>
                <a:spcPct val="0"/>
              </a:spcBef>
              <a:buFontTx/>
              <a:buNone/>
            </a:pPr>
            <a:r>
              <a:rPr lang="en-GB" altLang="en-US" sz="2000" dirty="0">
                <a:latin typeface="Comic Sans MS" panose="030F0902030302020204" pitchFamily="66" charset="0"/>
              </a:rPr>
              <a:t>Unresponsive</a:t>
            </a:r>
          </a:p>
          <a:p>
            <a:pPr algn="ctr" eaLnBrk="1" hangingPunct="1">
              <a:spcBef>
                <a:spcPct val="0"/>
              </a:spcBef>
              <a:buFontTx/>
              <a:buNone/>
            </a:pPr>
            <a:r>
              <a:rPr lang="en-GB" altLang="en-US" sz="2000" dirty="0">
                <a:latin typeface="Comic Sans MS" panose="030F0902030302020204" pitchFamily="66" charset="0"/>
              </a:rPr>
              <a:t>Hostile</a:t>
            </a:r>
            <a:endParaRPr lang="en-GB" altLang="en-US" sz="3600" dirty="0">
              <a:latin typeface="Times New Roman" panose="02020603050405020304" pitchFamily="18" charset="0"/>
            </a:endParaRPr>
          </a:p>
        </p:txBody>
      </p:sp>
      <p:sp>
        <p:nvSpPr>
          <p:cNvPr id="12" name="AutoShape 15">
            <a:extLst>
              <a:ext uri="{FF2B5EF4-FFF2-40B4-BE49-F238E27FC236}">
                <a16:creationId xmlns:a16="http://schemas.microsoft.com/office/drawing/2014/main" id="{94AEAE88-1218-A6E1-791C-5185F6CEBDA4}"/>
              </a:ext>
            </a:extLst>
          </p:cNvPr>
          <p:cNvSpPr>
            <a:spLocks noChangeArrowheads="1"/>
          </p:cNvSpPr>
          <p:nvPr/>
        </p:nvSpPr>
        <p:spPr bwMode="auto">
          <a:xfrm>
            <a:off x="2095500" y="4648994"/>
            <a:ext cx="1019175" cy="228600"/>
          </a:xfrm>
          <a:prstGeom prst="rightArrow">
            <a:avLst>
              <a:gd name="adj1" fmla="val 50000"/>
              <a:gd name="adj2" fmla="val 626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sp>
        <p:nvSpPr>
          <p:cNvPr id="13" name="AutoShape 16">
            <a:extLst>
              <a:ext uri="{FF2B5EF4-FFF2-40B4-BE49-F238E27FC236}">
                <a16:creationId xmlns:a16="http://schemas.microsoft.com/office/drawing/2014/main" id="{24209C12-BEAE-F01E-86D5-1EE1EFC8878B}"/>
              </a:ext>
            </a:extLst>
          </p:cNvPr>
          <p:cNvSpPr>
            <a:spLocks noChangeArrowheads="1"/>
          </p:cNvSpPr>
          <p:nvPr/>
        </p:nvSpPr>
        <p:spPr bwMode="auto">
          <a:xfrm>
            <a:off x="4975225" y="4756944"/>
            <a:ext cx="1019175" cy="225425"/>
          </a:xfrm>
          <a:prstGeom prst="rightArrow">
            <a:avLst>
              <a:gd name="adj1" fmla="val 50000"/>
              <a:gd name="adj2" fmla="val 635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spTree>
    <p:extLst>
      <p:ext uri="{BB962C8B-B14F-4D97-AF65-F5344CB8AC3E}">
        <p14:creationId xmlns:p14="http://schemas.microsoft.com/office/powerpoint/2010/main" val="137305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6B5B-9CCB-50D9-699D-85AD1C217A9A}"/>
              </a:ext>
            </a:extLst>
          </p:cNvPr>
          <p:cNvSpPr>
            <a:spLocks noGrp="1"/>
          </p:cNvSpPr>
          <p:nvPr>
            <p:ph type="title"/>
          </p:nvPr>
        </p:nvSpPr>
        <p:spPr/>
        <p:txBody>
          <a:bodyPr>
            <a:normAutofit fontScale="90000"/>
          </a:bodyPr>
          <a:lstStyle/>
          <a:p>
            <a:r>
              <a:rPr lang="en-GB" sz="4500" b="1" dirty="0"/>
              <a:t>What can affect a secure attachment?</a:t>
            </a:r>
          </a:p>
        </p:txBody>
      </p:sp>
      <p:sp>
        <p:nvSpPr>
          <p:cNvPr id="5" name="TextBox 4">
            <a:extLst>
              <a:ext uri="{FF2B5EF4-FFF2-40B4-BE49-F238E27FC236}">
                <a16:creationId xmlns:a16="http://schemas.microsoft.com/office/drawing/2014/main" id="{1B3BAB3C-E2C4-BE5C-1F20-6D62F36DB41D}"/>
              </a:ext>
            </a:extLst>
          </p:cNvPr>
          <p:cNvSpPr txBox="1"/>
          <p:nvPr/>
        </p:nvSpPr>
        <p:spPr>
          <a:xfrm>
            <a:off x="8850072" y="5723751"/>
            <a:ext cx="293928" cy="300082"/>
          </a:xfrm>
          <a:prstGeom prst="rect">
            <a:avLst/>
          </a:prstGeom>
          <a:noFill/>
        </p:spPr>
        <p:txBody>
          <a:bodyPr wrap="square" rtlCol="0">
            <a:spAutoFit/>
          </a:bodyPr>
          <a:lstStyle/>
          <a:p>
            <a:r>
              <a:rPr lang="en-GB" sz="1350" dirty="0"/>
              <a:t>K</a:t>
            </a:r>
          </a:p>
        </p:txBody>
      </p:sp>
      <p:sp>
        <p:nvSpPr>
          <p:cNvPr id="6" name="TextBox 5">
            <a:extLst>
              <a:ext uri="{FF2B5EF4-FFF2-40B4-BE49-F238E27FC236}">
                <a16:creationId xmlns:a16="http://schemas.microsoft.com/office/drawing/2014/main" id="{43E9E74F-050C-C6BD-CAE7-65F506FE4025}"/>
              </a:ext>
            </a:extLst>
          </p:cNvPr>
          <p:cNvSpPr txBox="1"/>
          <p:nvPr/>
        </p:nvSpPr>
        <p:spPr>
          <a:xfrm>
            <a:off x="214705" y="2701290"/>
            <a:ext cx="8301836" cy="2677656"/>
          </a:xfrm>
          <a:prstGeom prst="rect">
            <a:avLst/>
          </a:prstGeom>
          <a:noFill/>
        </p:spPr>
        <p:txBody>
          <a:bodyPr wrap="square" rtlCol="0">
            <a:spAutoFit/>
          </a:bodyPr>
          <a:lstStyle/>
          <a:p>
            <a:pPr marL="342900" indent="-342900" algn="ctr">
              <a:buFont typeface="Arial" panose="020B0604020202020204" pitchFamily="34" charset="0"/>
              <a:buChar char="•"/>
            </a:pPr>
            <a:r>
              <a:rPr lang="en-GB" sz="2400" dirty="0"/>
              <a:t>Parental mental health </a:t>
            </a:r>
          </a:p>
          <a:p>
            <a:pPr marL="342900" indent="-342900" algn="ctr">
              <a:buFont typeface="Arial" panose="020B0604020202020204" pitchFamily="34" charset="0"/>
              <a:buChar char="•"/>
            </a:pPr>
            <a:r>
              <a:rPr lang="en-GB" sz="2400" dirty="0"/>
              <a:t>Pregnancy and birth experiences</a:t>
            </a:r>
          </a:p>
          <a:p>
            <a:pPr marL="342900" indent="-342900" algn="ctr">
              <a:buFont typeface="Arial" panose="020B0604020202020204" pitchFamily="34" charset="0"/>
              <a:buChar char="•"/>
            </a:pPr>
            <a:r>
              <a:rPr lang="en-GB" sz="2400" dirty="0"/>
              <a:t>Illness- baby or parent could be severely unwell and unable to have prolonged contact- for example babies in ITU who need to remain isolated to protect them from germs.</a:t>
            </a:r>
          </a:p>
          <a:p>
            <a:pPr marL="342900" indent="-342900" algn="ctr">
              <a:buFont typeface="Arial" panose="020B0604020202020204" pitchFamily="34" charset="0"/>
              <a:buChar char="•"/>
            </a:pPr>
            <a:r>
              <a:rPr lang="en-GB" sz="2400" dirty="0"/>
              <a:t>Giving birth after a previous miscarriage </a:t>
            </a:r>
          </a:p>
          <a:p>
            <a:pPr marL="342900" indent="-342900" algn="ctr">
              <a:buFont typeface="Arial" panose="020B0604020202020204" pitchFamily="34" charset="0"/>
              <a:buChar char="•"/>
            </a:pPr>
            <a:r>
              <a:rPr lang="en-GB" sz="2400" dirty="0"/>
              <a:t>Expectations of having a baby not being in line with reality </a:t>
            </a:r>
          </a:p>
        </p:txBody>
      </p:sp>
      <p:pic>
        <p:nvPicPr>
          <p:cNvPr id="10" name="Picture 9" descr="A picture containing calendar&#10;&#10;Description automatically generated">
            <a:extLst>
              <a:ext uri="{FF2B5EF4-FFF2-40B4-BE49-F238E27FC236}">
                <a16:creationId xmlns:a16="http://schemas.microsoft.com/office/drawing/2014/main" id="{A39452CB-B85E-427E-B0B3-C8FB2D83C9B9}"/>
              </a:ext>
            </a:extLst>
          </p:cNvPr>
          <p:cNvPicPr>
            <a:picLocks noChangeAspect="1"/>
          </p:cNvPicPr>
          <p:nvPr/>
        </p:nvPicPr>
        <p:blipFill>
          <a:blip r:embed="rId3"/>
          <a:stretch>
            <a:fillRect/>
          </a:stretch>
        </p:blipFill>
        <p:spPr>
          <a:xfrm>
            <a:off x="7248389" y="5344274"/>
            <a:ext cx="1748647" cy="1513726"/>
          </a:xfrm>
          <a:prstGeom prst="rect">
            <a:avLst/>
          </a:prstGeom>
        </p:spPr>
      </p:pic>
    </p:spTree>
    <p:extLst>
      <p:ext uri="{BB962C8B-B14F-4D97-AF65-F5344CB8AC3E}">
        <p14:creationId xmlns:p14="http://schemas.microsoft.com/office/powerpoint/2010/main" val="350602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447288" y="1372758"/>
            <a:ext cx="4815840" cy="4711338"/>
          </a:xfrm>
        </p:spPr>
        <p:txBody>
          <a:bodyPr>
            <a:normAutofit fontScale="85000" lnSpcReduction="10000"/>
          </a:bodyPr>
          <a:lstStyle/>
          <a:p>
            <a:r>
              <a:rPr lang="en-GB" dirty="0">
                <a:solidFill>
                  <a:schemeClr val="tx1"/>
                </a:solidFill>
              </a:rPr>
              <a:t>Exploitation </a:t>
            </a:r>
          </a:p>
          <a:p>
            <a:r>
              <a:rPr lang="en-GB" dirty="0">
                <a:solidFill>
                  <a:schemeClr val="tx1"/>
                </a:solidFill>
              </a:rPr>
              <a:t>Parental abandonment (separation)</a:t>
            </a:r>
          </a:p>
          <a:p>
            <a:r>
              <a:rPr lang="en-GB" dirty="0">
                <a:solidFill>
                  <a:schemeClr val="tx1"/>
                </a:solidFill>
              </a:rPr>
              <a:t>Bereavement</a:t>
            </a:r>
          </a:p>
          <a:p>
            <a:r>
              <a:rPr lang="en-GB" dirty="0">
                <a:solidFill>
                  <a:schemeClr val="tx1"/>
                </a:solidFill>
              </a:rPr>
              <a:t>Bullying</a:t>
            </a:r>
          </a:p>
          <a:p>
            <a:r>
              <a:rPr lang="en-GB" dirty="0">
                <a:solidFill>
                  <a:schemeClr val="tx1"/>
                </a:solidFill>
              </a:rPr>
              <a:t>Physical abuse</a:t>
            </a:r>
          </a:p>
          <a:p>
            <a:r>
              <a:rPr lang="en-GB" dirty="0">
                <a:solidFill>
                  <a:schemeClr val="tx1"/>
                </a:solidFill>
              </a:rPr>
              <a:t>Sexual abuse</a:t>
            </a:r>
          </a:p>
          <a:p>
            <a:r>
              <a:rPr lang="en-GB" dirty="0">
                <a:solidFill>
                  <a:schemeClr val="tx1"/>
                </a:solidFill>
              </a:rPr>
              <a:t>Domestic violence exposure</a:t>
            </a:r>
          </a:p>
          <a:p>
            <a:r>
              <a:rPr lang="en-GB" dirty="0">
                <a:solidFill>
                  <a:schemeClr val="tx1"/>
                </a:solidFill>
              </a:rPr>
              <a:t>Psychological maltreatment</a:t>
            </a:r>
          </a:p>
          <a:p>
            <a:r>
              <a:rPr lang="en-GB" dirty="0">
                <a:solidFill>
                  <a:schemeClr val="tx1"/>
                </a:solidFill>
              </a:rPr>
              <a:t>Neglect</a:t>
            </a:r>
          </a:p>
        </p:txBody>
      </p:sp>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335776" y="528682"/>
            <a:ext cx="7340600" cy="838200"/>
          </a:xfrm>
        </p:spPr>
        <p:txBody>
          <a:bodyPr>
            <a:normAutofit fontScale="92500"/>
          </a:bodyPr>
          <a:lstStyle/>
          <a:p>
            <a:r>
              <a:rPr lang="en-GB" b="1" dirty="0"/>
              <a:t>Adverse Childhood Experiences</a:t>
            </a:r>
          </a:p>
        </p:txBody>
      </p:sp>
      <p:pic>
        <p:nvPicPr>
          <p:cNvPr id="2" name="Picture 1">
            <a:extLst>
              <a:ext uri="{FF2B5EF4-FFF2-40B4-BE49-F238E27FC236}">
                <a16:creationId xmlns:a16="http://schemas.microsoft.com/office/drawing/2014/main" id="{5AFD0614-4A33-ABC7-4AF6-1854ED0098F7}"/>
              </a:ext>
            </a:extLst>
          </p:cNvPr>
          <p:cNvPicPr>
            <a:picLocks noChangeAspect="1"/>
          </p:cNvPicPr>
          <p:nvPr/>
        </p:nvPicPr>
        <p:blipFill>
          <a:blip r:embed="rId3"/>
          <a:stretch>
            <a:fillRect/>
          </a:stretch>
        </p:blipFill>
        <p:spPr>
          <a:xfrm>
            <a:off x="5524500" y="2928894"/>
            <a:ext cx="2857500" cy="2143125"/>
          </a:xfrm>
          <a:prstGeom prst="rect">
            <a:avLst/>
          </a:prstGeom>
        </p:spPr>
      </p:pic>
    </p:spTree>
    <p:extLst>
      <p:ext uri="{BB962C8B-B14F-4D97-AF65-F5344CB8AC3E}">
        <p14:creationId xmlns:p14="http://schemas.microsoft.com/office/powerpoint/2010/main" val="57634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CBA23B-D577-B094-E446-74EAFE9E2582}"/>
              </a:ext>
            </a:extLst>
          </p:cNvPr>
          <p:cNvSpPr>
            <a:spLocks noGrp="1"/>
          </p:cNvSpPr>
          <p:nvPr>
            <p:ph type="body" sz="quarter" idx="11"/>
          </p:nvPr>
        </p:nvSpPr>
        <p:spPr>
          <a:xfrm>
            <a:off x="245327" y="1237785"/>
            <a:ext cx="8642195" cy="4972205"/>
          </a:xfrm>
        </p:spPr>
        <p:txBody>
          <a:bodyPr>
            <a:normAutofit fontScale="92500" lnSpcReduction="20000"/>
          </a:bodyPr>
          <a:lstStyle/>
          <a:p>
            <a:r>
              <a:rPr lang="en-GB" dirty="0">
                <a:solidFill>
                  <a:schemeClr val="tx1"/>
                </a:solidFill>
              </a:rPr>
              <a:t>Trauma is an emotional response to an adverse event. </a:t>
            </a:r>
          </a:p>
          <a:p>
            <a:r>
              <a:rPr lang="en-GB" dirty="0">
                <a:solidFill>
                  <a:schemeClr val="tx1"/>
                </a:solidFill>
              </a:rPr>
              <a:t>Symptoms such as: impulsivity, hyperactivity, distractibility, poor concentration, racing thoughts and emotional reactivity can also been seen in a hyper arousal state following trauma.</a:t>
            </a:r>
          </a:p>
          <a:p>
            <a:r>
              <a:rPr lang="en-GB" dirty="0">
                <a:solidFill>
                  <a:schemeClr val="tx1"/>
                </a:solidFill>
              </a:rPr>
              <a:t>There are generally 3 types of trauma these are :</a:t>
            </a:r>
          </a:p>
          <a:p>
            <a:r>
              <a:rPr lang="en-GB" dirty="0">
                <a:solidFill>
                  <a:schemeClr val="tx1"/>
                </a:solidFill>
              </a:rPr>
              <a:t>Acute - results from a single incident.</a:t>
            </a:r>
          </a:p>
          <a:p>
            <a:r>
              <a:rPr lang="en-GB" dirty="0">
                <a:solidFill>
                  <a:schemeClr val="tx1"/>
                </a:solidFill>
              </a:rPr>
              <a:t>Chronic – repeated and prolonged exposure such as domestic violence or abuse. </a:t>
            </a:r>
          </a:p>
          <a:p>
            <a:r>
              <a:rPr lang="en-GB" dirty="0">
                <a:solidFill>
                  <a:schemeClr val="tx1"/>
                </a:solidFill>
              </a:rPr>
              <a:t>Complex- exposure to multiple traumatic events that are severe and pervasive</a:t>
            </a:r>
          </a:p>
        </p:txBody>
      </p:sp>
      <p:sp>
        <p:nvSpPr>
          <p:cNvPr id="2" name="Title 1">
            <a:extLst>
              <a:ext uri="{FF2B5EF4-FFF2-40B4-BE49-F238E27FC236}">
                <a16:creationId xmlns:a16="http://schemas.microsoft.com/office/drawing/2014/main" id="{D19F968E-DF56-25D2-2FAB-9E7262AB98FA}"/>
              </a:ext>
            </a:extLst>
          </p:cNvPr>
          <p:cNvSpPr>
            <a:spLocks noGrp="1"/>
          </p:cNvSpPr>
          <p:nvPr>
            <p:ph type="title" idx="4294967295"/>
          </p:nvPr>
        </p:nvSpPr>
        <p:spPr>
          <a:xfrm>
            <a:off x="122664" y="191973"/>
            <a:ext cx="5163014" cy="1135022"/>
          </a:xfrm>
        </p:spPr>
        <p:txBody>
          <a:bodyPr>
            <a:normAutofit/>
          </a:bodyPr>
          <a:lstStyle/>
          <a:p>
            <a:r>
              <a:rPr lang="en-GB" b="1" dirty="0"/>
              <a:t>Trauma what is it?</a:t>
            </a:r>
          </a:p>
        </p:txBody>
      </p:sp>
    </p:spTree>
    <p:extLst>
      <p:ext uri="{BB962C8B-B14F-4D97-AF65-F5344CB8AC3E}">
        <p14:creationId xmlns:p14="http://schemas.microsoft.com/office/powerpoint/2010/main" val="319804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Prognosis of ACEs</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pic>
        <p:nvPicPr>
          <p:cNvPr id="2" name="Online Media 1" title="Adverse Childhood Experiences (ACEs) (Wales)">
            <a:hlinkClick r:id="" action="ppaction://media"/>
            <a:extLst>
              <a:ext uri="{FF2B5EF4-FFF2-40B4-BE49-F238E27FC236}">
                <a16:creationId xmlns:a16="http://schemas.microsoft.com/office/drawing/2014/main" id="{91957E33-F862-C01B-3BEE-CA6982DEA351}"/>
              </a:ext>
            </a:extLst>
          </p:cNvPr>
          <p:cNvPicPr>
            <a:picLocks noRot="1" noChangeAspect="1"/>
          </p:cNvPicPr>
          <p:nvPr>
            <a:videoFile r:link="rId1"/>
          </p:nvPr>
        </p:nvPicPr>
        <p:blipFill>
          <a:blip r:embed="rId4"/>
          <a:stretch>
            <a:fillRect/>
          </a:stretch>
        </p:blipFill>
        <p:spPr>
          <a:xfrm>
            <a:off x="972000" y="1814100"/>
            <a:ext cx="7200000" cy="4068000"/>
          </a:xfrm>
          <a:prstGeom prst="rect">
            <a:avLst/>
          </a:prstGeom>
        </p:spPr>
      </p:pic>
    </p:spTree>
    <p:extLst>
      <p:ext uri="{BB962C8B-B14F-4D97-AF65-F5344CB8AC3E}">
        <p14:creationId xmlns:p14="http://schemas.microsoft.com/office/powerpoint/2010/main" val="32159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FF2C83-2566-66DC-C228-70EFDB802BB4}"/>
              </a:ext>
            </a:extLst>
          </p:cNvPr>
          <p:cNvSpPr>
            <a:spLocks noGrp="1"/>
          </p:cNvSpPr>
          <p:nvPr>
            <p:ph type="body" sz="quarter" idx="11"/>
          </p:nvPr>
        </p:nvSpPr>
        <p:spPr>
          <a:xfrm>
            <a:off x="558800" y="1712684"/>
            <a:ext cx="7683188" cy="4586516"/>
          </a:xfrm>
        </p:spPr>
        <p:txBody>
          <a:bodyPr>
            <a:normAutofit fontScale="85000" lnSpcReduction="20000"/>
          </a:bodyPr>
          <a:lstStyle/>
          <a:p>
            <a:pPr marL="0" indent="0">
              <a:lnSpc>
                <a:spcPct val="110000"/>
              </a:lnSpc>
              <a:buNone/>
            </a:pPr>
            <a:r>
              <a:rPr lang="en-GB" dirty="0">
                <a:solidFill>
                  <a:schemeClr val="tx1"/>
                </a:solidFill>
              </a:rPr>
              <a:t>It is subjective and that child’s stress response depends on:</a:t>
            </a:r>
          </a:p>
          <a:p>
            <a:pPr>
              <a:lnSpc>
                <a:spcPct val="110000"/>
              </a:lnSpc>
            </a:pPr>
            <a:r>
              <a:rPr lang="en-GB" dirty="0">
                <a:solidFill>
                  <a:schemeClr val="tx1"/>
                </a:solidFill>
              </a:rPr>
              <a:t>Developmental age when the trauma occurred </a:t>
            </a:r>
          </a:p>
          <a:p>
            <a:pPr>
              <a:lnSpc>
                <a:spcPct val="110000"/>
              </a:lnSpc>
            </a:pPr>
            <a:r>
              <a:rPr lang="en-GB" dirty="0">
                <a:solidFill>
                  <a:schemeClr val="tx1"/>
                </a:solidFill>
              </a:rPr>
              <a:t>Severity and duration of the trauma</a:t>
            </a:r>
          </a:p>
          <a:p>
            <a:pPr>
              <a:lnSpc>
                <a:spcPct val="110000"/>
              </a:lnSpc>
            </a:pPr>
            <a:r>
              <a:rPr lang="en-GB" dirty="0">
                <a:solidFill>
                  <a:schemeClr val="tx1"/>
                </a:solidFill>
              </a:rPr>
              <a:t>Risk factors for example inconsistent home environment </a:t>
            </a:r>
          </a:p>
          <a:p>
            <a:pPr>
              <a:lnSpc>
                <a:spcPct val="110000"/>
              </a:lnSpc>
            </a:pPr>
            <a:r>
              <a:rPr lang="en-GB" dirty="0">
                <a:solidFill>
                  <a:schemeClr val="tx1"/>
                </a:solidFill>
              </a:rPr>
              <a:t>Protective factors for example appropriate social network and consistent schooling</a:t>
            </a:r>
          </a:p>
          <a:p>
            <a:pPr>
              <a:lnSpc>
                <a:spcPct val="110000"/>
              </a:lnSpc>
            </a:pPr>
            <a:r>
              <a:rPr lang="en-GB" dirty="0">
                <a:solidFill>
                  <a:schemeClr val="tx1"/>
                </a:solidFill>
              </a:rPr>
              <a:t>Temperament of the child (siblings exposed to the same events may present differently).</a:t>
            </a:r>
          </a:p>
          <a:p>
            <a:endParaRPr lang="en-GB" dirty="0"/>
          </a:p>
        </p:txBody>
      </p:sp>
      <p:sp>
        <p:nvSpPr>
          <p:cNvPr id="2" name="Title 1">
            <a:extLst>
              <a:ext uri="{FF2B5EF4-FFF2-40B4-BE49-F238E27FC236}">
                <a16:creationId xmlns:a16="http://schemas.microsoft.com/office/drawing/2014/main" id="{EF61D933-2DFE-CFE9-7C9F-B8A735521FD4}"/>
              </a:ext>
            </a:extLst>
          </p:cNvPr>
          <p:cNvSpPr>
            <a:spLocks noGrp="1"/>
          </p:cNvSpPr>
          <p:nvPr>
            <p:ph type="title" idx="4294967295"/>
          </p:nvPr>
        </p:nvSpPr>
        <p:spPr>
          <a:xfrm>
            <a:off x="0" y="54288"/>
            <a:ext cx="6467706" cy="1562639"/>
          </a:xfrm>
        </p:spPr>
        <p:txBody>
          <a:bodyPr>
            <a:normAutofit/>
          </a:bodyPr>
          <a:lstStyle/>
          <a:p>
            <a:pPr algn="l">
              <a:lnSpc>
                <a:spcPct val="110000"/>
              </a:lnSpc>
            </a:pPr>
            <a:r>
              <a:rPr lang="en-GB" sz="3600" b="1" dirty="0"/>
              <a:t>What makes recognising complex trauma challenging? </a:t>
            </a:r>
          </a:p>
        </p:txBody>
      </p:sp>
    </p:spTree>
    <p:extLst>
      <p:ext uri="{BB962C8B-B14F-4D97-AF65-F5344CB8AC3E}">
        <p14:creationId xmlns:p14="http://schemas.microsoft.com/office/powerpoint/2010/main" val="236492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39B6-A8F9-4885-B27F-D5E38FE5DC86}"/>
              </a:ext>
            </a:extLst>
          </p:cNvPr>
          <p:cNvSpPr>
            <a:spLocks noGrp="1"/>
          </p:cNvSpPr>
          <p:nvPr>
            <p:ph type="title" idx="4294967295"/>
          </p:nvPr>
        </p:nvSpPr>
        <p:spPr>
          <a:xfrm>
            <a:off x="97971" y="526675"/>
            <a:ext cx="7404554" cy="1074737"/>
          </a:xfrm>
        </p:spPr>
        <p:txBody>
          <a:bodyPr vert="horz" lIns="68580" tIns="34290" rIns="68580" bIns="34290" rtlCol="0" anchor="b">
            <a:normAutofit fontScale="90000"/>
          </a:bodyPr>
          <a:lstStyle/>
          <a:p>
            <a:pPr algn="l">
              <a:lnSpc>
                <a:spcPct val="90000"/>
              </a:lnSpc>
            </a:pPr>
            <a:r>
              <a:rPr lang="en-US" sz="4200" b="1" dirty="0">
                <a:solidFill>
                  <a:schemeClr val="tx1"/>
                </a:solidFill>
              </a:rPr>
              <a:t>Noticing attachment style within a school setting</a:t>
            </a:r>
          </a:p>
        </p:txBody>
      </p:sp>
      <p:sp>
        <p:nvSpPr>
          <p:cNvPr id="5" name="Slide Number Placeholder 4">
            <a:extLst>
              <a:ext uri="{FF2B5EF4-FFF2-40B4-BE49-F238E27FC236}">
                <a16:creationId xmlns:a16="http://schemas.microsoft.com/office/drawing/2014/main" id="{81C6D20A-F799-4209-AF20-532C5D73110D}"/>
              </a:ext>
            </a:extLst>
          </p:cNvPr>
          <p:cNvSpPr>
            <a:spLocks noGrp="1"/>
          </p:cNvSpPr>
          <p:nvPr>
            <p:ph type="sldNum" sz="quarter" idx="4294967295"/>
          </p:nvPr>
        </p:nvSpPr>
        <p:spPr>
          <a:xfrm>
            <a:off x="7772400" y="5624513"/>
            <a:ext cx="1371600" cy="274637"/>
          </a:xfrm>
        </p:spPr>
        <p:txBody>
          <a:bodyPr vert="horz" lIns="68580" tIns="34290" rIns="68580" bIns="34290" rtlCol="0" anchor="ctr">
            <a:normAutofit/>
          </a:bodyPr>
          <a:lstStyle/>
          <a:p>
            <a:pPr>
              <a:spcAft>
                <a:spcPts val="450"/>
              </a:spcAft>
            </a:pPr>
            <a:fld id="{2C18C1E5-FB55-42F5-BD6D-9CC153FCDBE6}" type="slidenum">
              <a:rPr lang="en-US" smtClean="0"/>
              <a:pPr>
                <a:spcAft>
                  <a:spcPts val="450"/>
                </a:spcAft>
              </a:pPr>
              <a:t>27</a:t>
            </a:fld>
            <a:endParaRPr lang="en-US"/>
          </a:p>
        </p:txBody>
      </p:sp>
      <p:sp>
        <p:nvSpPr>
          <p:cNvPr id="13" name="Content Placeholder 2">
            <a:extLst>
              <a:ext uri="{FF2B5EF4-FFF2-40B4-BE49-F238E27FC236}">
                <a16:creationId xmlns:a16="http://schemas.microsoft.com/office/drawing/2014/main" id="{E7B90A86-1749-41BB-9F24-B87188B5FB05}"/>
              </a:ext>
            </a:extLst>
          </p:cNvPr>
          <p:cNvSpPr txBox="1">
            <a:spLocks/>
          </p:cNvSpPr>
          <p:nvPr/>
        </p:nvSpPr>
        <p:spPr>
          <a:xfrm>
            <a:off x="97970" y="1647709"/>
            <a:ext cx="5388429" cy="4651490"/>
          </a:xfrm>
          <a:prstGeom prst="rect">
            <a:avLst/>
          </a:prstGeom>
        </p:spPr>
        <p:txBody>
          <a:bodyPr vert="horz" lIns="68580" tIns="34290" rIns="68580" bIns="34290" rtlCol="0" anchor="t">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pPr>
            <a:r>
              <a:rPr lang="en-US" altLang="en-US" sz="1950" b="1" dirty="0"/>
              <a:t>Within your classroom does parent…</a:t>
            </a:r>
          </a:p>
          <a:p>
            <a:pPr marL="0" indent="0">
              <a:lnSpc>
                <a:spcPct val="100000"/>
              </a:lnSpc>
              <a:buNone/>
            </a:pPr>
            <a:endParaRPr lang="en-US" altLang="en-US" sz="675" b="1" dirty="0"/>
          </a:p>
          <a:p>
            <a:pPr lvl="1">
              <a:lnSpc>
                <a:spcPct val="100000"/>
              </a:lnSpc>
            </a:pPr>
            <a:r>
              <a:rPr lang="en-US" altLang="en-US" sz="2325" dirty="0"/>
              <a:t>Follow child’s lead</a:t>
            </a:r>
          </a:p>
          <a:p>
            <a:pPr lvl="1">
              <a:lnSpc>
                <a:spcPct val="100000"/>
              </a:lnSpc>
            </a:pPr>
            <a:r>
              <a:rPr lang="en-US" altLang="en-US" sz="2325" dirty="0"/>
              <a:t>Initiate interaction</a:t>
            </a:r>
          </a:p>
          <a:p>
            <a:pPr lvl="1">
              <a:lnSpc>
                <a:spcPct val="100000"/>
              </a:lnSpc>
            </a:pPr>
            <a:r>
              <a:rPr lang="en-US" altLang="en-US" sz="2325" dirty="0"/>
              <a:t>Respond to child in timely fashion</a:t>
            </a:r>
          </a:p>
          <a:p>
            <a:pPr lvl="1">
              <a:lnSpc>
                <a:spcPct val="100000"/>
              </a:lnSpc>
            </a:pPr>
            <a:r>
              <a:rPr lang="en-US" altLang="en-US" sz="2325" dirty="0"/>
              <a:t>Notice or comment on child’s activity</a:t>
            </a:r>
          </a:p>
          <a:p>
            <a:pPr lvl="1">
              <a:lnSpc>
                <a:spcPct val="100000"/>
              </a:lnSpc>
            </a:pPr>
            <a:r>
              <a:rPr lang="en-US" altLang="en-US" sz="2325" dirty="0"/>
              <a:t>Wait for child’s response, and follow it, not rushed, not intrusive</a:t>
            </a:r>
          </a:p>
          <a:p>
            <a:pPr lvl="1">
              <a:lnSpc>
                <a:spcPct val="100000"/>
              </a:lnSpc>
            </a:pPr>
            <a:r>
              <a:rPr lang="en-US" altLang="en-US" sz="2325" dirty="0"/>
              <a:t>Respond to emotion in their child</a:t>
            </a:r>
          </a:p>
          <a:p>
            <a:pPr lvl="1">
              <a:lnSpc>
                <a:spcPct val="100000"/>
              </a:lnSpc>
            </a:pPr>
            <a:r>
              <a:rPr lang="en-US" altLang="en-US" sz="2325" dirty="0"/>
              <a:t>Talk appropriately in front of their child</a:t>
            </a:r>
          </a:p>
          <a:p>
            <a:pPr lvl="1">
              <a:lnSpc>
                <a:spcPct val="100000"/>
              </a:lnSpc>
            </a:pPr>
            <a:r>
              <a:rPr lang="en-US" altLang="en-US" sz="2325" dirty="0"/>
              <a:t>Show emotion congruent with the situation</a:t>
            </a:r>
          </a:p>
          <a:p>
            <a:pPr lvl="1">
              <a:lnSpc>
                <a:spcPct val="100000"/>
              </a:lnSpc>
            </a:pPr>
            <a:r>
              <a:rPr lang="en-US" altLang="en-US" sz="2325" dirty="0"/>
              <a:t>Manage conflict</a:t>
            </a:r>
          </a:p>
          <a:p>
            <a:pPr lvl="1">
              <a:lnSpc>
                <a:spcPct val="100000"/>
              </a:lnSpc>
            </a:pPr>
            <a:r>
              <a:rPr lang="en-US" altLang="en-US" sz="2325" dirty="0"/>
              <a:t>Offer positives</a:t>
            </a:r>
          </a:p>
          <a:p>
            <a:pPr lvl="1">
              <a:lnSpc>
                <a:spcPct val="100000"/>
              </a:lnSpc>
            </a:pPr>
            <a:r>
              <a:rPr lang="en-US" altLang="en-US" sz="2325" dirty="0"/>
              <a:t>Demonstrate affection toward the child?</a:t>
            </a:r>
          </a:p>
          <a:p>
            <a:pPr>
              <a:lnSpc>
                <a:spcPct val="100000"/>
              </a:lnSpc>
            </a:pPr>
            <a:endParaRPr lang="en-US" sz="825" dirty="0"/>
          </a:p>
        </p:txBody>
      </p:sp>
      <p:pic>
        <p:nvPicPr>
          <p:cNvPr id="15" name="Picture 14">
            <a:extLst>
              <a:ext uri="{FF2B5EF4-FFF2-40B4-BE49-F238E27FC236}">
                <a16:creationId xmlns:a16="http://schemas.microsoft.com/office/drawing/2014/main" id="{E01AE6D1-875F-4B5D-8ED5-A89240676084}"/>
              </a:ext>
            </a:extLst>
          </p:cNvPr>
          <p:cNvPicPr>
            <a:picLocks noChangeAspect="1"/>
          </p:cNvPicPr>
          <p:nvPr/>
        </p:nvPicPr>
        <p:blipFill>
          <a:blip r:embed="rId2"/>
          <a:stretch>
            <a:fillRect/>
          </a:stretch>
        </p:blipFill>
        <p:spPr>
          <a:xfrm>
            <a:off x="5674975" y="2970755"/>
            <a:ext cx="2964656" cy="1664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1AF3BAD9-0384-5628-89B6-9DA1D84E8D0B}"/>
              </a:ext>
            </a:extLst>
          </p:cNvPr>
          <p:cNvSpPr txBox="1"/>
          <p:nvPr/>
        </p:nvSpPr>
        <p:spPr>
          <a:xfrm>
            <a:off x="8850072" y="5723751"/>
            <a:ext cx="293928" cy="300082"/>
          </a:xfrm>
          <a:prstGeom prst="rect">
            <a:avLst/>
          </a:prstGeom>
          <a:noFill/>
        </p:spPr>
        <p:txBody>
          <a:bodyPr wrap="square" rtlCol="0">
            <a:spAutoFit/>
          </a:bodyPr>
          <a:lstStyle/>
          <a:p>
            <a:r>
              <a:rPr lang="en-GB" sz="1350" dirty="0"/>
              <a:t>K</a:t>
            </a:r>
          </a:p>
        </p:txBody>
      </p:sp>
    </p:spTree>
    <p:extLst>
      <p:ext uri="{BB962C8B-B14F-4D97-AF65-F5344CB8AC3E}">
        <p14:creationId xmlns:p14="http://schemas.microsoft.com/office/powerpoint/2010/main" val="53314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E5513A-080A-5636-9F3F-FA00CACC0985}"/>
              </a:ext>
            </a:extLst>
          </p:cNvPr>
          <p:cNvSpPr>
            <a:spLocks noGrp="1"/>
          </p:cNvSpPr>
          <p:nvPr>
            <p:ph type="body" sz="quarter" idx="11"/>
          </p:nvPr>
        </p:nvSpPr>
        <p:spPr/>
        <p:txBody>
          <a:bodyPr/>
          <a:lstStyle/>
          <a:p>
            <a:endParaRPr lang="en-GB"/>
          </a:p>
        </p:txBody>
      </p:sp>
      <p:sp>
        <p:nvSpPr>
          <p:cNvPr id="2" name="Title 1">
            <a:extLst>
              <a:ext uri="{FF2B5EF4-FFF2-40B4-BE49-F238E27FC236}">
                <a16:creationId xmlns:a16="http://schemas.microsoft.com/office/drawing/2014/main" id="{052D39B6-A8F9-4885-B27F-D5E38FE5DC86}"/>
              </a:ext>
            </a:extLst>
          </p:cNvPr>
          <p:cNvSpPr>
            <a:spLocks noGrp="1"/>
          </p:cNvSpPr>
          <p:nvPr>
            <p:ph type="title" idx="4294967295"/>
          </p:nvPr>
        </p:nvSpPr>
        <p:spPr>
          <a:xfrm>
            <a:off x="285749" y="934008"/>
            <a:ext cx="8229600" cy="1143000"/>
          </a:xfrm>
        </p:spPr>
        <p:txBody>
          <a:bodyPr vert="horz" lIns="68580" tIns="34290" rIns="68580" bIns="34290" rtlCol="0" anchor="ctr">
            <a:normAutofit fontScale="90000"/>
          </a:bodyPr>
          <a:lstStyle/>
          <a:p>
            <a:pPr algn="l"/>
            <a:r>
              <a:rPr lang="en-US" sz="3000" b="1" dirty="0"/>
              <a:t>School settings </a:t>
            </a:r>
            <a:br>
              <a:rPr lang="en-US" sz="3000" b="1" dirty="0"/>
            </a:br>
            <a:r>
              <a:rPr lang="en-US" sz="4500" b="1" dirty="0"/>
              <a:t>Observing non-verbal information </a:t>
            </a:r>
            <a:endParaRPr lang="en-US" sz="3000" b="1" dirty="0"/>
          </a:p>
        </p:txBody>
      </p:sp>
      <p:sp>
        <p:nvSpPr>
          <p:cNvPr id="5" name="Slide Number Placeholder 4">
            <a:extLst>
              <a:ext uri="{FF2B5EF4-FFF2-40B4-BE49-F238E27FC236}">
                <a16:creationId xmlns:a16="http://schemas.microsoft.com/office/drawing/2014/main" id="{81C6D20A-F799-4209-AF20-532C5D73110D}"/>
              </a:ext>
            </a:extLst>
          </p:cNvPr>
          <p:cNvSpPr>
            <a:spLocks noGrp="1"/>
          </p:cNvSpPr>
          <p:nvPr>
            <p:ph type="sldNum" sz="quarter" idx="4294967295"/>
          </p:nvPr>
        </p:nvSpPr>
        <p:spPr>
          <a:xfrm>
            <a:off x="7086600" y="5624513"/>
            <a:ext cx="2057400" cy="274637"/>
          </a:xfrm>
        </p:spPr>
        <p:txBody>
          <a:bodyPr vert="horz" lIns="68580" tIns="34290" rIns="68580" bIns="34290" rtlCol="0" anchor="ctr">
            <a:normAutofit/>
          </a:bodyPr>
          <a:lstStyle/>
          <a:p>
            <a:pPr>
              <a:spcAft>
                <a:spcPts val="450"/>
              </a:spcAft>
            </a:pPr>
            <a:fld id="{2C18C1E5-FB55-42F5-BD6D-9CC153FCDBE6}" type="slidenum">
              <a:rPr lang="en-US" smtClean="0"/>
              <a:pPr>
                <a:spcAft>
                  <a:spcPts val="450"/>
                </a:spcAft>
              </a:pPr>
              <a:t>28</a:t>
            </a:fld>
            <a:endParaRPr lang="en-US"/>
          </a:p>
        </p:txBody>
      </p:sp>
      <p:graphicFrame>
        <p:nvGraphicFramePr>
          <p:cNvPr id="2084" name="Content Placeholder 2">
            <a:extLst>
              <a:ext uri="{FF2B5EF4-FFF2-40B4-BE49-F238E27FC236}">
                <a16:creationId xmlns:a16="http://schemas.microsoft.com/office/drawing/2014/main" id="{782972A0-0E21-7E67-4E06-DAE9AD1083C1}"/>
              </a:ext>
            </a:extLst>
          </p:cNvPr>
          <p:cNvGraphicFramePr/>
          <p:nvPr>
            <p:extLst>
              <p:ext uri="{D42A27DB-BD31-4B8C-83A1-F6EECF244321}">
                <p14:modId xmlns:p14="http://schemas.microsoft.com/office/powerpoint/2010/main" val="1698950369"/>
              </p:ext>
            </p:extLst>
          </p:nvPr>
        </p:nvGraphicFramePr>
        <p:xfrm>
          <a:off x="628649" y="2385848"/>
          <a:ext cx="7886700" cy="311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2720793-795C-9EDB-DD33-F2D5DC48D102}"/>
              </a:ext>
            </a:extLst>
          </p:cNvPr>
          <p:cNvSpPr txBox="1"/>
          <p:nvPr/>
        </p:nvSpPr>
        <p:spPr>
          <a:xfrm>
            <a:off x="8850072" y="5723751"/>
            <a:ext cx="293928" cy="300082"/>
          </a:xfrm>
          <a:prstGeom prst="rect">
            <a:avLst/>
          </a:prstGeom>
          <a:noFill/>
        </p:spPr>
        <p:txBody>
          <a:bodyPr wrap="square" rtlCol="0">
            <a:spAutoFit/>
          </a:bodyPr>
          <a:lstStyle/>
          <a:p>
            <a:r>
              <a:rPr lang="en-GB" sz="1350" dirty="0"/>
              <a:t>C</a:t>
            </a:r>
          </a:p>
        </p:txBody>
      </p:sp>
    </p:spTree>
    <p:extLst>
      <p:ext uri="{BB962C8B-B14F-4D97-AF65-F5344CB8AC3E}">
        <p14:creationId xmlns:p14="http://schemas.microsoft.com/office/powerpoint/2010/main" val="160634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39B6-A8F9-4885-B27F-D5E38FE5DC86}"/>
              </a:ext>
            </a:extLst>
          </p:cNvPr>
          <p:cNvSpPr>
            <a:spLocks noGrp="1"/>
          </p:cNvSpPr>
          <p:nvPr>
            <p:ph type="title" idx="4294967295"/>
          </p:nvPr>
        </p:nvSpPr>
        <p:spPr>
          <a:xfrm>
            <a:off x="439737" y="112386"/>
            <a:ext cx="8264525" cy="1074737"/>
          </a:xfrm>
        </p:spPr>
        <p:txBody>
          <a:bodyPr vert="horz" lIns="68580" tIns="34290" rIns="68580" bIns="34290" rtlCol="0" anchor="b">
            <a:normAutofit/>
          </a:bodyPr>
          <a:lstStyle/>
          <a:p>
            <a:pPr algn="l"/>
            <a:r>
              <a:rPr lang="en-US" b="1" dirty="0">
                <a:solidFill>
                  <a:schemeClr val="tx1"/>
                </a:solidFill>
              </a:rPr>
              <a:t>School </a:t>
            </a:r>
            <a:r>
              <a:rPr lang="en-US" b="1" dirty="0"/>
              <a:t>S</a:t>
            </a:r>
            <a:r>
              <a:rPr lang="en-US" b="1" dirty="0">
                <a:solidFill>
                  <a:schemeClr val="tx1"/>
                </a:solidFill>
              </a:rPr>
              <a:t>etting</a:t>
            </a:r>
          </a:p>
        </p:txBody>
      </p:sp>
      <p:sp>
        <p:nvSpPr>
          <p:cNvPr id="5" name="Slide Number Placeholder 4">
            <a:extLst>
              <a:ext uri="{FF2B5EF4-FFF2-40B4-BE49-F238E27FC236}">
                <a16:creationId xmlns:a16="http://schemas.microsoft.com/office/drawing/2014/main" id="{81C6D20A-F799-4209-AF20-532C5D73110D}"/>
              </a:ext>
            </a:extLst>
          </p:cNvPr>
          <p:cNvSpPr>
            <a:spLocks noGrp="1"/>
          </p:cNvSpPr>
          <p:nvPr>
            <p:ph type="sldNum" sz="quarter" idx="4294967295"/>
          </p:nvPr>
        </p:nvSpPr>
        <p:spPr>
          <a:xfrm>
            <a:off x="7772400" y="5624513"/>
            <a:ext cx="1371600" cy="274637"/>
          </a:xfrm>
        </p:spPr>
        <p:txBody>
          <a:bodyPr vert="horz" lIns="68580" tIns="34290" rIns="68580" bIns="34290" rtlCol="0" anchor="ctr">
            <a:normAutofit/>
          </a:bodyPr>
          <a:lstStyle/>
          <a:p>
            <a:pPr>
              <a:spcAft>
                <a:spcPts val="450"/>
              </a:spcAft>
            </a:pPr>
            <a:fld id="{2C18C1E5-FB55-42F5-BD6D-9CC153FCDBE6}" type="slidenum">
              <a:rPr lang="en-US" smtClean="0"/>
              <a:pPr>
                <a:spcAft>
                  <a:spcPts val="450"/>
                </a:spcAft>
              </a:pPr>
              <a:t>29</a:t>
            </a:fld>
            <a:endParaRPr lang="en-US"/>
          </a:p>
        </p:txBody>
      </p:sp>
      <p:sp>
        <p:nvSpPr>
          <p:cNvPr id="13" name="Content Placeholder 2">
            <a:extLst>
              <a:ext uri="{FF2B5EF4-FFF2-40B4-BE49-F238E27FC236}">
                <a16:creationId xmlns:a16="http://schemas.microsoft.com/office/drawing/2014/main" id="{E7B90A86-1749-41BB-9F24-B87188B5FB05}"/>
              </a:ext>
            </a:extLst>
          </p:cNvPr>
          <p:cNvSpPr txBox="1">
            <a:spLocks/>
          </p:cNvSpPr>
          <p:nvPr/>
        </p:nvSpPr>
        <p:spPr>
          <a:xfrm>
            <a:off x="244312" y="1496217"/>
            <a:ext cx="5512432" cy="4708639"/>
          </a:xfrm>
          <a:prstGeom prst="rect">
            <a:avLst/>
          </a:prstGeom>
        </p:spPr>
        <p:txBody>
          <a:bodyPr vert="horz" lIns="68580" tIns="34290" rIns="68580" bIns="3429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pPr>
            <a:r>
              <a:rPr lang="en-US" altLang="en-US" sz="2000" b="1" dirty="0"/>
              <a:t>Questions to ask yourself?</a:t>
            </a:r>
          </a:p>
          <a:p>
            <a:pPr>
              <a:lnSpc>
                <a:spcPct val="100000"/>
              </a:lnSpc>
            </a:pPr>
            <a:r>
              <a:rPr lang="en-US" altLang="en-US" sz="2000" dirty="0"/>
              <a:t>How does the child communicate their needs to their parent?</a:t>
            </a:r>
          </a:p>
          <a:p>
            <a:pPr>
              <a:lnSpc>
                <a:spcPct val="100000"/>
              </a:lnSpc>
            </a:pPr>
            <a:r>
              <a:rPr lang="en-US" altLang="en-US" sz="2000" dirty="0"/>
              <a:t>How does the parent respond?</a:t>
            </a:r>
          </a:p>
          <a:p>
            <a:pPr>
              <a:lnSpc>
                <a:spcPct val="100000"/>
              </a:lnSpc>
            </a:pPr>
            <a:r>
              <a:rPr lang="en-US" altLang="en-US" sz="2000" dirty="0"/>
              <a:t>Who does the child go to, to have their needs met? Do they go the parent or someone else?</a:t>
            </a:r>
          </a:p>
          <a:p>
            <a:pPr>
              <a:lnSpc>
                <a:spcPct val="100000"/>
              </a:lnSpc>
            </a:pPr>
            <a:r>
              <a:rPr lang="en-US" altLang="en-US" sz="2000" dirty="0"/>
              <a:t>Does the child appear relaxed &amp; comforted</a:t>
            </a:r>
          </a:p>
          <a:p>
            <a:pPr>
              <a:lnSpc>
                <a:spcPct val="100000"/>
              </a:lnSpc>
            </a:pPr>
            <a:r>
              <a:rPr lang="en-US" altLang="en-US" sz="2000" dirty="0"/>
              <a:t>How does the child then react towards the parents?</a:t>
            </a:r>
          </a:p>
          <a:p>
            <a:pPr>
              <a:lnSpc>
                <a:spcPct val="100000"/>
              </a:lnSpc>
            </a:pPr>
            <a:r>
              <a:rPr lang="en-US" altLang="en-US" sz="2000" dirty="0"/>
              <a:t>Does the child try to look after their parent?</a:t>
            </a:r>
          </a:p>
          <a:p>
            <a:pPr>
              <a:lnSpc>
                <a:spcPct val="100000"/>
              </a:lnSpc>
            </a:pPr>
            <a:endParaRPr lang="en-US" sz="1875" dirty="0"/>
          </a:p>
        </p:txBody>
      </p:sp>
      <p:pic>
        <p:nvPicPr>
          <p:cNvPr id="6" name="Picture 5" descr="A picture containing text&#10;&#10;Description automatically generated">
            <a:extLst>
              <a:ext uri="{FF2B5EF4-FFF2-40B4-BE49-F238E27FC236}">
                <a16:creationId xmlns:a16="http://schemas.microsoft.com/office/drawing/2014/main" id="{B76195F7-ECE3-419E-A88B-5C4006B43DE6}"/>
              </a:ext>
            </a:extLst>
          </p:cNvPr>
          <p:cNvPicPr>
            <a:picLocks noChangeAspect="1"/>
          </p:cNvPicPr>
          <p:nvPr/>
        </p:nvPicPr>
        <p:blipFill rotWithShape="1">
          <a:blip r:embed="rId2"/>
          <a:srcRect l="6697" r="2" b="2"/>
          <a:stretch/>
        </p:blipFill>
        <p:spPr>
          <a:xfrm>
            <a:off x="5756744" y="1891863"/>
            <a:ext cx="2955798" cy="3608253"/>
          </a:xfrm>
          <a:prstGeom prst="rect">
            <a:avLst/>
          </a:prstGeom>
        </p:spPr>
      </p:pic>
      <p:sp>
        <p:nvSpPr>
          <p:cNvPr id="3" name="TextBox 2">
            <a:extLst>
              <a:ext uri="{FF2B5EF4-FFF2-40B4-BE49-F238E27FC236}">
                <a16:creationId xmlns:a16="http://schemas.microsoft.com/office/drawing/2014/main" id="{660DBFEE-5735-4BCE-EE0D-4B9AD140ADE4}"/>
              </a:ext>
            </a:extLst>
          </p:cNvPr>
          <p:cNvSpPr txBox="1"/>
          <p:nvPr/>
        </p:nvSpPr>
        <p:spPr>
          <a:xfrm>
            <a:off x="8850072" y="5723751"/>
            <a:ext cx="293928" cy="300082"/>
          </a:xfrm>
          <a:prstGeom prst="rect">
            <a:avLst/>
          </a:prstGeom>
          <a:noFill/>
        </p:spPr>
        <p:txBody>
          <a:bodyPr wrap="square" rtlCol="0">
            <a:spAutoFit/>
          </a:bodyPr>
          <a:lstStyle/>
          <a:p>
            <a:r>
              <a:rPr lang="en-GB" sz="1350" dirty="0"/>
              <a:t>C</a:t>
            </a:r>
          </a:p>
        </p:txBody>
      </p:sp>
    </p:spTree>
    <p:extLst>
      <p:ext uri="{BB962C8B-B14F-4D97-AF65-F5344CB8AC3E}">
        <p14:creationId xmlns:p14="http://schemas.microsoft.com/office/powerpoint/2010/main" val="86885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4B58-F161-8AED-D5B9-EEB42796A795}"/>
              </a:ext>
            </a:extLst>
          </p:cNvPr>
          <p:cNvSpPr>
            <a:spLocks noGrp="1"/>
          </p:cNvSpPr>
          <p:nvPr>
            <p:ph type="title"/>
          </p:nvPr>
        </p:nvSpPr>
        <p:spPr/>
        <p:txBody>
          <a:bodyPr/>
          <a:lstStyle/>
          <a:p>
            <a:r>
              <a:rPr lang="en-GB" b="1" dirty="0"/>
              <a:t>Differential Diagnosis</a:t>
            </a:r>
          </a:p>
        </p:txBody>
      </p:sp>
    </p:spTree>
    <p:extLst>
      <p:ext uri="{BB962C8B-B14F-4D97-AF65-F5344CB8AC3E}">
        <p14:creationId xmlns:p14="http://schemas.microsoft.com/office/powerpoint/2010/main" val="115298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63A004-69DD-594C-8D3B-6FDBD3E987E7}"/>
              </a:ext>
            </a:extLst>
          </p:cNvPr>
          <p:cNvSpPr>
            <a:spLocks noGrp="1"/>
          </p:cNvSpPr>
          <p:nvPr>
            <p:ph type="body" sz="quarter" idx="10"/>
          </p:nvPr>
        </p:nvSpPr>
        <p:spPr>
          <a:xfrm>
            <a:off x="1629317" y="2183337"/>
            <a:ext cx="7340600" cy="838200"/>
          </a:xfrm>
        </p:spPr>
        <p:txBody>
          <a:bodyPr>
            <a:noAutofit/>
          </a:bodyPr>
          <a:lstStyle/>
          <a:p>
            <a:r>
              <a:rPr lang="en-GB" sz="6000" b="1" dirty="0"/>
              <a:t>ADHD Vs Trauma</a:t>
            </a:r>
          </a:p>
        </p:txBody>
      </p:sp>
      <p:sp>
        <p:nvSpPr>
          <p:cNvPr id="5" name="Text Placeholder 4">
            <a:extLst>
              <a:ext uri="{FF2B5EF4-FFF2-40B4-BE49-F238E27FC236}">
                <a16:creationId xmlns:a16="http://schemas.microsoft.com/office/drawing/2014/main" id="{98394B6D-206C-9260-4FD0-A0CF1D3B65DB}"/>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526254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a:extLst>
              <a:ext uri="{FF2B5EF4-FFF2-40B4-BE49-F238E27FC236}">
                <a16:creationId xmlns:a16="http://schemas.microsoft.com/office/drawing/2014/main" id="{B536C14B-419E-4A00-62A8-3B2D54CA4B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382" y="-211069"/>
            <a:ext cx="9214172" cy="6957557"/>
          </a:xfrm>
          <a:prstGeom prst="rect">
            <a:avLst/>
          </a:prstGeom>
          <a:noFill/>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9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E4502C-7996-1094-E8FC-A8AFEB626336}"/>
              </a:ext>
            </a:extLst>
          </p:cNvPr>
          <p:cNvSpPr>
            <a:spLocks noGrp="1"/>
          </p:cNvSpPr>
          <p:nvPr>
            <p:ph type="body" sz="quarter" idx="11"/>
          </p:nvPr>
        </p:nvSpPr>
        <p:spPr>
          <a:xfrm>
            <a:off x="234175" y="1268529"/>
            <a:ext cx="8497229" cy="5084800"/>
          </a:xfrm>
        </p:spPr>
        <p:txBody>
          <a:bodyPr>
            <a:normAutofit fontScale="70000" lnSpcReduction="20000"/>
          </a:bodyPr>
          <a:lstStyle/>
          <a:p>
            <a:r>
              <a:rPr lang="en-GB" dirty="0">
                <a:solidFill>
                  <a:schemeClr val="tx1"/>
                </a:solidFill>
              </a:rPr>
              <a:t>As a response to trauma the developing brain can cause hypervigilance i.e. alertness for behaviours, activities or events that can be perceived as threatening this can often be mimic the hyperactivity and distractibility in ADHD. </a:t>
            </a:r>
          </a:p>
          <a:p>
            <a:r>
              <a:rPr lang="en-GB" dirty="0">
                <a:solidFill>
                  <a:schemeClr val="tx1"/>
                </a:solidFill>
              </a:rPr>
              <a:t>Inattention and daydreaming may be disassociation or subconscious avoidance of trauma triggers. </a:t>
            </a:r>
          </a:p>
          <a:p>
            <a:r>
              <a:rPr lang="en-GB" dirty="0">
                <a:solidFill>
                  <a:schemeClr val="tx1"/>
                </a:solidFill>
              </a:rPr>
              <a:t>Reactions to trauma such as intrusive thoughts and memories may present as agitation and anxiety which may be mistaken impulsivity and aggression as seen in ADHD.</a:t>
            </a:r>
          </a:p>
          <a:p>
            <a:r>
              <a:rPr lang="en-GB" dirty="0">
                <a:solidFill>
                  <a:schemeClr val="tx1"/>
                </a:solidFill>
              </a:rPr>
              <a:t>Developmental studies of the brain for ADHD and maltreatment in children show significant similarities of the brain that are affected, (those responsible for emotional regulation, memory, decision making concentration and social processing).</a:t>
            </a:r>
          </a:p>
          <a:p>
            <a:r>
              <a:rPr lang="en-GB" dirty="0">
                <a:solidFill>
                  <a:schemeClr val="tx1"/>
                </a:solidFill>
              </a:rPr>
              <a:t>Both can co-exist although complex trauma may be missed due to poor history taking and under reporting. Children with trauma may have more severe ADHD symptoms and not respond as well to medicine management.</a:t>
            </a:r>
          </a:p>
          <a:p>
            <a:endParaRPr lang="en-GB" dirty="0"/>
          </a:p>
        </p:txBody>
      </p:sp>
      <p:sp>
        <p:nvSpPr>
          <p:cNvPr id="2" name="Title 1">
            <a:extLst>
              <a:ext uri="{FF2B5EF4-FFF2-40B4-BE49-F238E27FC236}">
                <a16:creationId xmlns:a16="http://schemas.microsoft.com/office/drawing/2014/main" id="{D2235A76-069B-054D-6772-E6A2E085CD29}"/>
              </a:ext>
            </a:extLst>
          </p:cNvPr>
          <p:cNvSpPr>
            <a:spLocks noGrp="1"/>
          </p:cNvSpPr>
          <p:nvPr>
            <p:ph type="title" idx="4294967295"/>
          </p:nvPr>
        </p:nvSpPr>
        <p:spPr>
          <a:xfrm>
            <a:off x="-1148576" y="315100"/>
            <a:ext cx="8229600" cy="1143000"/>
          </a:xfrm>
        </p:spPr>
        <p:txBody>
          <a:bodyPr/>
          <a:lstStyle/>
          <a:p>
            <a:r>
              <a:rPr lang="en-GB" b="1" dirty="0"/>
              <a:t>Why is there an overlap?</a:t>
            </a:r>
          </a:p>
        </p:txBody>
      </p:sp>
    </p:spTree>
    <p:extLst>
      <p:ext uri="{BB962C8B-B14F-4D97-AF65-F5344CB8AC3E}">
        <p14:creationId xmlns:p14="http://schemas.microsoft.com/office/powerpoint/2010/main" val="512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CE555-BE3C-9AAD-0F13-BA6F25469AB7}"/>
              </a:ext>
            </a:extLst>
          </p:cNvPr>
          <p:cNvSpPr>
            <a:spLocks noGrp="1"/>
          </p:cNvSpPr>
          <p:nvPr>
            <p:ph type="body" sz="quarter" idx="10"/>
          </p:nvPr>
        </p:nvSpPr>
        <p:spPr>
          <a:xfrm>
            <a:off x="469900" y="598713"/>
            <a:ext cx="7340600" cy="838200"/>
          </a:xfrm>
        </p:spPr>
        <p:txBody>
          <a:bodyPr/>
          <a:lstStyle/>
          <a:p>
            <a:r>
              <a:rPr lang="en-GB" b="1" dirty="0"/>
              <a:t>Considerations</a:t>
            </a:r>
          </a:p>
        </p:txBody>
      </p:sp>
      <p:sp>
        <p:nvSpPr>
          <p:cNvPr id="3" name="Text Placeholder 2">
            <a:extLst>
              <a:ext uri="{FF2B5EF4-FFF2-40B4-BE49-F238E27FC236}">
                <a16:creationId xmlns:a16="http://schemas.microsoft.com/office/drawing/2014/main" id="{5C927574-9BD7-F40A-8103-3E90CFA00AFE}"/>
              </a:ext>
            </a:extLst>
          </p:cNvPr>
          <p:cNvSpPr>
            <a:spLocks noGrp="1"/>
          </p:cNvSpPr>
          <p:nvPr>
            <p:ph type="body" sz="quarter" idx="11"/>
          </p:nvPr>
        </p:nvSpPr>
        <p:spPr>
          <a:xfrm>
            <a:off x="558799" y="1473201"/>
            <a:ext cx="8411029" cy="4786086"/>
          </a:xfrm>
        </p:spPr>
        <p:txBody>
          <a:bodyPr>
            <a:normAutofit fontScale="70000" lnSpcReduction="20000"/>
          </a:bodyPr>
          <a:lstStyle/>
          <a:p>
            <a:pPr marL="0" indent="0">
              <a:buNone/>
            </a:pPr>
            <a:r>
              <a:rPr lang="en-GB" b="1" dirty="0">
                <a:solidFill>
                  <a:schemeClr val="tx1"/>
                </a:solidFill>
              </a:rPr>
              <a:t>ADHD</a:t>
            </a:r>
            <a:endParaRPr lang="en-GB" dirty="0">
              <a:solidFill>
                <a:schemeClr val="tx1"/>
              </a:solidFill>
            </a:endParaRPr>
          </a:p>
          <a:p>
            <a:r>
              <a:rPr lang="en-GB" dirty="0">
                <a:solidFill>
                  <a:schemeClr val="tx1"/>
                </a:solidFill>
              </a:rPr>
              <a:t>Neurodevelopmental condition with symptoms present </a:t>
            </a:r>
            <a:r>
              <a:rPr lang="en-GB" b="1" dirty="0">
                <a:solidFill>
                  <a:schemeClr val="tx1"/>
                </a:solidFill>
              </a:rPr>
              <a:t>before age 12</a:t>
            </a:r>
            <a:endParaRPr lang="en-GB" dirty="0">
              <a:solidFill>
                <a:schemeClr val="tx1"/>
              </a:solidFill>
            </a:endParaRPr>
          </a:p>
          <a:p>
            <a:r>
              <a:rPr lang="en-GB" dirty="0">
                <a:solidFill>
                  <a:schemeClr val="tx1"/>
                </a:solidFill>
              </a:rPr>
              <a:t>Difficulties are </a:t>
            </a:r>
            <a:r>
              <a:rPr lang="en-GB" b="1" dirty="0">
                <a:solidFill>
                  <a:schemeClr val="tx1"/>
                </a:solidFill>
              </a:rPr>
              <a:t>persistent, pervasive, and cross-situational</a:t>
            </a:r>
            <a:endParaRPr lang="en-GB" dirty="0">
              <a:solidFill>
                <a:schemeClr val="tx1"/>
              </a:solidFill>
            </a:endParaRPr>
          </a:p>
          <a:p>
            <a:r>
              <a:rPr lang="en-GB" dirty="0">
                <a:solidFill>
                  <a:schemeClr val="tx1"/>
                </a:solidFill>
              </a:rPr>
              <a:t>Often a long-standing pattern noted from early childhood</a:t>
            </a:r>
          </a:p>
          <a:p>
            <a:r>
              <a:rPr lang="en-GB" dirty="0">
                <a:solidFill>
                  <a:schemeClr val="tx1"/>
                </a:solidFill>
              </a:rPr>
              <a:t>Symptoms remain relatively </a:t>
            </a:r>
            <a:r>
              <a:rPr lang="en-GB" b="1" dirty="0">
                <a:solidFill>
                  <a:schemeClr val="tx1"/>
                </a:solidFill>
              </a:rPr>
              <a:t>stable over time</a:t>
            </a:r>
            <a:r>
              <a:rPr lang="en-GB" dirty="0">
                <a:solidFill>
                  <a:schemeClr val="tx1"/>
                </a:solidFill>
              </a:rPr>
              <a:t>, though expression changes with age</a:t>
            </a:r>
          </a:p>
          <a:p>
            <a:pPr marL="0" indent="0">
              <a:buNone/>
            </a:pPr>
            <a:r>
              <a:rPr lang="en-GB" b="1" dirty="0">
                <a:solidFill>
                  <a:schemeClr val="tx1"/>
                </a:solidFill>
              </a:rPr>
              <a:t>Trauma-related difficulties</a:t>
            </a:r>
            <a:endParaRPr lang="en-GB" dirty="0">
              <a:solidFill>
                <a:schemeClr val="tx1"/>
              </a:solidFill>
            </a:endParaRPr>
          </a:p>
          <a:p>
            <a:r>
              <a:rPr lang="en-GB" dirty="0">
                <a:solidFill>
                  <a:schemeClr val="tx1"/>
                </a:solidFill>
              </a:rPr>
              <a:t>Symptoms typically emerge </a:t>
            </a:r>
            <a:r>
              <a:rPr lang="en-GB" b="1" dirty="0">
                <a:solidFill>
                  <a:schemeClr val="tx1"/>
                </a:solidFill>
              </a:rPr>
              <a:t>after exposure to an adverse or overwhelming event</a:t>
            </a:r>
            <a:endParaRPr lang="en-GB" dirty="0">
              <a:solidFill>
                <a:schemeClr val="tx1"/>
              </a:solidFill>
            </a:endParaRPr>
          </a:p>
          <a:p>
            <a:r>
              <a:rPr lang="en-GB" dirty="0">
                <a:solidFill>
                  <a:schemeClr val="tx1"/>
                </a:solidFill>
              </a:rPr>
              <a:t>Clear </a:t>
            </a:r>
            <a:r>
              <a:rPr lang="en-GB" b="1" dirty="0">
                <a:solidFill>
                  <a:schemeClr val="tx1"/>
                </a:solidFill>
              </a:rPr>
              <a:t>temporal link</a:t>
            </a:r>
            <a:r>
              <a:rPr lang="en-GB" dirty="0">
                <a:solidFill>
                  <a:schemeClr val="tx1"/>
                </a:solidFill>
              </a:rPr>
              <a:t> to trauma (acute or chronic)</a:t>
            </a:r>
          </a:p>
          <a:p>
            <a:r>
              <a:rPr lang="en-GB" dirty="0">
                <a:solidFill>
                  <a:schemeClr val="tx1"/>
                </a:solidFill>
              </a:rPr>
              <a:t>Functioning may have been age-appropriate </a:t>
            </a:r>
            <a:r>
              <a:rPr lang="en-GB" b="1" dirty="0">
                <a:solidFill>
                  <a:schemeClr val="tx1"/>
                </a:solidFill>
              </a:rPr>
              <a:t>prior to trauma</a:t>
            </a:r>
            <a:endParaRPr lang="en-GB" dirty="0">
              <a:solidFill>
                <a:schemeClr val="tx1"/>
              </a:solidFill>
            </a:endParaRPr>
          </a:p>
          <a:p>
            <a:r>
              <a:rPr lang="en-GB" dirty="0">
                <a:solidFill>
                  <a:schemeClr val="tx1"/>
                </a:solidFill>
              </a:rPr>
              <a:t>Symptoms may </a:t>
            </a:r>
            <a:r>
              <a:rPr lang="en-GB" b="1" dirty="0">
                <a:solidFill>
                  <a:schemeClr val="tx1"/>
                </a:solidFill>
              </a:rPr>
              <a:t>fluctuate</a:t>
            </a:r>
            <a:r>
              <a:rPr lang="en-GB" dirty="0">
                <a:solidFill>
                  <a:schemeClr val="tx1"/>
                </a:solidFill>
              </a:rPr>
              <a:t> depending on safety, stress, and reminders</a:t>
            </a:r>
          </a:p>
          <a:p>
            <a:r>
              <a:rPr lang="en-GB" b="1" dirty="0">
                <a:solidFill>
                  <a:schemeClr val="tx1"/>
                </a:solidFill>
              </a:rPr>
              <a:t>Key distinction:</a:t>
            </a:r>
            <a:r>
              <a:rPr lang="en-GB" dirty="0">
                <a:solidFill>
                  <a:schemeClr val="tx1"/>
                </a:solidFill>
              </a:rPr>
              <a:t> ADHD is developmental and lifelong; trauma responses are </a:t>
            </a:r>
            <a:r>
              <a:rPr lang="en-GB" b="1" dirty="0">
                <a:solidFill>
                  <a:schemeClr val="tx1"/>
                </a:solidFill>
              </a:rPr>
              <a:t>acquired and context-dependent</a:t>
            </a:r>
            <a:r>
              <a:rPr lang="en-GB" dirty="0">
                <a:solidFill>
                  <a:schemeClr val="tx1"/>
                </a:solidFill>
              </a:rPr>
              <a:t>.</a:t>
            </a:r>
          </a:p>
          <a:p>
            <a:endParaRPr lang="en-GB" dirty="0"/>
          </a:p>
        </p:txBody>
      </p:sp>
    </p:spTree>
    <p:extLst>
      <p:ext uri="{BB962C8B-B14F-4D97-AF65-F5344CB8AC3E}">
        <p14:creationId xmlns:p14="http://schemas.microsoft.com/office/powerpoint/2010/main" val="241423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421A60-FBD4-6651-98B3-53D3C99C1966}"/>
              </a:ext>
            </a:extLst>
          </p:cNvPr>
          <p:cNvSpPr>
            <a:spLocks noGrp="1"/>
          </p:cNvSpPr>
          <p:nvPr>
            <p:ph type="body" sz="quarter" idx="11"/>
          </p:nvPr>
        </p:nvSpPr>
        <p:spPr>
          <a:xfrm>
            <a:off x="558800" y="1873405"/>
            <a:ext cx="8038790" cy="4425795"/>
          </a:xfrm>
        </p:spPr>
        <p:txBody>
          <a:bodyPr>
            <a:normAutofit fontScale="62500" lnSpcReduction="20000"/>
          </a:bodyPr>
          <a:lstStyle/>
          <a:p>
            <a:pPr marL="257175" indent="-257175">
              <a:buFont typeface="Calibri" panose="020F0502020204030204" pitchFamily="34" charset="0"/>
              <a:buChar char="-"/>
            </a:pPr>
            <a:r>
              <a:rPr lang="en-GB" b="1" dirty="0">
                <a:solidFill>
                  <a:schemeClr val="tx1"/>
                </a:solidFill>
                <a:latin typeface="Calibri" panose="020F0502020204030204" pitchFamily="34" charset="0"/>
                <a:ea typeface="Times New Roman" panose="02020603050405020304" pitchFamily="18" charset="0"/>
              </a:rPr>
              <a:t>Case Study</a:t>
            </a:r>
            <a:endParaRPr lang="en-GB" sz="3200" b="1" dirty="0">
              <a:solidFill>
                <a:schemeClr val="tx1"/>
              </a:solidFill>
              <a:latin typeface="Calibri" panose="020F0502020204030204" pitchFamily="34" charset="0"/>
              <a:ea typeface="Times New Roman" panose="02020603050405020304" pitchFamily="18" charset="0"/>
            </a:endParaRPr>
          </a:p>
          <a:p>
            <a:pPr marL="257175" indent="-257175">
              <a:buFont typeface="Calibri" panose="020F0502020204030204" pitchFamily="34" charset="0"/>
              <a:buChar char="-"/>
            </a:pPr>
            <a:r>
              <a:rPr lang="en-GB" sz="3200" dirty="0">
                <a:solidFill>
                  <a:schemeClr val="tx1"/>
                </a:solidFill>
                <a:latin typeface="Calibri" panose="020F0502020204030204" pitchFamily="34" charset="0"/>
                <a:ea typeface="Times New Roman" panose="02020603050405020304" pitchFamily="18" charset="0"/>
              </a:rPr>
              <a:t>A person who presents with the core symptoms of ADHD (pervasive hyperactivity, inattention and impulsivity), which is causing significant problems in </a:t>
            </a:r>
            <a:r>
              <a:rPr lang="en-GB" dirty="0">
                <a:solidFill>
                  <a:schemeClr val="tx1"/>
                </a:solidFill>
                <a:latin typeface="Calibri" panose="020F0502020204030204" pitchFamily="34" charset="0"/>
                <a:ea typeface="Times New Roman" panose="02020603050405020304" pitchFamily="18" charset="0"/>
              </a:rPr>
              <a:t>daily life</a:t>
            </a:r>
            <a:endParaRPr lang="en-GB" sz="3200" dirty="0">
              <a:solidFill>
                <a:schemeClr val="tx1"/>
              </a:solidFill>
              <a:latin typeface="Calibri" panose="020F0502020204030204" pitchFamily="34" charset="0"/>
              <a:ea typeface="Times New Roman" panose="02020603050405020304" pitchFamily="18" charset="0"/>
            </a:endParaRPr>
          </a:p>
          <a:p>
            <a:pPr marL="257175" indent="-257175">
              <a:buFont typeface="Calibri" panose="020F0502020204030204" pitchFamily="34" charset="0"/>
              <a:buChar char="-"/>
            </a:pPr>
            <a:r>
              <a:rPr lang="en-GB" sz="3200" dirty="0">
                <a:solidFill>
                  <a:schemeClr val="tx1"/>
                </a:solidFill>
                <a:latin typeface="Calibri" panose="020F0502020204030204" pitchFamily="34" charset="0"/>
                <a:ea typeface="Times New Roman" panose="02020603050405020304" pitchFamily="18" charset="0"/>
              </a:rPr>
              <a:t>The principal causes may be genetics and trauma, we are unable to change genetics and interventions around the trauma may take considerable time to show any effect if they can engage with the therapy at all, if we treat the ADHD with methylphenidate, it will most likely treat the symptoms rapidly and markedly.</a:t>
            </a:r>
          </a:p>
          <a:p>
            <a:pPr marL="257175" indent="-257175">
              <a:buFont typeface="Calibri" panose="020F0502020204030204" pitchFamily="34" charset="0"/>
              <a:buChar char="-"/>
            </a:pPr>
            <a:r>
              <a:rPr lang="en-GB" dirty="0">
                <a:solidFill>
                  <a:schemeClr val="tx1"/>
                </a:solidFill>
                <a:latin typeface="Calibri" panose="020F0502020204030204" pitchFamily="34" charset="0"/>
                <a:ea typeface="Times New Roman" panose="02020603050405020304" pitchFamily="18" charset="0"/>
              </a:rPr>
              <a:t>E</a:t>
            </a:r>
            <a:r>
              <a:rPr lang="en-GB" sz="3200" dirty="0">
                <a:solidFill>
                  <a:schemeClr val="tx1"/>
                </a:solidFill>
                <a:latin typeface="Calibri" panose="020F0502020204030204" pitchFamily="34" charset="0"/>
                <a:ea typeface="Times New Roman" panose="02020603050405020304" pitchFamily="18" charset="0"/>
              </a:rPr>
              <a:t>nabling better engagement with any trauma therapy. The ADHD management will not treat the trauma symptoms for example flashbacks. </a:t>
            </a:r>
          </a:p>
          <a:p>
            <a:pPr marL="257175" indent="-257175">
              <a:buFont typeface="Calibri" panose="020F0502020204030204" pitchFamily="34" charset="0"/>
              <a:buChar char="-"/>
            </a:pPr>
            <a:r>
              <a:rPr lang="en-GB" sz="3200" dirty="0">
                <a:solidFill>
                  <a:schemeClr val="tx1"/>
                </a:solidFill>
                <a:latin typeface="Calibri" panose="020F0502020204030204" pitchFamily="34" charset="0"/>
                <a:ea typeface="Times New Roman" panose="02020603050405020304" pitchFamily="18" charset="0"/>
              </a:rPr>
              <a:t>Hypervigilance although considered a core component of the trauma may well show an improvement with Methylphenidate.  Ideally, the optimal formulation is to treat symptomology and cause although treating the ADHD will show rapid impact on symptoms.</a:t>
            </a:r>
          </a:p>
          <a:p>
            <a:endParaRPr lang="en-GB" dirty="0"/>
          </a:p>
        </p:txBody>
      </p:sp>
      <p:sp>
        <p:nvSpPr>
          <p:cNvPr id="2" name="Title 1">
            <a:extLst>
              <a:ext uri="{FF2B5EF4-FFF2-40B4-BE49-F238E27FC236}">
                <a16:creationId xmlns:a16="http://schemas.microsoft.com/office/drawing/2014/main" id="{50745FAA-2EA3-E264-CBB6-9BD93F525559}"/>
              </a:ext>
            </a:extLst>
          </p:cNvPr>
          <p:cNvSpPr>
            <a:spLocks noGrp="1"/>
          </p:cNvSpPr>
          <p:nvPr>
            <p:ph type="title" idx="4294967295"/>
          </p:nvPr>
        </p:nvSpPr>
        <p:spPr>
          <a:xfrm>
            <a:off x="133815" y="558800"/>
            <a:ext cx="8229600" cy="1143000"/>
          </a:xfrm>
        </p:spPr>
        <p:txBody>
          <a:bodyPr>
            <a:normAutofit fontScale="90000"/>
          </a:bodyPr>
          <a:lstStyle/>
          <a:p>
            <a:pPr algn="l"/>
            <a:r>
              <a:rPr lang="en-GB" b="1" dirty="0"/>
              <a:t>How does it affect assessment diagnosis and treatment</a:t>
            </a:r>
          </a:p>
        </p:txBody>
      </p:sp>
    </p:spTree>
    <p:extLst>
      <p:ext uri="{BB962C8B-B14F-4D97-AF65-F5344CB8AC3E}">
        <p14:creationId xmlns:p14="http://schemas.microsoft.com/office/powerpoint/2010/main" val="1315314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89D86-3048-AE27-9567-B92FC388F4EC}"/>
              </a:ext>
            </a:extLst>
          </p:cNvPr>
          <p:cNvSpPr>
            <a:spLocks noGrp="1"/>
          </p:cNvSpPr>
          <p:nvPr>
            <p:ph type="body" sz="quarter" idx="11"/>
          </p:nvPr>
        </p:nvSpPr>
        <p:spPr>
          <a:xfrm>
            <a:off x="406399" y="1404256"/>
            <a:ext cx="7997371" cy="4767944"/>
          </a:xfrm>
        </p:spPr>
        <p:txBody>
          <a:bodyPr>
            <a:normAutofit fontScale="70000" lnSpcReduction="20000"/>
          </a:bodyPr>
          <a:lstStyle/>
          <a:p>
            <a:r>
              <a:rPr lang="en-GB" b="1" dirty="0"/>
              <a:t>Response to Structure and Intervention</a:t>
            </a:r>
          </a:p>
          <a:p>
            <a:pPr marL="0" indent="0">
              <a:buNone/>
            </a:pPr>
            <a:r>
              <a:rPr lang="en-GB" b="1" dirty="0"/>
              <a:t>ADHD</a:t>
            </a:r>
            <a:endParaRPr lang="en-GB" dirty="0"/>
          </a:p>
          <a:p>
            <a:r>
              <a:rPr lang="en-GB" dirty="0"/>
              <a:t>Responds well to:</a:t>
            </a:r>
          </a:p>
          <a:p>
            <a:pPr lvl="1"/>
            <a:r>
              <a:rPr lang="en-GB" dirty="0"/>
              <a:t>Predictable routines</a:t>
            </a:r>
          </a:p>
          <a:p>
            <a:pPr lvl="1"/>
            <a:r>
              <a:rPr lang="en-GB" dirty="0"/>
              <a:t>Behavioural strategies</a:t>
            </a:r>
          </a:p>
          <a:p>
            <a:pPr lvl="1"/>
            <a:r>
              <a:rPr lang="en-GB" dirty="0"/>
              <a:t>ADHD medication (when indicated)</a:t>
            </a:r>
          </a:p>
          <a:p>
            <a:pPr marL="0" indent="0">
              <a:buNone/>
            </a:pPr>
            <a:r>
              <a:rPr lang="en-GB" b="1" dirty="0"/>
              <a:t>Trauma</a:t>
            </a:r>
            <a:endParaRPr lang="en-GB" dirty="0"/>
          </a:p>
          <a:p>
            <a:r>
              <a:rPr lang="en-GB" dirty="0"/>
              <a:t>Responds best to:</a:t>
            </a:r>
          </a:p>
          <a:p>
            <a:pPr lvl="1"/>
            <a:r>
              <a:rPr lang="en-GB" dirty="0"/>
              <a:t>Safety, relational consistency</a:t>
            </a:r>
          </a:p>
          <a:p>
            <a:pPr lvl="1"/>
            <a:r>
              <a:rPr lang="en-GB" dirty="0"/>
              <a:t>Trauma-informed care</a:t>
            </a:r>
          </a:p>
          <a:p>
            <a:pPr lvl="1"/>
            <a:r>
              <a:rPr lang="en-GB" dirty="0"/>
              <a:t>Psychological therapies (e.g. TF-CBT)</a:t>
            </a:r>
          </a:p>
          <a:p>
            <a:pPr marL="0" indent="0">
              <a:buNone/>
            </a:pPr>
            <a:r>
              <a:rPr lang="en-GB" dirty="0"/>
              <a:t>ADHD medication alone may be ineffective or poorly tolerated</a:t>
            </a:r>
          </a:p>
          <a:p>
            <a:r>
              <a:rPr lang="en-GB" b="1" dirty="0"/>
              <a:t>Clinical clue:</a:t>
            </a:r>
            <a:r>
              <a:rPr lang="en-GB" dirty="0"/>
              <a:t> Poor response to ADHD strategies should prompt trauma exploration.</a:t>
            </a:r>
          </a:p>
          <a:p>
            <a:endParaRPr lang="en-GB" dirty="0"/>
          </a:p>
        </p:txBody>
      </p:sp>
      <p:sp>
        <p:nvSpPr>
          <p:cNvPr id="3" name="Text Placeholder 2">
            <a:extLst>
              <a:ext uri="{FF2B5EF4-FFF2-40B4-BE49-F238E27FC236}">
                <a16:creationId xmlns:a16="http://schemas.microsoft.com/office/drawing/2014/main" id="{58CF1D0F-0C8E-013A-56B9-0CFE3272142A}"/>
              </a:ext>
            </a:extLst>
          </p:cNvPr>
          <p:cNvSpPr>
            <a:spLocks noGrp="1"/>
          </p:cNvSpPr>
          <p:nvPr>
            <p:ph type="body" sz="quarter" idx="10"/>
          </p:nvPr>
        </p:nvSpPr>
        <p:spPr>
          <a:xfrm>
            <a:off x="558799" y="566056"/>
            <a:ext cx="7340600" cy="838200"/>
          </a:xfrm>
        </p:spPr>
        <p:txBody>
          <a:bodyPr/>
          <a:lstStyle/>
          <a:p>
            <a:r>
              <a:rPr lang="en-GB" b="1" dirty="0"/>
              <a:t>Interventions</a:t>
            </a:r>
          </a:p>
        </p:txBody>
      </p:sp>
    </p:spTree>
    <p:extLst>
      <p:ext uri="{BB962C8B-B14F-4D97-AF65-F5344CB8AC3E}">
        <p14:creationId xmlns:p14="http://schemas.microsoft.com/office/powerpoint/2010/main" val="295691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C3EE71-964F-0888-D521-A477A174BCE5}"/>
              </a:ext>
            </a:extLst>
          </p:cNvPr>
          <p:cNvSpPr>
            <a:spLocks noGrp="1"/>
          </p:cNvSpPr>
          <p:nvPr>
            <p:ph type="body" sz="quarter" idx="11"/>
          </p:nvPr>
        </p:nvSpPr>
        <p:spPr>
          <a:xfrm>
            <a:off x="384629" y="1643742"/>
            <a:ext cx="8574314" cy="4655457"/>
          </a:xfrm>
        </p:spPr>
        <p:txBody>
          <a:bodyPr>
            <a:normAutofit/>
          </a:bodyPr>
          <a:lstStyle/>
          <a:p>
            <a:r>
              <a:rPr lang="en-GB" b="1" dirty="0">
                <a:solidFill>
                  <a:schemeClr val="tx1"/>
                </a:solidFill>
              </a:rPr>
              <a:t>Co-occurrence (Very Common)</a:t>
            </a:r>
          </a:p>
          <a:p>
            <a:r>
              <a:rPr lang="en-GB" dirty="0">
                <a:solidFill>
                  <a:schemeClr val="tx1"/>
                </a:solidFill>
              </a:rPr>
              <a:t>Trauma and ADHD frequently </a:t>
            </a:r>
            <a:r>
              <a:rPr lang="en-GB" b="1" dirty="0">
                <a:solidFill>
                  <a:schemeClr val="tx1"/>
                </a:solidFill>
              </a:rPr>
              <a:t>co-exist</a:t>
            </a:r>
            <a:endParaRPr lang="en-GB" dirty="0">
              <a:solidFill>
                <a:schemeClr val="tx1"/>
              </a:solidFill>
            </a:endParaRPr>
          </a:p>
          <a:p>
            <a:r>
              <a:rPr lang="en-GB" dirty="0">
                <a:solidFill>
                  <a:schemeClr val="tx1"/>
                </a:solidFill>
              </a:rPr>
              <a:t>ADHD increases vulnerability to adverse experiences</a:t>
            </a:r>
          </a:p>
          <a:p>
            <a:r>
              <a:rPr lang="en-GB" dirty="0">
                <a:solidFill>
                  <a:schemeClr val="tx1"/>
                </a:solidFill>
              </a:rPr>
              <a:t>Trauma can </a:t>
            </a:r>
            <a:r>
              <a:rPr lang="en-GB" b="1" dirty="0">
                <a:solidFill>
                  <a:schemeClr val="tx1"/>
                </a:solidFill>
              </a:rPr>
              <a:t>exacerbate executive difficulties</a:t>
            </a:r>
            <a:endParaRPr lang="en-GB" dirty="0">
              <a:solidFill>
                <a:schemeClr val="tx1"/>
              </a:solidFill>
            </a:endParaRPr>
          </a:p>
          <a:p>
            <a:r>
              <a:rPr lang="en-GB" dirty="0">
                <a:solidFill>
                  <a:schemeClr val="tx1"/>
                </a:solidFill>
              </a:rPr>
              <a:t>Dual formulation is often required rather than “either/or”</a:t>
            </a:r>
          </a:p>
          <a:p>
            <a:endParaRPr lang="en-GB" dirty="0"/>
          </a:p>
        </p:txBody>
      </p:sp>
      <p:sp>
        <p:nvSpPr>
          <p:cNvPr id="3" name="Text Placeholder 2">
            <a:extLst>
              <a:ext uri="{FF2B5EF4-FFF2-40B4-BE49-F238E27FC236}">
                <a16:creationId xmlns:a16="http://schemas.microsoft.com/office/drawing/2014/main" id="{2DBBCF49-E7AC-04AB-C4C6-94E43E0C2683}"/>
              </a:ext>
            </a:extLst>
          </p:cNvPr>
          <p:cNvSpPr>
            <a:spLocks noGrp="1"/>
          </p:cNvSpPr>
          <p:nvPr>
            <p:ph type="body" sz="quarter" idx="10"/>
          </p:nvPr>
        </p:nvSpPr>
        <p:spPr>
          <a:xfrm>
            <a:off x="469900" y="558800"/>
            <a:ext cx="7340600" cy="838200"/>
          </a:xfrm>
        </p:spPr>
        <p:txBody>
          <a:bodyPr/>
          <a:lstStyle/>
          <a:p>
            <a:r>
              <a:rPr lang="en-GB" b="1" dirty="0"/>
              <a:t>Co-</a:t>
            </a:r>
            <a:r>
              <a:rPr lang="en-GB" b="1" dirty="0" err="1"/>
              <a:t>occurance</a:t>
            </a:r>
            <a:endParaRPr lang="en-GB" b="1" dirty="0"/>
          </a:p>
        </p:txBody>
      </p:sp>
    </p:spTree>
    <p:extLst>
      <p:ext uri="{BB962C8B-B14F-4D97-AF65-F5344CB8AC3E}">
        <p14:creationId xmlns:p14="http://schemas.microsoft.com/office/powerpoint/2010/main" val="426583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EF4919-E231-165F-63EC-5D31B6073396}"/>
              </a:ext>
            </a:extLst>
          </p:cNvPr>
          <p:cNvSpPr>
            <a:spLocks noGrp="1"/>
          </p:cNvSpPr>
          <p:nvPr>
            <p:ph type="body" sz="quarter" idx="10"/>
          </p:nvPr>
        </p:nvSpPr>
        <p:spPr>
          <a:xfrm>
            <a:off x="703766" y="1961728"/>
            <a:ext cx="7340600" cy="838200"/>
          </a:xfrm>
        </p:spPr>
        <p:txBody>
          <a:bodyPr>
            <a:noAutofit/>
          </a:bodyPr>
          <a:lstStyle/>
          <a:p>
            <a:pPr algn="ctr"/>
            <a:r>
              <a:rPr lang="en-GB" sz="6000" b="1" dirty="0"/>
              <a:t>ASD Vs Trauma</a:t>
            </a:r>
          </a:p>
        </p:txBody>
      </p:sp>
      <p:sp>
        <p:nvSpPr>
          <p:cNvPr id="5" name="Text Placeholder 4">
            <a:extLst>
              <a:ext uri="{FF2B5EF4-FFF2-40B4-BE49-F238E27FC236}">
                <a16:creationId xmlns:a16="http://schemas.microsoft.com/office/drawing/2014/main" id="{E8E8869A-0B4C-2793-CFA8-BB655A7A8C26}"/>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552847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ASD and ACEs</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fontScale="92500"/>
          </a:bodyPr>
          <a:lstStyle/>
          <a:p>
            <a:r>
              <a:rPr lang="en-GB" dirty="0">
                <a:solidFill>
                  <a:schemeClr val="tx1"/>
                </a:solidFill>
              </a:rPr>
              <a:t>Percentage of people diagnosed ASD with 4 or more ACEs is 10.2% vs general population 5.1%</a:t>
            </a:r>
          </a:p>
          <a:p>
            <a:r>
              <a:rPr lang="en-GB" dirty="0">
                <a:solidFill>
                  <a:schemeClr val="tx1"/>
                </a:solidFill>
              </a:rPr>
              <a:t>ASD increases risk for maltreatment, lower Crown Prosecution Service (CPS) reporting rates</a:t>
            </a:r>
          </a:p>
          <a:p>
            <a:r>
              <a:rPr lang="en-GB" dirty="0">
                <a:solidFill>
                  <a:schemeClr val="tx1"/>
                </a:solidFill>
              </a:rPr>
              <a:t>Risk factors for this: </a:t>
            </a:r>
          </a:p>
          <a:p>
            <a:pPr>
              <a:buFont typeface="Wingdings" panose="05000000000000000000" pitchFamily="2" charset="2"/>
              <a:buChar char="Ø"/>
            </a:pPr>
            <a:r>
              <a:rPr lang="en-GB" dirty="0">
                <a:solidFill>
                  <a:schemeClr val="tx1"/>
                </a:solidFill>
              </a:rPr>
              <a:t>Social communication impairments</a:t>
            </a:r>
          </a:p>
          <a:p>
            <a:pPr>
              <a:buFont typeface="Wingdings" panose="05000000000000000000" pitchFamily="2" charset="2"/>
              <a:buChar char="Ø"/>
            </a:pPr>
            <a:r>
              <a:rPr lang="en-GB" dirty="0">
                <a:solidFill>
                  <a:schemeClr val="tx1"/>
                </a:solidFill>
              </a:rPr>
              <a:t>Risk for exploitation or coercion</a:t>
            </a:r>
          </a:p>
          <a:p>
            <a:pPr>
              <a:buFont typeface="Wingdings" panose="05000000000000000000" pitchFamily="2" charset="2"/>
              <a:buChar char="Ø"/>
            </a:pPr>
            <a:r>
              <a:rPr lang="en-GB" dirty="0">
                <a:solidFill>
                  <a:schemeClr val="tx1"/>
                </a:solidFill>
              </a:rPr>
              <a:t>Parental stress and parent-child relationship</a:t>
            </a:r>
          </a:p>
          <a:p>
            <a:pPr>
              <a:buFont typeface="Wingdings" panose="05000000000000000000" pitchFamily="2" charset="2"/>
              <a:buChar char="Ø"/>
            </a:pPr>
            <a:r>
              <a:rPr lang="en-GB" dirty="0">
                <a:solidFill>
                  <a:schemeClr val="tx1"/>
                </a:solidFill>
              </a:rPr>
              <a:t>Lack of social support</a:t>
            </a:r>
          </a:p>
          <a:p>
            <a:endParaRPr lang="en-GB" dirty="0">
              <a:solidFill>
                <a:schemeClr val="tx1"/>
              </a:solidFill>
            </a:endParaRPr>
          </a:p>
        </p:txBody>
      </p:sp>
    </p:spTree>
    <p:extLst>
      <p:ext uri="{BB962C8B-B14F-4D97-AF65-F5344CB8AC3E}">
        <p14:creationId xmlns:p14="http://schemas.microsoft.com/office/powerpoint/2010/main" val="767211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AC323B-66B1-514E-8DA5-F47DD1730AAC}"/>
              </a:ext>
            </a:extLst>
          </p:cNvPr>
          <p:cNvGraphicFramePr>
            <a:graphicFrameLocks noGrp="1"/>
          </p:cNvGraphicFramePr>
          <p:nvPr/>
        </p:nvGraphicFramePr>
        <p:xfrm>
          <a:off x="1" y="1"/>
          <a:ext cx="9143999" cy="6934272"/>
        </p:xfrm>
        <a:graphic>
          <a:graphicData uri="http://schemas.openxmlformats.org/drawingml/2006/table">
            <a:tbl>
              <a:tblPr firstRow="1" bandRow="1">
                <a:tableStyleId>{2A488322-F2BA-4B5B-9748-0D474271808F}</a:tableStyleId>
              </a:tblPr>
              <a:tblGrid>
                <a:gridCol w="1786575">
                  <a:extLst>
                    <a:ext uri="{9D8B030D-6E8A-4147-A177-3AD203B41FA5}">
                      <a16:colId xmlns:a16="http://schemas.microsoft.com/office/drawing/2014/main" val="946733828"/>
                    </a:ext>
                  </a:extLst>
                </a:gridCol>
                <a:gridCol w="1622307">
                  <a:extLst>
                    <a:ext uri="{9D8B030D-6E8A-4147-A177-3AD203B41FA5}">
                      <a16:colId xmlns:a16="http://schemas.microsoft.com/office/drawing/2014/main" val="171666326"/>
                    </a:ext>
                  </a:extLst>
                </a:gridCol>
                <a:gridCol w="2082180">
                  <a:extLst>
                    <a:ext uri="{9D8B030D-6E8A-4147-A177-3AD203B41FA5}">
                      <a16:colId xmlns:a16="http://schemas.microsoft.com/office/drawing/2014/main" val="1237902614"/>
                    </a:ext>
                  </a:extLst>
                </a:gridCol>
                <a:gridCol w="1910509">
                  <a:extLst>
                    <a:ext uri="{9D8B030D-6E8A-4147-A177-3AD203B41FA5}">
                      <a16:colId xmlns:a16="http://schemas.microsoft.com/office/drawing/2014/main" val="2663112870"/>
                    </a:ext>
                  </a:extLst>
                </a:gridCol>
                <a:gridCol w="1742428">
                  <a:extLst>
                    <a:ext uri="{9D8B030D-6E8A-4147-A177-3AD203B41FA5}">
                      <a16:colId xmlns:a16="http://schemas.microsoft.com/office/drawing/2014/main" val="741805784"/>
                    </a:ext>
                  </a:extLst>
                </a:gridCol>
              </a:tblGrid>
              <a:tr h="521970">
                <a:tc>
                  <a:txBody>
                    <a:bodyPr/>
                    <a:lstStyle/>
                    <a:p>
                      <a:pPr algn="ctr"/>
                      <a:r>
                        <a:rPr lang="en-US" sz="1300" dirty="0">
                          <a:latin typeface="Arial" panose="020B0604020202020204" pitchFamily="34" charset="0"/>
                          <a:cs typeface="Arial" panose="020B0604020202020204" pitchFamily="34" charset="0"/>
                        </a:rPr>
                        <a:t>PHYSICAL ABUSE</a:t>
                      </a:r>
                    </a:p>
                  </a:txBody>
                  <a:tcPr marL="76121" marR="76121" marT="38061" marB="3806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SEXUAL ABUSE</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DOMESTIC VIOLENCE EXPOSURE</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PSYCHOLOGICAL MALTREATMENT</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NEGLECT</a:t>
                      </a:r>
                    </a:p>
                  </a:txBody>
                  <a:tcPr marL="76121" marR="76121" marT="38061" marB="3806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63032314"/>
                  </a:ext>
                </a:extLst>
              </a:tr>
              <a:tr h="6412302">
                <a:tc>
                  <a:txBody>
                    <a:bodyPr/>
                    <a:lstStyle/>
                    <a:p>
                      <a:pPr>
                        <a:lnSpc>
                          <a:spcPct val="110000"/>
                        </a:lnSpc>
                      </a:pPr>
                      <a:r>
                        <a:rPr lang="en-US" sz="1200" dirty="0">
                          <a:latin typeface="Arial" panose="020B0604020202020204" pitchFamily="34" charset="0"/>
                          <a:cs typeface="Arial" panose="020B0604020202020204" pitchFamily="34" charset="0"/>
                        </a:rPr>
                        <a:t>Cognitive difficulties</a:t>
                      </a:r>
                    </a:p>
                    <a:p>
                      <a:pPr>
                        <a:lnSpc>
                          <a:spcPct val="110000"/>
                        </a:lnSpc>
                      </a:pPr>
                      <a:r>
                        <a:rPr lang="en-US" sz="1200" dirty="0">
                          <a:latin typeface="Arial" panose="020B0604020202020204" pitchFamily="34" charset="0"/>
                          <a:cs typeface="Arial" panose="020B0604020202020204" pitchFamily="34" charset="0"/>
                        </a:rPr>
                        <a:t>Behavior problems</a:t>
                      </a:r>
                    </a:p>
                    <a:p>
                      <a:pPr>
                        <a:lnSpc>
                          <a:spcPct val="110000"/>
                        </a:lnSpc>
                      </a:pPr>
                      <a:r>
                        <a:rPr lang="en-US" sz="1200" dirty="0">
                          <a:latin typeface="Arial" panose="020B0604020202020204" pitchFamily="34" charset="0"/>
                          <a:cs typeface="Arial" panose="020B0604020202020204" pitchFamily="34" charset="0"/>
                        </a:rPr>
                        <a:t>Aggression</a:t>
                      </a:r>
                    </a:p>
                    <a:p>
                      <a:pPr>
                        <a:lnSpc>
                          <a:spcPct val="110000"/>
                        </a:lnSpc>
                      </a:pPr>
                      <a:r>
                        <a:rPr lang="en-US" sz="1200" dirty="0">
                          <a:latin typeface="Arial" panose="020B0604020202020204" pitchFamily="34" charset="0"/>
                          <a:cs typeface="Arial" panose="020B0604020202020204" pitchFamily="34" charset="0"/>
                        </a:rPr>
                        <a:t>Defiance</a:t>
                      </a:r>
                    </a:p>
                    <a:p>
                      <a:pPr>
                        <a:lnSpc>
                          <a:spcPct val="110000"/>
                        </a:lnSpc>
                      </a:pPr>
                      <a:r>
                        <a:rPr lang="en-US" sz="1200" dirty="0">
                          <a:latin typeface="Arial" panose="020B0604020202020204" pitchFamily="34" charset="0"/>
                          <a:cs typeface="Arial" panose="020B0604020202020204" pitchFamily="34" charset="0"/>
                        </a:rPr>
                        <a:t>Delayed play skills</a:t>
                      </a:r>
                    </a:p>
                    <a:p>
                      <a:pPr>
                        <a:lnSpc>
                          <a:spcPct val="110000"/>
                        </a:lnSpc>
                      </a:pPr>
                      <a:r>
                        <a:rPr lang="en-US" sz="1200" dirty="0">
                          <a:latin typeface="Arial" panose="020B0604020202020204" pitchFamily="34" charset="0"/>
                          <a:cs typeface="Arial" panose="020B0604020202020204" pitchFamily="34" charset="0"/>
                        </a:rPr>
                        <a:t>Peer rejection</a:t>
                      </a:r>
                    </a:p>
                    <a:p>
                      <a:pPr>
                        <a:lnSpc>
                          <a:spcPct val="110000"/>
                        </a:lnSpc>
                      </a:pPr>
                      <a:r>
                        <a:rPr lang="en-US" sz="1200" dirty="0">
                          <a:latin typeface="Arial" panose="020B0604020202020204" pitchFamily="34" charset="0"/>
                          <a:cs typeface="Arial" panose="020B0604020202020204" pitchFamily="34" charset="0"/>
                        </a:rPr>
                        <a:t>Avoidance of adults</a:t>
                      </a:r>
                    </a:p>
                    <a:p>
                      <a:pPr>
                        <a:lnSpc>
                          <a:spcPct val="110000"/>
                        </a:lnSpc>
                      </a:pPr>
                      <a:r>
                        <a:rPr lang="en-US" sz="1200" dirty="0">
                          <a:latin typeface="Arial" panose="020B0604020202020204" pitchFamily="34" charset="0"/>
                          <a:cs typeface="Arial" panose="020B0604020202020204" pitchFamily="34" charset="0"/>
                        </a:rPr>
                        <a:t>Poor social interaction skills</a:t>
                      </a:r>
                    </a:p>
                    <a:p>
                      <a:pPr>
                        <a:lnSpc>
                          <a:spcPct val="110000"/>
                        </a:lnSpc>
                      </a:pPr>
                      <a:r>
                        <a:rPr lang="en-US" sz="1200" dirty="0">
                          <a:latin typeface="Arial" panose="020B0604020202020204" pitchFamily="34" charset="0"/>
                          <a:cs typeface="Arial" panose="020B0604020202020204" pitchFamily="34" charset="0"/>
                        </a:rPr>
                        <a:t>Difficulty making friends</a:t>
                      </a:r>
                    </a:p>
                    <a:p>
                      <a:pPr>
                        <a:lnSpc>
                          <a:spcPct val="110000"/>
                        </a:lnSpc>
                      </a:pPr>
                      <a:r>
                        <a:rPr lang="en-US" sz="1200" dirty="0">
                          <a:latin typeface="Arial" panose="020B0604020202020204" pitchFamily="34" charset="0"/>
                          <a:cs typeface="Arial" panose="020B0604020202020204" pitchFamily="34" charset="0"/>
                        </a:rPr>
                        <a:t>Suicidality</a:t>
                      </a:r>
                    </a:p>
                    <a:p>
                      <a:pPr>
                        <a:lnSpc>
                          <a:spcPct val="110000"/>
                        </a:lnSpc>
                      </a:pPr>
                      <a:r>
                        <a:rPr lang="en-US" sz="1200" dirty="0">
                          <a:latin typeface="Arial" panose="020B0604020202020204" pitchFamily="34" charset="0"/>
                          <a:cs typeface="Arial" panose="020B0604020202020204" pitchFamily="34" charset="0"/>
                        </a:rPr>
                        <a:t>Psychiatric disorders</a:t>
                      </a:r>
                    </a:p>
                    <a:p>
                      <a:pPr>
                        <a:lnSpc>
                          <a:spcPct val="110000"/>
                        </a:lnSpc>
                      </a:pPr>
                      <a:r>
                        <a:rPr lang="en-US" sz="1200" dirty="0">
                          <a:latin typeface="Arial" panose="020B0604020202020204" pitchFamily="34" charset="0"/>
                          <a:cs typeface="Arial" panose="020B0604020202020204" pitchFamily="34" charset="0"/>
                        </a:rPr>
                        <a:t>Poor interpersonal skills</a:t>
                      </a:r>
                    </a:p>
                    <a:p>
                      <a:pPr>
                        <a:lnSpc>
                          <a:spcPct val="110000"/>
                        </a:lnSpc>
                      </a:pPr>
                      <a:r>
                        <a:rPr lang="en-US" sz="1200" dirty="0">
                          <a:latin typeface="Arial" panose="020B0604020202020204" pitchFamily="34" charset="0"/>
                          <a:cs typeface="Arial" panose="020B0604020202020204" pitchFamily="34" charset="0"/>
                        </a:rPr>
                        <a:t>Hopelessness</a:t>
                      </a:r>
                    </a:p>
                    <a:p>
                      <a:pPr>
                        <a:lnSpc>
                          <a:spcPct val="110000"/>
                        </a:lnSpc>
                      </a:pPr>
                      <a:r>
                        <a:rPr lang="en-US" sz="1200" dirty="0">
                          <a:latin typeface="Arial" panose="020B0604020202020204" pitchFamily="34" charset="0"/>
                          <a:cs typeface="Arial" panose="020B0604020202020204" pitchFamily="34" charset="0"/>
                        </a:rPr>
                        <a:t>Low levels of intimacy</a:t>
                      </a:r>
                    </a:p>
                    <a:p>
                      <a:pPr>
                        <a:lnSpc>
                          <a:spcPct val="110000"/>
                        </a:lnSpc>
                      </a:pPr>
                      <a:r>
                        <a:rPr lang="en-US" sz="1200" dirty="0">
                          <a:latin typeface="Arial" panose="020B0604020202020204" pitchFamily="34" charset="0"/>
                          <a:cs typeface="Arial" panose="020B0604020202020204" pitchFamily="34" charset="0"/>
                        </a:rPr>
                        <a:t>Low self-esteem </a:t>
                      </a:r>
                    </a:p>
                    <a:p>
                      <a:pPr>
                        <a:lnSpc>
                          <a:spcPct val="110000"/>
                        </a:lnSpc>
                      </a:pPr>
                      <a:r>
                        <a:rPr lang="en-US" sz="1200" dirty="0">
                          <a:latin typeface="Arial" panose="020B0604020202020204" pitchFamily="34" charset="0"/>
                          <a:cs typeface="Arial" panose="020B0604020202020204" pitchFamily="34" charset="0"/>
                        </a:rPr>
                        <a:t>Attention problems</a:t>
                      </a:r>
                    </a:p>
                    <a:p>
                      <a:pPr>
                        <a:lnSpc>
                          <a:spcPct val="110000"/>
                        </a:lnSpc>
                      </a:pPr>
                      <a:r>
                        <a:rPr lang="en-US" sz="1200" dirty="0">
                          <a:latin typeface="Arial" panose="020B0604020202020204" pitchFamily="34" charset="0"/>
                          <a:cs typeface="Arial" panose="020B0604020202020204" pitchFamily="34" charset="0"/>
                        </a:rPr>
                        <a:t>Suicidal behavior</a:t>
                      </a:r>
                    </a:p>
                    <a:p>
                      <a:pPr>
                        <a:lnSpc>
                          <a:spcPct val="110000"/>
                        </a:lnSpc>
                      </a:pPr>
                      <a:r>
                        <a:rPr lang="en-US" sz="1200" dirty="0">
                          <a:latin typeface="Arial" panose="020B0604020202020204" pitchFamily="34" charset="0"/>
                          <a:cs typeface="Arial" panose="020B0604020202020204" pitchFamily="34" charset="0"/>
                        </a:rPr>
                        <a:t>Physical Abuse of own children</a:t>
                      </a:r>
                    </a:p>
                    <a:p>
                      <a:pPr>
                        <a:lnSpc>
                          <a:spcPct val="110000"/>
                        </a:lnSpc>
                      </a:pPr>
                      <a:r>
                        <a:rPr lang="en-US" sz="1200" dirty="0">
                          <a:latin typeface="Arial" panose="020B0604020202020204" pitchFamily="34" charset="0"/>
                          <a:cs typeface="Arial" panose="020B0604020202020204" pitchFamily="34" charset="0"/>
                        </a:rPr>
                        <a:t>Self-destructive behavior</a:t>
                      </a:r>
                    </a:p>
                    <a:p>
                      <a:pPr>
                        <a:lnSpc>
                          <a:spcPct val="110000"/>
                        </a:lnSpc>
                      </a:pPr>
                      <a:r>
                        <a:rPr lang="en-US" sz="1200" dirty="0">
                          <a:latin typeface="Arial" panose="020B0604020202020204" pitchFamily="34" charset="0"/>
                          <a:cs typeface="Arial" panose="020B0604020202020204" pitchFamily="34" charset="0"/>
                        </a:rPr>
                        <a:t>Anxiety </a:t>
                      </a:r>
                    </a:p>
                    <a:p>
                      <a:pPr>
                        <a:lnSpc>
                          <a:spcPct val="110000"/>
                        </a:lnSpc>
                      </a:pPr>
                      <a:r>
                        <a:rPr lang="en-US" sz="1200" dirty="0">
                          <a:latin typeface="Arial" panose="020B0604020202020204" pitchFamily="34" charset="0"/>
                          <a:cs typeface="Arial" panose="020B0604020202020204" pitchFamily="34" charset="0"/>
                        </a:rPr>
                        <a:t>Dissociation</a:t>
                      </a:r>
                    </a:p>
                    <a:p>
                      <a:pPr>
                        <a:lnSpc>
                          <a:spcPct val="110000"/>
                        </a:lnSpc>
                      </a:pPr>
                      <a:r>
                        <a:rPr lang="en-US" sz="1200" dirty="0">
                          <a:latin typeface="Arial" panose="020B0604020202020204" pitchFamily="34" charset="0"/>
                          <a:cs typeface="Arial" panose="020B0604020202020204" pitchFamily="34" charset="0"/>
                        </a:rPr>
                        <a:t>Poor self-concept</a:t>
                      </a:r>
                    </a:p>
                    <a:p>
                      <a:pPr>
                        <a:lnSpc>
                          <a:spcPct val="110000"/>
                        </a:lnSpc>
                      </a:pPr>
                      <a:r>
                        <a:rPr lang="en-US" sz="1200" dirty="0">
                          <a:latin typeface="Arial" panose="020B0604020202020204" pitchFamily="34" charset="0"/>
                          <a:cs typeface="Arial" panose="020B0604020202020204" pitchFamily="34" charset="0"/>
                        </a:rPr>
                        <a:t>Hostility</a:t>
                      </a:r>
                    </a:p>
                    <a:p>
                      <a:pPr>
                        <a:lnSpc>
                          <a:spcPct val="110000"/>
                        </a:lnSpc>
                      </a:pPr>
                      <a:r>
                        <a:rPr lang="en-US" sz="1200" dirty="0">
                          <a:latin typeface="Arial" panose="020B0604020202020204" pitchFamily="34" charset="0"/>
                          <a:cs typeface="Arial" panose="020B0604020202020204" pitchFamily="34" charset="0"/>
                        </a:rPr>
                        <a:t>Disruptive behavior </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dirty="0">
                          <a:latin typeface="Arial" panose="020B0604020202020204" pitchFamily="34" charset="0"/>
                          <a:cs typeface="Arial" panose="020B0604020202020204" pitchFamily="34" charset="0"/>
                        </a:rPr>
                        <a:t>Emotional immaturity</a:t>
                      </a:r>
                    </a:p>
                    <a:p>
                      <a:pPr>
                        <a:lnSpc>
                          <a:spcPct val="110000"/>
                        </a:lnSpc>
                      </a:pPr>
                      <a:r>
                        <a:rPr lang="en-US" sz="1200" dirty="0">
                          <a:latin typeface="Arial" panose="020B0604020202020204" pitchFamily="34" charset="0"/>
                          <a:cs typeface="Arial" panose="020B0604020202020204" pitchFamily="34" charset="0"/>
                        </a:rPr>
                        <a:t>Social withdrawal</a:t>
                      </a:r>
                    </a:p>
                    <a:p>
                      <a:pPr>
                        <a:lnSpc>
                          <a:spcPct val="110000"/>
                        </a:lnSpc>
                      </a:pPr>
                      <a:r>
                        <a:rPr lang="en-US" sz="1200" dirty="0">
                          <a:latin typeface="Arial" panose="020B0604020202020204" pitchFamily="34" charset="0"/>
                          <a:cs typeface="Arial" panose="020B0604020202020204" pitchFamily="34" charset="0"/>
                        </a:rPr>
                        <a:t>Sexualized behavior</a:t>
                      </a:r>
                    </a:p>
                    <a:p>
                      <a:pPr>
                        <a:lnSpc>
                          <a:spcPct val="110000"/>
                        </a:lnSpc>
                      </a:pPr>
                      <a:r>
                        <a:rPr lang="en-US" sz="1200" dirty="0">
                          <a:latin typeface="Arial" panose="020B0604020202020204" pitchFamily="34" charset="0"/>
                          <a:cs typeface="Arial" panose="020B0604020202020204" pitchFamily="34" charset="0"/>
                        </a:rPr>
                        <a:t>Excessive masturbation</a:t>
                      </a:r>
                    </a:p>
                    <a:p>
                      <a:pPr>
                        <a:lnSpc>
                          <a:spcPct val="110000"/>
                        </a:lnSpc>
                      </a:pPr>
                      <a:r>
                        <a:rPr lang="en-US" sz="1200" dirty="0">
                          <a:latin typeface="Arial" panose="020B0604020202020204" pitchFamily="34" charset="0"/>
                          <a:cs typeface="Arial" panose="020B0604020202020204" pitchFamily="34" charset="0"/>
                        </a:rPr>
                        <a:t>Genital exposure</a:t>
                      </a:r>
                    </a:p>
                    <a:p>
                      <a:pPr>
                        <a:lnSpc>
                          <a:spcPct val="110000"/>
                        </a:lnSpc>
                      </a:pPr>
                      <a:r>
                        <a:rPr lang="en-US" sz="1200" dirty="0">
                          <a:latin typeface="Arial" panose="020B0604020202020204" pitchFamily="34" charset="0"/>
                          <a:cs typeface="Arial" panose="020B0604020202020204" pitchFamily="34" charset="0"/>
                        </a:rPr>
                        <a:t>Family/peer conflicts</a:t>
                      </a:r>
                    </a:p>
                    <a:p>
                      <a:pPr>
                        <a:lnSpc>
                          <a:spcPct val="110000"/>
                        </a:lnSpc>
                      </a:pPr>
                      <a:r>
                        <a:rPr lang="en-US" sz="1200" dirty="0">
                          <a:latin typeface="Arial" panose="020B0604020202020204" pitchFamily="34" charset="0"/>
                          <a:cs typeface="Arial" panose="020B0604020202020204" pitchFamily="34" charset="0"/>
                        </a:rPr>
                        <a:t>Difficulty separating</a:t>
                      </a:r>
                    </a:p>
                    <a:p>
                      <a:pPr>
                        <a:lnSpc>
                          <a:spcPct val="110000"/>
                        </a:lnSpc>
                      </a:pPr>
                      <a:r>
                        <a:rPr lang="en-US" sz="1200" dirty="0">
                          <a:latin typeface="Arial" panose="020B0604020202020204" pitchFamily="34" charset="0"/>
                          <a:cs typeface="Arial" panose="020B0604020202020204" pitchFamily="34" charset="0"/>
                        </a:rPr>
                        <a:t>Poor peer relationships</a:t>
                      </a:r>
                    </a:p>
                    <a:p>
                      <a:pPr>
                        <a:lnSpc>
                          <a:spcPct val="110000"/>
                        </a:lnSpc>
                      </a:pPr>
                      <a:r>
                        <a:rPr lang="en-US" sz="1200" dirty="0">
                          <a:latin typeface="Arial" panose="020B0604020202020204" pitchFamily="34" charset="0"/>
                          <a:cs typeface="Arial" panose="020B0604020202020204" pitchFamily="34" charset="0"/>
                        </a:rPr>
                        <a:t>Anxiety</a:t>
                      </a:r>
                    </a:p>
                    <a:p>
                      <a:pPr>
                        <a:lnSpc>
                          <a:spcPct val="110000"/>
                        </a:lnSpc>
                      </a:pPr>
                      <a:r>
                        <a:rPr lang="en-US" sz="1200" dirty="0">
                          <a:latin typeface="Arial" panose="020B0604020202020204" pitchFamily="34" charset="0"/>
                          <a:cs typeface="Arial" panose="020B0604020202020204" pitchFamily="34" charset="0"/>
                        </a:rPr>
                        <a:t>Fears</a:t>
                      </a:r>
                    </a:p>
                    <a:p>
                      <a:pPr>
                        <a:lnSpc>
                          <a:spcPct val="110000"/>
                        </a:lnSpc>
                      </a:pPr>
                      <a:r>
                        <a:rPr lang="en-US" sz="1200" dirty="0">
                          <a:latin typeface="Arial" panose="020B0604020202020204" pitchFamily="34" charset="0"/>
                          <a:cs typeface="Arial" panose="020B0604020202020204" pitchFamily="34" charset="0"/>
                        </a:rPr>
                        <a:t>Obsessions</a:t>
                      </a:r>
                    </a:p>
                    <a:p>
                      <a:pPr>
                        <a:lnSpc>
                          <a:spcPct val="110000"/>
                        </a:lnSpc>
                      </a:pPr>
                      <a:r>
                        <a:rPr lang="en-US" sz="1200" dirty="0">
                          <a:latin typeface="Arial" panose="020B0604020202020204" pitchFamily="34" charset="0"/>
                          <a:cs typeface="Arial" panose="020B0604020202020204" pitchFamily="34" charset="0"/>
                        </a:rPr>
                        <a:t>Tics</a:t>
                      </a:r>
                    </a:p>
                    <a:p>
                      <a:pPr>
                        <a:lnSpc>
                          <a:spcPct val="110000"/>
                        </a:lnSpc>
                      </a:pPr>
                      <a:r>
                        <a:rPr lang="en-US" sz="1200" dirty="0">
                          <a:latin typeface="Arial" panose="020B0604020202020204" pitchFamily="34" charset="0"/>
                          <a:cs typeface="Arial" panose="020B0604020202020204" pitchFamily="34" charset="0"/>
                        </a:rPr>
                        <a:t>Depression</a:t>
                      </a:r>
                    </a:p>
                    <a:p>
                      <a:pPr>
                        <a:lnSpc>
                          <a:spcPct val="110000"/>
                        </a:lnSpc>
                      </a:pPr>
                      <a:r>
                        <a:rPr lang="en-US" sz="1200" dirty="0">
                          <a:latin typeface="Arial" panose="020B0604020202020204" pitchFamily="34" charset="0"/>
                          <a:cs typeface="Arial" panose="020B0604020202020204" pitchFamily="34" charset="0"/>
                        </a:rPr>
                        <a:t>Guilt</a:t>
                      </a:r>
                    </a:p>
                    <a:p>
                      <a:pPr>
                        <a:lnSpc>
                          <a:spcPct val="110000"/>
                        </a:lnSpc>
                      </a:pPr>
                      <a:r>
                        <a:rPr lang="en-US" sz="1200" dirty="0">
                          <a:latin typeface="Arial" panose="020B0604020202020204" pitchFamily="34" charset="0"/>
                          <a:cs typeface="Arial" panose="020B0604020202020204" pitchFamily="34" charset="0"/>
                        </a:rPr>
                        <a:t>Low self-esteem</a:t>
                      </a:r>
                    </a:p>
                    <a:p>
                      <a:pPr>
                        <a:lnSpc>
                          <a:spcPct val="110000"/>
                        </a:lnSpc>
                      </a:pPr>
                      <a:r>
                        <a:rPr lang="en-US" sz="1200" dirty="0">
                          <a:latin typeface="Arial" panose="020B0604020202020204" pitchFamily="34" charset="0"/>
                          <a:cs typeface="Arial" panose="020B0604020202020204" pitchFamily="34" charset="0"/>
                        </a:rPr>
                        <a:t>Hostility/anger</a:t>
                      </a:r>
                    </a:p>
                    <a:p>
                      <a:pPr>
                        <a:lnSpc>
                          <a:spcPct val="110000"/>
                        </a:lnSpc>
                      </a:pPr>
                      <a:r>
                        <a:rPr lang="en-US" sz="1200" dirty="0">
                          <a:latin typeface="Arial" panose="020B0604020202020204" pitchFamily="34" charset="0"/>
                          <a:cs typeface="Arial" panose="020B0604020202020204" pitchFamily="34" charset="0"/>
                        </a:rPr>
                        <a:t>Tantrums</a:t>
                      </a:r>
                    </a:p>
                    <a:p>
                      <a:pPr>
                        <a:lnSpc>
                          <a:spcPct val="110000"/>
                        </a:lnSpc>
                      </a:pPr>
                      <a:r>
                        <a:rPr lang="en-US" sz="1200" dirty="0">
                          <a:latin typeface="Arial" panose="020B0604020202020204" pitchFamily="34" charset="0"/>
                          <a:cs typeface="Arial" panose="020B0604020202020204" pitchFamily="34" charset="0"/>
                        </a:rPr>
                        <a:t>Aggression</a:t>
                      </a:r>
                    </a:p>
                    <a:p>
                      <a:pPr>
                        <a:lnSpc>
                          <a:spcPct val="110000"/>
                        </a:lnSpc>
                      </a:pPr>
                      <a:r>
                        <a:rPr lang="en-US" sz="1200" dirty="0">
                          <a:latin typeface="Arial" panose="020B0604020202020204" pitchFamily="34" charset="0"/>
                          <a:cs typeface="Arial" panose="020B0604020202020204" pitchFamily="34" charset="0"/>
                        </a:rPr>
                        <a:t>Learning difficulties</a:t>
                      </a:r>
                    </a:p>
                    <a:p>
                      <a:pPr>
                        <a:lnSpc>
                          <a:spcPct val="110000"/>
                        </a:lnSpc>
                      </a:pPr>
                      <a:r>
                        <a:rPr lang="en-US" sz="1200" dirty="0">
                          <a:latin typeface="Arial" panose="020B0604020202020204" pitchFamily="34" charset="0"/>
                          <a:cs typeface="Arial" panose="020B0604020202020204" pitchFamily="34" charset="0"/>
                        </a:rPr>
                        <a:t>Poor attention/concentration</a:t>
                      </a:r>
                    </a:p>
                    <a:p>
                      <a:pPr>
                        <a:lnSpc>
                          <a:spcPct val="110000"/>
                        </a:lnSpc>
                      </a:pPr>
                      <a:r>
                        <a:rPr lang="en-US" sz="1200" dirty="0">
                          <a:latin typeface="Arial" panose="020B0604020202020204" pitchFamily="34" charset="0"/>
                          <a:cs typeface="Arial" panose="020B0604020202020204" pitchFamily="34" charset="0"/>
                        </a:rPr>
                        <a:t>Problems sitting</a:t>
                      </a:r>
                    </a:p>
                    <a:p>
                      <a:pPr>
                        <a:lnSpc>
                          <a:spcPct val="110000"/>
                        </a:lnSpc>
                      </a:pPr>
                      <a:r>
                        <a:rPr lang="en-US" sz="1200" dirty="0">
                          <a:latin typeface="Arial" panose="020B0604020202020204" pitchFamily="34" charset="0"/>
                          <a:cs typeface="Arial" panose="020B0604020202020204" pitchFamily="34" charset="0"/>
                        </a:rPr>
                        <a:t>Eating difficulties</a:t>
                      </a:r>
                    </a:p>
                    <a:p>
                      <a:pPr>
                        <a:lnSpc>
                          <a:spcPct val="110000"/>
                        </a:lnSpc>
                      </a:pPr>
                      <a:r>
                        <a:rPr lang="en-US" sz="1200" dirty="0">
                          <a:latin typeface="Arial" panose="020B0604020202020204" pitchFamily="34" charset="0"/>
                          <a:cs typeface="Arial" panose="020B0604020202020204" pitchFamily="34" charset="0"/>
                        </a:rPr>
                        <a:t>Enuresis</a:t>
                      </a:r>
                    </a:p>
                    <a:p>
                      <a:pPr>
                        <a:lnSpc>
                          <a:spcPct val="110000"/>
                        </a:lnSpc>
                      </a:pPr>
                      <a:r>
                        <a:rPr lang="en-US" sz="1200" dirty="0">
                          <a:latin typeface="Arial" panose="020B0604020202020204" pitchFamily="34" charset="0"/>
                          <a:cs typeface="Arial" panose="020B0604020202020204" pitchFamily="34" charset="0"/>
                        </a:rPr>
                        <a:t>Encopresis</a:t>
                      </a:r>
                    </a:p>
                    <a:p>
                      <a:pPr>
                        <a:lnSpc>
                          <a:spcPct val="110000"/>
                        </a:lnSpc>
                      </a:pPr>
                      <a:r>
                        <a:rPr lang="en-US" sz="1200" dirty="0">
                          <a:latin typeface="Arial" panose="020B0604020202020204" pitchFamily="34" charset="0"/>
                          <a:cs typeface="Arial" panose="020B0604020202020204" pitchFamily="34" charset="0"/>
                        </a:rPr>
                        <a:t>Headaches</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dirty="0">
                          <a:latin typeface="Arial" panose="020B0604020202020204" pitchFamily="34" charset="0"/>
                          <a:cs typeface="Arial" panose="020B0604020202020204" pitchFamily="34" charset="0"/>
                        </a:rPr>
                        <a:t>Anxiety</a:t>
                      </a:r>
                    </a:p>
                    <a:p>
                      <a:pPr>
                        <a:lnSpc>
                          <a:spcPct val="110000"/>
                        </a:lnSpc>
                      </a:pPr>
                      <a:r>
                        <a:rPr lang="en-US" sz="1200" dirty="0">
                          <a:latin typeface="Arial" panose="020B0604020202020204" pitchFamily="34" charset="0"/>
                          <a:cs typeface="Arial" panose="020B0604020202020204" pitchFamily="34" charset="0"/>
                        </a:rPr>
                        <a:t>Changes in temperament</a:t>
                      </a:r>
                    </a:p>
                    <a:p>
                      <a:pPr>
                        <a:lnSpc>
                          <a:spcPct val="110000"/>
                        </a:lnSpc>
                      </a:pPr>
                      <a:r>
                        <a:rPr lang="en-US" sz="1200" dirty="0">
                          <a:latin typeface="Arial" panose="020B0604020202020204" pitchFamily="34" charset="0"/>
                          <a:cs typeface="Arial" panose="020B0604020202020204" pitchFamily="34" charset="0"/>
                        </a:rPr>
                        <a:t>Depression</a:t>
                      </a:r>
                    </a:p>
                    <a:p>
                      <a:pPr>
                        <a:lnSpc>
                          <a:spcPct val="110000"/>
                        </a:lnSpc>
                      </a:pPr>
                      <a:r>
                        <a:rPr lang="en-US" sz="1200" dirty="0">
                          <a:latin typeface="Arial" panose="020B0604020202020204" pitchFamily="34" charset="0"/>
                          <a:cs typeface="Arial" panose="020B0604020202020204" pitchFamily="34" charset="0"/>
                        </a:rPr>
                        <a:t>Suicide</a:t>
                      </a:r>
                    </a:p>
                    <a:p>
                      <a:pPr>
                        <a:lnSpc>
                          <a:spcPct val="110000"/>
                        </a:lnSpc>
                      </a:pPr>
                      <a:r>
                        <a:rPr lang="en-US" sz="1200" dirty="0">
                          <a:latin typeface="Arial" panose="020B0604020202020204" pitchFamily="34" charset="0"/>
                          <a:cs typeface="Arial" panose="020B0604020202020204" pitchFamily="34" charset="0"/>
                        </a:rPr>
                        <a:t>Trauma/stress reactions</a:t>
                      </a:r>
                    </a:p>
                    <a:p>
                      <a:pPr>
                        <a:lnSpc>
                          <a:spcPct val="110000"/>
                        </a:lnSpc>
                      </a:pPr>
                      <a:r>
                        <a:rPr lang="en-US" sz="1200" dirty="0">
                          <a:latin typeface="Arial" panose="020B0604020202020204" pitchFamily="34" charset="0"/>
                          <a:cs typeface="Arial" panose="020B0604020202020204" pitchFamily="34" charset="0"/>
                        </a:rPr>
                        <a:t>Negative emotions</a:t>
                      </a:r>
                    </a:p>
                    <a:p>
                      <a:pPr>
                        <a:lnSpc>
                          <a:spcPct val="110000"/>
                        </a:lnSpc>
                      </a:pPr>
                      <a:r>
                        <a:rPr lang="en-US" sz="1200" dirty="0">
                          <a:latin typeface="Arial" panose="020B0604020202020204" pitchFamily="34" charset="0"/>
                          <a:cs typeface="Arial" panose="020B0604020202020204" pitchFamily="34" charset="0"/>
                        </a:rPr>
                        <a:t>Aggression</a:t>
                      </a:r>
                    </a:p>
                    <a:p>
                      <a:pPr>
                        <a:lnSpc>
                          <a:spcPct val="110000"/>
                        </a:lnSpc>
                      </a:pPr>
                      <a:r>
                        <a:rPr lang="en-US" sz="1200" dirty="0">
                          <a:latin typeface="Arial" panose="020B0604020202020204" pitchFamily="34" charset="0"/>
                          <a:cs typeface="Arial" panose="020B0604020202020204" pitchFamily="34" charset="0"/>
                        </a:rPr>
                        <a:t>Delinquency</a:t>
                      </a:r>
                    </a:p>
                    <a:p>
                      <a:pPr>
                        <a:lnSpc>
                          <a:spcPct val="110000"/>
                        </a:lnSpc>
                      </a:pPr>
                      <a:r>
                        <a:rPr lang="en-US" sz="1200" dirty="0">
                          <a:latin typeface="Arial" panose="020B0604020202020204" pitchFamily="34" charset="0"/>
                          <a:cs typeface="Arial" panose="020B0604020202020204" pitchFamily="34" charset="0"/>
                        </a:rPr>
                        <a:t>Regressive behavior</a:t>
                      </a:r>
                    </a:p>
                    <a:p>
                      <a:pPr>
                        <a:lnSpc>
                          <a:spcPct val="110000"/>
                        </a:lnSpc>
                      </a:pPr>
                      <a:r>
                        <a:rPr lang="en-US" sz="1200" dirty="0">
                          <a:latin typeface="Arial" panose="020B0604020202020204" pitchFamily="34" charset="0"/>
                          <a:cs typeface="Arial" panose="020B0604020202020204" pitchFamily="34" charset="0"/>
                        </a:rPr>
                        <a:t>Alcohol/drug use</a:t>
                      </a:r>
                    </a:p>
                    <a:p>
                      <a:pPr>
                        <a:lnSpc>
                          <a:spcPct val="110000"/>
                        </a:lnSpc>
                      </a:pPr>
                      <a:r>
                        <a:rPr lang="en-US" sz="1200" dirty="0">
                          <a:latin typeface="Arial" panose="020B0604020202020204" pitchFamily="34" charset="0"/>
                          <a:cs typeface="Arial" panose="020B0604020202020204" pitchFamily="34" charset="0"/>
                        </a:rPr>
                        <a:t>High levels of physical activity</a:t>
                      </a:r>
                    </a:p>
                    <a:p>
                      <a:pPr>
                        <a:lnSpc>
                          <a:spcPct val="110000"/>
                        </a:lnSpc>
                      </a:pPr>
                      <a:r>
                        <a:rPr lang="en-US" sz="1200" dirty="0">
                          <a:latin typeface="Arial" panose="020B0604020202020204" pitchFamily="34" charset="0"/>
                          <a:cs typeface="Arial" panose="020B0604020202020204" pitchFamily="34" charset="0"/>
                        </a:rPr>
                        <a:t>Socially naïve</a:t>
                      </a:r>
                    </a:p>
                    <a:p>
                      <a:pPr>
                        <a:lnSpc>
                          <a:spcPct val="110000"/>
                        </a:lnSpc>
                      </a:pPr>
                      <a:r>
                        <a:rPr lang="en-US" sz="1200" dirty="0">
                          <a:latin typeface="Arial" panose="020B0604020202020204" pitchFamily="34" charset="0"/>
                          <a:cs typeface="Arial" panose="020B0604020202020204" pitchFamily="34" charset="0"/>
                        </a:rPr>
                        <a:t>Shyness/withdrawal</a:t>
                      </a:r>
                    </a:p>
                    <a:p>
                      <a:pPr>
                        <a:lnSpc>
                          <a:spcPct val="110000"/>
                        </a:lnSpc>
                      </a:pPr>
                      <a:r>
                        <a:rPr lang="en-US" sz="1200" dirty="0">
                          <a:latin typeface="Arial" panose="020B0604020202020204" pitchFamily="34" charset="0"/>
                          <a:cs typeface="Arial" panose="020B0604020202020204" pitchFamily="34" charset="0"/>
                        </a:rPr>
                        <a:t>Social incompetence</a:t>
                      </a:r>
                    </a:p>
                    <a:p>
                      <a:pPr>
                        <a:lnSpc>
                          <a:spcPct val="110000"/>
                        </a:lnSpc>
                      </a:pPr>
                      <a:r>
                        <a:rPr lang="en-US" sz="1200" dirty="0">
                          <a:latin typeface="Arial" panose="020B0604020202020204" pitchFamily="34" charset="0"/>
                          <a:cs typeface="Arial" panose="020B0604020202020204" pitchFamily="34" charset="0"/>
                        </a:rPr>
                        <a:t>Low empathy</a:t>
                      </a:r>
                    </a:p>
                    <a:p>
                      <a:pPr>
                        <a:lnSpc>
                          <a:spcPct val="110000"/>
                        </a:lnSpc>
                      </a:pPr>
                      <a:r>
                        <a:rPr lang="en-US" sz="1200" dirty="0">
                          <a:latin typeface="Arial" panose="020B0604020202020204" pitchFamily="34" charset="0"/>
                          <a:cs typeface="Arial" panose="020B0604020202020204" pitchFamily="34" charset="0"/>
                        </a:rPr>
                        <a:t>Hostility in interpersonal relationships</a:t>
                      </a:r>
                    </a:p>
                    <a:p>
                      <a:pPr>
                        <a:lnSpc>
                          <a:spcPct val="110000"/>
                        </a:lnSpc>
                      </a:pPr>
                      <a:r>
                        <a:rPr lang="en-US" sz="1200" dirty="0">
                          <a:latin typeface="Arial" panose="020B0604020202020204" pitchFamily="34" charset="0"/>
                          <a:cs typeface="Arial" panose="020B0604020202020204" pitchFamily="34" charset="0"/>
                        </a:rPr>
                        <a:t>Achievement problems </a:t>
                      </a:r>
                    </a:p>
                    <a:p>
                      <a:pPr>
                        <a:lnSpc>
                          <a:spcPct val="110000"/>
                        </a:lnSpc>
                      </a:pPr>
                      <a:r>
                        <a:rPr lang="en-US" sz="1200" dirty="0">
                          <a:latin typeface="Arial" panose="020B0604020202020204" pitchFamily="34" charset="0"/>
                          <a:cs typeface="Arial" panose="020B0604020202020204" pitchFamily="34" charset="0"/>
                        </a:rPr>
                        <a:t>Poor problem-solving skills</a:t>
                      </a:r>
                    </a:p>
                    <a:p>
                      <a:pPr>
                        <a:lnSpc>
                          <a:spcPct val="110000"/>
                        </a:lnSpc>
                      </a:pPr>
                      <a:r>
                        <a:rPr lang="en-US" sz="1200" dirty="0">
                          <a:latin typeface="Arial" panose="020B0604020202020204" pitchFamily="34" charset="0"/>
                          <a:cs typeface="Arial" panose="020B0604020202020204" pitchFamily="34" charset="0"/>
                        </a:rPr>
                        <a:t>Poor conflict resolution skills</a:t>
                      </a:r>
                    </a:p>
                    <a:p>
                      <a:pPr>
                        <a:lnSpc>
                          <a:spcPct val="110000"/>
                        </a:lnSpc>
                      </a:pPr>
                      <a:r>
                        <a:rPr lang="en-US" sz="1200" dirty="0">
                          <a:latin typeface="Arial" panose="020B0604020202020204" pitchFamily="34" charset="0"/>
                          <a:cs typeface="Arial" panose="020B0604020202020204" pitchFamily="34" charset="0"/>
                        </a:rPr>
                        <a:t>Deficits in adaptive behavior</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Increased vigilance for threat</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Poor parenting</a:t>
                      </a:r>
                    </a:p>
                    <a:p>
                      <a:pPr>
                        <a:lnSpc>
                          <a:spcPct val="110000"/>
                        </a:lnSpc>
                      </a:pPr>
                      <a:endParaRPr lang="en-US" sz="1200" dirty="0">
                        <a:latin typeface="Arial" panose="020B0604020202020204" pitchFamily="34" charset="0"/>
                        <a:cs typeface="Arial" panose="020B0604020202020204" pitchFamily="34" charset="0"/>
                      </a:endParaRP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dirty="0">
                          <a:latin typeface="Arial" panose="020B0604020202020204" pitchFamily="34" charset="0"/>
                          <a:cs typeface="Arial" panose="020B0604020202020204" pitchFamily="34" charset="0"/>
                        </a:rPr>
                        <a:t>Interpersonal difficulties</a:t>
                      </a:r>
                    </a:p>
                    <a:p>
                      <a:pPr>
                        <a:lnSpc>
                          <a:spcPct val="110000"/>
                        </a:lnSpc>
                      </a:pPr>
                      <a:r>
                        <a:rPr lang="en-US" sz="1200" dirty="0">
                          <a:latin typeface="Arial" panose="020B0604020202020204" pitchFamily="34" charset="0"/>
                          <a:cs typeface="Arial" panose="020B0604020202020204" pitchFamily="34" charset="0"/>
                        </a:rPr>
                        <a:t>Social incompetence</a:t>
                      </a:r>
                    </a:p>
                    <a:p>
                      <a:pPr>
                        <a:lnSpc>
                          <a:spcPct val="110000"/>
                        </a:lnSpc>
                      </a:pPr>
                      <a:r>
                        <a:rPr lang="en-US" sz="1200" dirty="0">
                          <a:latin typeface="Arial" panose="020B0604020202020204" pitchFamily="34" charset="0"/>
                          <a:cs typeface="Arial" panose="020B0604020202020204" pitchFamily="34" charset="0"/>
                        </a:rPr>
                        <a:t>Antisocial functioning</a:t>
                      </a:r>
                    </a:p>
                    <a:p>
                      <a:pPr>
                        <a:lnSpc>
                          <a:spcPct val="110000"/>
                        </a:lnSpc>
                      </a:pPr>
                      <a:r>
                        <a:rPr lang="en-US" sz="1200" dirty="0">
                          <a:latin typeface="Arial" panose="020B0604020202020204" pitchFamily="34" charset="0"/>
                          <a:cs typeface="Arial" panose="020B0604020202020204" pitchFamily="34" charset="0"/>
                        </a:rPr>
                        <a:t>Aggression</a:t>
                      </a:r>
                    </a:p>
                    <a:p>
                      <a:pPr>
                        <a:lnSpc>
                          <a:spcPct val="110000"/>
                        </a:lnSpc>
                      </a:pPr>
                      <a:r>
                        <a:rPr lang="en-US" sz="1200" dirty="0">
                          <a:latin typeface="Arial" panose="020B0604020202020204" pitchFamily="34" charset="0"/>
                          <a:cs typeface="Arial" panose="020B0604020202020204" pitchFamily="34" charset="0"/>
                        </a:rPr>
                        <a:t>Difficulties making and retaining friends</a:t>
                      </a:r>
                    </a:p>
                    <a:p>
                      <a:pPr>
                        <a:lnSpc>
                          <a:spcPct val="110000"/>
                        </a:lnSpc>
                      </a:pPr>
                      <a:r>
                        <a:rPr lang="en-US" sz="1200" dirty="0">
                          <a:latin typeface="Arial" panose="020B0604020202020204" pitchFamily="34" charset="0"/>
                          <a:cs typeface="Arial" panose="020B0604020202020204" pitchFamily="34" charset="0"/>
                        </a:rPr>
                        <a:t>Difficulties with peers</a:t>
                      </a:r>
                    </a:p>
                    <a:p>
                      <a:pPr>
                        <a:lnSpc>
                          <a:spcPct val="110000"/>
                        </a:lnSpc>
                      </a:pPr>
                      <a:r>
                        <a:rPr lang="en-US" sz="1200" dirty="0">
                          <a:latin typeface="Arial" panose="020B0604020202020204" pitchFamily="34" charset="0"/>
                          <a:cs typeface="Arial" panose="020B0604020202020204" pitchFamily="34" charset="0"/>
                        </a:rPr>
                        <a:t>Sexual maladjustment</a:t>
                      </a:r>
                    </a:p>
                    <a:p>
                      <a:pPr>
                        <a:lnSpc>
                          <a:spcPct val="110000"/>
                        </a:lnSpc>
                      </a:pPr>
                      <a:r>
                        <a:rPr lang="en-US" sz="1200" dirty="0">
                          <a:latin typeface="Arial" panose="020B0604020202020204" pitchFamily="34" charset="0"/>
                          <a:cs typeface="Arial" panose="020B0604020202020204" pitchFamily="34" charset="0"/>
                        </a:rPr>
                        <a:t>Low empathy</a:t>
                      </a:r>
                    </a:p>
                    <a:p>
                      <a:pPr>
                        <a:lnSpc>
                          <a:spcPct val="110000"/>
                        </a:lnSpc>
                      </a:pPr>
                      <a:r>
                        <a:rPr lang="en-US" sz="1200" dirty="0">
                          <a:latin typeface="Arial" panose="020B0604020202020204" pitchFamily="34" charset="0"/>
                          <a:cs typeface="Arial" panose="020B0604020202020204" pitchFamily="34" charset="0"/>
                        </a:rPr>
                        <a:t>Social phobia</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Academic problems</a:t>
                      </a:r>
                    </a:p>
                    <a:p>
                      <a:pPr>
                        <a:lnSpc>
                          <a:spcPct val="110000"/>
                        </a:lnSpc>
                      </a:pPr>
                      <a:r>
                        <a:rPr lang="en-US" sz="1200" dirty="0">
                          <a:latin typeface="Arial" panose="020B0604020202020204" pitchFamily="34" charset="0"/>
                          <a:cs typeface="Arial" panose="020B0604020202020204" pitchFamily="34" charset="0"/>
                        </a:rPr>
                        <a:t>Impaired moral reasoning</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Lack of creativity</a:t>
                      </a:r>
                    </a:p>
                    <a:p>
                      <a:pPr>
                        <a:lnSpc>
                          <a:spcPct val="110000"/>
                        </a:lnSpc>
                      </a:pPr>
                      <a:r>
                        <a:rPr lang="en-US" sz="1200" dirty="0">
                          <a:latin typeface="Arial" panose="020B0604020202020204" pitchFamily="34" charset="0"/>
                          <a:cs typeface="Arial" panose="020B0604020202020204" pitchFamily="34" charset="0"/>
                        </a:rPr>
                        <a:t>Deficits in problem solving</a:t>
                      </a:r>
                    </a:p>
                    <a:p>
                      <a:pPr>
                        <a:lnSpc>
                          <a:spcPct val="110000"/>
                        </a:lnSpc>
                      </a:pPr>
                      <a:r>
                        <a:rPr lang="en-US" sz="1200" dirty="0">
                          <a:latin typeface="Arial" panose="020B0604020202020204" pitchFamily="34" charset="0"/>
                          <a:cs typeface="Arial" panose="020B0604020202020204" pitchFamily="34" charset="0"/>
                        </a:rPr>
                        <a:t>Disruptive classroom behavior</a:t>
                      </a:r>
                    </a:p>
                    <a:p>
                      <a:pPr>
                        <a:lnSpc>
                          <a:spcPct val="110000"/>
                        </a:lnSpc>
                      </a:pPr>
                      <a:r>
                        <a:rPr lang="en-US" sz="1200" dirty="0">
                          <a:latin typeface="Arial" panose="020B0604020202020204" pitchFamily="34" charset="0"/>
                          <a:cs typeface="Arial" panose="020B0604020202020204" pitchFamily="34" charset="0"/>
                        </a:rPr>
                        <a:t>Lack of impulse control</a:t>
                      </a:r>
                    </a:p>
                    <a:p>
                      <a:pPr>
                        <a:lnSpc>
                          <a:spcPct val="110000"/>
                        </a:lnSpc>
                      </a:pPr>
                      <a:r>
                        <a:rPr lang="en-US" sz="1200" dirty="0">
                          <a:latin typeface="Arial" panose="020B0604020202020204" pitchFamily="34" charset="0"/>
                          <a:cs typeface="Arial" panose="020B0604020202020204" pitchFamily="34" charset="0"/>
                        </a:rPr>
                        <a:t>Noncompliant behavior</a:t>
                      </a:r>
                    </a:p>
                    <a:p>
                      <a:pPr>
                        <a:lnSpc>
                          <a:spcPct val="110000"/>
                        </a:lnSpc>
                      </a:pPr>
                      <a:r>
                        <a:rPr lang="en-US" sz="1200" dirty="0">
                          <a:latin typeface="Arial" panose="020B0604020202020204" pitchFamily="34" charset="0"/>
                          <a:cs typeface="Arial" panose="020B0604020202020204" pitchFamily="34" charset="0"/>
                        </a:rPr>
                        <a:t>Self-abusive behavior</a:t>
                      </a:r>
                    </a:p>
                    <a:p>
                      <a:pPr>
                        <a:lnSpc>
                          <a:spcPct val="110000"/>
                        </a:lnSpc>
                      </a:pPr>
                      <a:r>
                        <a:rPr lang="en-US" sz="1200" dirty="0">
                          <a:latin typeface="Arial" panose="020B0604020202020204" pitchFamily="34" charset="0"/>
                          <a:cs typeface="Arial" panose="020B0604020202020204" pitchFamily="34" charset="0"/>
                        </a:rPr>
                        <a:t>Anxiety</a:t>
                      </a:r>
                    </a:p>
                    <a:p>
                      <a:pPr>
                        <a:lnSpc>
                          <a:spcPct val="110000"/>
                        </a:lnSpc>
                      </a:pPr>
                      <a:r>
                        <a:rPr lang="en-US" sz="1200" dirty="0">
                          <a:latin typeface="Arial" panose="020B0604020202020204" pitchFamily="34" charset="0"/>
                          <a:cs typeface="Arial" panose="020B0604020202020204" pitchFamily="34" charset="0"/>
                        </a:rPr>
                        <a:t>Low self-esteem</a:t>
                      </a:r>
                    </a:p>
                    <a:p>
                      <a:pPr>
                        <a:lnSpc>
                          <a:spcPct val="110000"/>
                        </a:lnSpc>
                      </a:pPr>
                      <a:r>
                        <a:rPr lang="en-US" sz="1200" dirty="0">
                          <a:latin typeface="Arial" panose="020B0604020202020204" pitchFamily="34" charset="0"/>
                          <a:cs typeface="Arial" panose="020B0604020202020204" pitchFamily="34" charset="0"/>
                        </a:rPr>
                        <a:t>Dependence on adults for help in daily tasks</a:t>
                      </a:r>
                    </a:p>
                    <a:p>
                      <a:pPr>
                        <a:lnSpc>
                          <a:spcPct val="110000"/>
                        </a:lnSpc>
                      </a:pPr>
                      <a:r>
                        <a:rPr lang="en-US" sz="1200" dirty="0">
                          <a:latin typeface="Arial" panose="020B0604020202020204" pitchFamily="34" charset="0"/>
                          <a:cs typeface="Arial" panose="020B0604020202020204" pitchFamily="34" charset="0"/>
                        </a:rPr>
                        <a:t>Hypertension</a:t>
                      </a:r>
                    </a:p>
                    <a:p>
                      <a:pPr>
                        <a:lnSpc>
                          <a:spcPct val="110000"/>
                        </a:lnSpc>
                      </a:pPr>
                      <a:r>
                        <a:rPr lang="en-US" sz="1200" dirty="0">
                          <a:latin typeface="Arial" panose="020B0604020202020204" pitchFamily="34" charset="0"/>
                          <a:cs typeface="Arial" panose="020B0604020202020204" pitchFamily="34" charset="0"/>
                        </a:rPr>
                        <a:t>Metabolic syndrome</a:t>
                      </a:r>
                    </a:p>
                    <a:p>
                      <a:pPr>
                        <a:lnSpc>
                          <a:spcPct val="110000"/>
                        </a:lnSpc>
                      </a:pPr>
                      <a:r>
                        <a:rPr lang="en-US" sz="1200" dirty="0">
                          <a:latin typeface="Arial" panose="020B0604020202020204" pitchFamily="34" charset="0"/>
                          <a:cs typeface="Arial" panose="020B0604020202020204" pitchFamily="34" charset="0"/>
                        </a:rPr>
                        <a:t>Inflammatory diseases</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dirty="0">
                          <a:latin typeface="Arial" panose="020B0604020202020204" pitchFamily="34" charset="0"/>
                          <a:cs typeface="Arial" panose="020B0604020202020204" pitchFamily="34" charset="0"/>
                        </a:rPr>
                        <a:t>Disturbed parent-child relationship</a:t>
                      </a:r>
                    </a:p>
                    <a:p>
                      <a:pPr>
                        <a:lnSpc>
                          <a:spcPct val="110000"/>
                        </a:lnSpc>
                      </a:pPr>
                      <a:r>
                        <a:rPr lang="en-US" sz="1200" dirty="0">
                          <a:latin typeface="Arial" panose="020B0604020202020204" pitchFamily="34" charset="0"/>
                          <a:cs typeface="Arial" panose="020B0604020202020204" pitchFamily="34" charset="0"/>
                        </a:rPr>
                        <a:t>Disturbed peer relationships</a:t>
                      </a:r>
                    </a:p>
                    <a:p>
                      <a:pPr>
                        <a:lnSpc>
                          <a:spcPct val="110000"/>
                        </a:lnSpc>
                      </a:pPr>
                      <a:r>
                        <a:rPr lang="en-US" sz="1200" dirty="0">
                          <a:latin typeface="Arial" panose="020B0604020202020204" pitchFamily="34" charset="0"/>
                          <a:cs typeface="Arial" panose="020B0604020202020204" pitchFamily="34" charset="0"/>
                        </a:rPr>
                        <a:t>Receptive and expressive language deficits</a:t>
                      </a:r>
                    </a:p>
                    <a:p>
                      <a:pPr>
                        <a:lnSpc>
                          <a:spcPct val="110000"/>
                        </a:lnSpc>
                      </a:pPr>
                      <a:r>
                        <a:rPr lang="en-US" sz="1200" dirty="0">
                          <a:latin typeface="Arial" panose="020B0604020202020204" pitchFamily="34" charset="0"/>
                          <a:cs typeface="Arial" panose="020B0604020202020204" pitchFamily="34" charset="0"/>
                        </a:rPr>
                        <a:t>Cognitive difficulties </a:t>
                      </a:r>
                    </a:p>
                    <a:p>
                      <a:pPr>
                        <a:lnSpc>
                          <a:spcPct val="110000"/>
                        </a:lnSpc>
                      </a:pPr>
                      <a:r>
                        <a:rPr lang="en-US" sz="1200" dirty="0">
                          <a:latin typeface="Arial" panose="020B0604020202020204" pitchFamily="34" charset="0"/>
                          <a:cs typeface="Arial" panose="020B0604020202020204" pitchFamily="34" charset="0"/>
                        </a:rPr>
                        <a:t>Low levels of flexibility</a:t>
                      </a:r>
                    </a:p>
                    <a:p>
                      <a:pPr>
                        <a:lnSpc>
                          <a:spcPct val="110000"/>
                        </a:lnSpc>
                      </a:pPr>
                      <a:r>
                        <a:rPr lang="en-US" sz="1200" dirty="0">
                          <a:latin typeface="Arial" panose="020B0604020202020204" pitchFamily="34" charset="0"/>
                          <a:cs typeface="Arial" panose="020B0604020202020204" pitchFamily="34" charset="0"/>
                        </a:rPr>
                        <a:t>Withdrawal</a:t>
                      </a:r>
                    </a:p>
                    <a:p>
                      <a:pPr>
                        <a:lnSpc>
                          <a:spcPct val="110000"/>
                        </a:lnSpc>
                      </a:pPr>
                      <a:r>
                        <a:rPr lang="en-US" sz="1200" dirty="0">
                          <a:latin typeface="Arial" panose="020B0604020202020204" pitchFamily="34" charset="0"/>
                          <a:cs typeface="Arial" panose="020B0604020202020204" pitchFamily="34" charset="0"/>
                        </a:rPr>
                        <a:t>Ineffective coping</a:t>
                      </a:r>
                    </a:p>
                    <a:p>
                      <a:pPr>
                        <a:lnSpc>
                          <a:spcPct val="110000"/>
                        </a:lnSpc>
                      </a:pPr>
                      <a:r>
                        <a:rPr lang="en-US" sz="1200" dirty="0">
                          <a:latin typeface="Arial" panose="020B0604020202020204" pitchFamily="34" charset="0"/>
                          <a:cs typeface="Arial" panose="020B0604020202020204" pitchFamily="34" charset="0"/>
                        </a:rPr>
                        <a:t>Physical and verbal aggression</a:t>
                      </a:r>
                    </a:p>
                    <a:p>
                      <a:pPr>
                        <a:lnSpc>
                          <a:spcPct val="110000"/>
                        </a:lnSpc>
                      </a:pPr>
                      <a:r>
                        <a:rPr lang="en-US" sz="1200" dirty="0">
                          <a:latin typeface="Arial" panose="020B0604020202020204" pitchFamily="34" charset="0"/>
                          <a:cs typeface="Arial" panose="020B0604020202020204" pitchFamily="34" charset="0"/>
                        </a:rPr>
                        <a:t>Attention problems</a:t>
                      </a:r>
                    </a:p>
                    <a:p>
                      <a:pPr>
                        <a:lnSpc>
                          <a:spcPct val="110000"/>
                        </a:lnSpc>
                      </a:pPr>
                      <a:r>
                        <a:rPr lang="en-US" sz="1200" dirty="0">
                          <a:latin typeface="Arial" panose="020B0604020202020204" pitchFamily="34" charset="0"/>
                          <a:cs typeface="Arial" panose="020B0604020202020204" pitchFamily="34" charset="0"/>
                        </a:rPr>
                        <a:t>Conduct problems</a:t>
                      </a:r>
                    </a:p>
                    <a:p>
                      <a:pPr>
                        <a:lnSpc>
                          <a:spcPct val="110000"/>
                        </a:lnSpc>
                      </a:pPr>
                      <a:r>
                        <a:rPr lang="en-US" sz="1200" dirty="0">
                          <a:latin typeface="Arial" panose="020B0604020202020204" pitchFamily="34" charset="0"/>
                          <a:cs typeface="Arial" panose="020B0604020202020204" pitchFamily="34" charset="0"/>
                        </a:rPr>
                        <a:t>Noncompliance</a:t>
                      </a:r>
                    </a:p>
                    <a:p>
                      <a:pPr>
                        <a:lnSpc>
                          <a:spcPct val="110000"/>
                        </a:lnSpc>
                      </a:pPr>
                      <a:r>
                        <a:rPr lang="en-US" sz="1200" dirty="0">
                          <a:latin typeface="Arial" panose="020B0604020202020204" pitchFamily="34" charset="0"/>
                          <a:cs typeface="Arial" panose="020B0604020202020204" pitchFamily="34" charset="0"/>
                        </a:rPr>
                        <a:t>Difficulty discriminating emotion</a:t>
                      </a:r>
                    </a:p>
                    <a:p>
                      <a:pPr>
                        <a:lnSpc>
                          <a:spcPct val="110000"/>
                        </a:lnSpc>
                      </a:pPr>
                      <a:r>
                        <a:rPr lang="en-US" sz="1200" dirty="0">
                          <a:latin typeface="Arial" panose="020B0604020202020204" pitchFamily="34" charset="0"/>
                          <a:cs typeface="Arial" panose="020B0604020202020204" pitchFamily="34" charset="0"/>
                        </a:rPr>
                        <a:t>Negative affect</a:t>
                      </a:r>
                    </a:p>
                    <a:p>
                      <a:pPr>
                        <a:lnSpc>
                          <a:spcPct val="110000"/>
                        </a:lnSpc>
                      </a:pPr>
                      <a:r>
                        <a:rPr lang="en-US" sz="1200" dirty="0">
                          <a:latin typeface="Arial" panose="020B0604020202020204" pitchFamily="34" charset="0"/>
                          <a:cs typeface="Arial" panose="020B0604020202020204" pitchFamily="34" charset="0"/>
                        </a:rPr>
                        <a:t>Failure to thrive</a:t>
                      </a:r>
                    </a:p>
                    <a:p>
                      <a:pPr>
                        <a:lnSpc>
                          <a:spcPct val="110000"/>
                        </a:lnSpc>
                      </a:pPr>
                      <a:r>
                        <a:rPr lang="en-US" sz="1200" dirty="0">
                          <a:latin typeface="Arial" panose="020B0604020202020204" pitchFamily="34" charset="0"/>
                          <a:cs typeface="Arial" panose="020B0604020202020204" pitchFamily="34" charset="0"/>
                        </a:rPr>
                        <a:t>Illegal behavior</a:t>
                      </a:r>
                    </a:p>
                    <a:p>
                      <a:pPr>
                        <a:lnSpc>
                          <a:spcPct val="110000"/>
                        </a:lnSpc>
                      </a:pPr>
                      <a:r>
                        <a:rPr lang="en-US" sz="1200" dirty="0">
                          <a:latin typeface="Arial" panose="020B0604020202020204" pitchFamily="34" charset="0"/>
                          <a:cs typeface="Arial" panose="020B0604020202020204" pitchFamily="34" charset="0"/>
                        </a:rPr>
                        <a:t>Psychiatric disorders</a:t>
                      </a:r>
                    </a:p>
                    <a:p>
                      <a:pPr>
                        <a:lnSpc>
                          <a:spcPct val="110000"/>
                        </a:lnSpc>
                      </a:pPr>
                      <a:r>
                        <a:rPr lang="en-US" sz="1200" dirty="0">
                          <a:latin typeface="Arial" panose="020B0604020202020204" pitchFamily="34" charset="0"/>
                          <a:cs typeface="Arial" panose="020B0604020202020204" pitchFamily="34" charset="0"/>
                        </a:rPr>
                        <a:t>Risk for school drop-out</a:t>
                      </a:r>
                    </a:p>
                    <a:p>
                      <a:pPr>
                        <a:lnSpc>
                          <a:spcPct val="110000"/>
                        </a:lnSpc>
                      </a:pPr>
                      <a:r>
                        <a:rPr lang="en-US" sz="1200" dirty="0">
                          <a:latin typeface="Arial" panose="020B0604020202020204" pitchFamily="34" charset="0"/>
                          <a:cs typeface="Arial" panose="020B0604020202020204" pitchFamily="34" charset="0"/>
                        </a:rPr>
                        <a:t>Chronic diseases</a:t>
                      </a:r>
                    </a:p>
                    <a:p>
                      <a:pPr>
                        <a:lnSpc>
                          <a:spcPct val="110000"/>
                        </a:lnSpc>
                      </a:pPr>
                      <a:r>
                        <a:rPr lang="en-US" sz="1200" dirty="0">
                          <a:latin typeface="Arial" panose="020B0604020202020204" pitchFamily="34" charset="0"/>
                          <a:cs typeface="Arial" panose="020B0604020202020204" pitchFamily="34" charset="0"/>
                        </a:rPr>
                        <a:t>Somatic complaints</a:t>
                      </a:r>
                    </a:p>
                    <a:p>
                      <a:pPr>
                        <a:lnSpc>
                          <a:spcPct val="110000"/>
                        </a:lnSpc>
                      </a:pPr>
                      <a:endParaRPr lang="en-US" sz="1200" dirty="0">
                        <a:latin typeface="Arial" panose="020B0604020202020204" pitchFamily="34" charset="0"/>
                        <a:cs typeface="Arial" panose="020B0604020202020204" pitchFamily="34" charset="0"/>
                      </a:endParaRPr>
                    </a:p>
                  </a:txBody>
                  <a:tcPr marL="76121" marR="76121" marT="38061" marB="38061">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483471579"/>
                  </a:ext>
                </a:extLst>
              </a:tr>
            </a:tbl>
          </a:graphicData>
        </a:graphic>
      </p:graphicFrame>
    </p:spTree>
    <p:extLst>
      <p:ext uri="{BB962C8B-B14F-4D97-AF65-F5344CB8AC3E}">
        <p14:creationId xmlns:p14="http://schemas.microsoft.com/office/powerpoint/2010/main" val="218131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Similar presentations</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endParaRPr lang="en-GB" dirty="0">
              <a:solidFill>
                <a:schemeClr val="tx1"/>
              </a:solidFill>
            </a:endParaRPr>
          </a:p>
        </p:txBody>
      </p:sp>
      <p:graphicFrame>
        <p:nvGraphicFramePr>
          <p:cNvPr id="2" name="Diagram 1">
            <a:extLst>
              <a:ext uri="{FF2B5EF4-FFF2-40B4-BE49-F238E27FC236}">
                <a16:creationId xmlns:a16="http://schemas.microsoft.com/office/drawing/2014/main" id="{DB6A0314-85F1-EFF1-0355-A38B603FFD55}"/>
              </a:ext>
            </a:extLst>
          </p:cNvPr>
          <p:cNvGraphicFramePr/>
          <p:nvPr/>
        </p:nvGraphicFramePr>
        <p:xfrm>
          <a:off x="558800" y="1390501"/>
          <a:ext cx="8026400" cy="490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235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1A6C90-98A6-3F4D-C9D7-B575181A342E}"/>
              </a:ext>
            </a:extLst>
          </p:cNvPr>
          <p:cNvGraphicFramePr>
            <a:graphicFrameLocks noGrp="1"/>
          </p:cNvGraphicFramePr>
          <p:nvPr/>
        </p:nvGraphicFramePr>
        <p:xfrm>
          <a:off x="1" y="0"/>
          <a:ext cx="9144001" cy="6858000"/>
        </p:xfrm>
        <a:graphic>
          <a:graphicData uri="http://schemas.openxmlformats.org/drawingml/2006/table">
            <a:tbl>
              <a:tblPr firstRow="1" bandRow="1">
                <a:tableStyleId>{2A488322-F2BA-4B5B-9748-0D474271808F}</a:tableStyleId>
              </a:tblPr>
              <a:tblGrid>
                <a:gridCol w="1786576">
                  <a:extLst>
                    <a:ext uri="{9D8B030D-6E8A-4147-A177-3AD203B41FA5}">
                      <a16:colId xmlns:a16="http://schemas.microsoft.com/office/drawing/2014/main" val="946733828"/>
                    </a:ext>
                  </a:extLst>
                </a:gridCol>
                <a:gridCol w="1622307">
                  <a:extLst>
                    <a:ext uri="{9D8B030D-6E8A-4147-A177-3AD203B41FA5}">
                      <a16:colId xmlns:a16="http://schemas.microsoft.com/office/drawing/2014/main" val="171666326"/>
                    </a:ext>
                  </a:extLst>
                </a:gridCol>
                <a:gridCol w="2082181">
                  <a:extLst>
                    <a:ext uri="{9D8B030D-6E8A-4147-A177-3AD203B41FA5}">
                      <a16:colId xmlns:a16="http://schemas.microsoft.com/office/drawing/2014/main" val="1237902614"/>
                    </a:ext>
                  </a:extLst>
                </a:gridCol>
                <a:gridCol w="1910509">
                  <a:extLst>
                    <a:ext uri="{9D8B030D-6E8A-4147-A177-3AD203B41FA5}">
                      <a16:colId xmlns:a16="http://schemas.microsoft.com/office/drawing/2014/main" val="2663112870"/>
                    </a:ext>
                  </a:extLst>
                </a:gridCol>
                <a:gridCol w="1742428">
                  <a:extLst>
                    <a:ext uri="{9D8B030D-6E8A-4147-A177-3AD203B41FA5}">
                      <a16:colId xmlns:a16="http://schemas.microsoft.com/office/drawing/2014/main" val="741805784"/>
                    </a:ext>
                  </a:extLst>
                </a:gridCol>
              </a:tblGrid>
              <a:tr h="478563">
                <a:tc>
                  <a:txBody>
                    <a:bodyPr/>
                    <a:lstStyle/>
                    <a:p>
                      <a:pPr algn="ctr"/>
                      <a:r>
                        <a:rPr lang="en-US" sz="1300" dirty="0">
                          <a:latin typeface="Arial" panose="020B0604020202020204" pitchFamily="34" charset="0"/>
                          <a:cs typeface="Arial" panose="020B0604020202020204" pitchFamily="34" charset="0"/>
                        </a:rPr>
                        <a:t>PHYSICAL ABUSE</a:t>
                      </a:r>
                    </a:p>
                  </a:txBody>
                  <a:tcPr marL="76121" marR="76121" marT="38061" marB="3806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SEXUAL ABUSE</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DOMESTIC VIOLENCE EXPOSURE</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PSYCHOLOGICAL MALTREATMENT</a:t>
                      </a:r>
                    </a:p>
                  </a:txBody>
                  <a:tcPr marL="76121" marR="76121" marT="38061" marB="3806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300" dirty="0">
                          <a:latin typeface="Arial" panose="020B0604020202020204" pitchFamily="34" charset="0"/>
                          <a:cs typeface="Arial" panose="020B0604020202020204" pitchFamily="34" charset="0"/>
                        </a:rPr>
                        <a:t>NEGLECT</a:t>
                      </a:r>
                    </a:p>
                  </a:txBody>
                  <a:tcPr marL="76121" marR="76121" marT="38061" marB="38061">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63032314"/>
                  </a:ext>
                </a:extLst>
              </a:tr>
              <a:tr h="6379437">
                <a:tc>
                  <a:txBody>
                    <a:bodyPr/>
                    <a:lstStyle/>
                    <a:p>
                      <a:pPr>
                        <a:lnSpc>
                          <a:spcPct val="110000"/>
                        </a:lnSpc>
                      </a:pPr>
                      <a:r>
                        <a:rPr lang="en-US" sz="1200" b="1" dirty="0">
                          <a:solidFill>
                            <a:srgbClr val="C00000"/>
                          </a:solidFill>
                          <a:latin typeface="Arial" panose="020B0604020202020204" pitchFamily="34" charset="0"/>
                          <a:cs typeface="Arial" panose="020B0604020202020204" pitchFamily="34" charset="0"/>
                        </a:rPr>
                        <a:t>Cognitive difficulties</a:t>
                      </a:r>
                    </a:p>
                    <a:p>
                      <a:pPr>
                        <a:lnSpc>
                          <a:spcPct val="110000"/>
                        </a:lnSpc>
                      </a:pPr>
                      <a:r>
                        <a:rPr lang="en-US" sz="1200" b="1" dirty="0">
                          <a:solidFill>
                            <a:srgbClr val="C00000"/>
                          </a:solidFill>
                          <a:latin typeface="Arial" panose="020B0604020202020204" pitchFamily="34" charset="0"/>
                          <a:cs typeface="Arial" panose="020B0604020202020204" pitchFamily="34" charset="0"/>
                        </a:rPr>
                        <a:t>Behavior problems</a:t>
                      </a:r>
                    </a:p>
                    <a:p>
                      <a:pPr>
                        <a:lnSpc>
                          <a:spcPct val="110000"/>
                        </a:lnSpc>
                      </a:pPr>
                      <a:r>
                        <a:rPr lang="en-US" sz="1200" b="1" dirty="0">
                          <a:solidFill>
                            <a:srgbClr val="C00000"/>
                          </a:solidFill>
                          <a:latin typeface="Arial" panose="020B0604020202020204" pitchFamily="34" charset="0"/>
                          <a:cs typeface="Arial" panose="020B0604020202020204" pitchFamily="34" charset="0"/>
                        </a:rPr>
                        <a:t>Aggression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Defiance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Delayed play skills</a:t>
                      </a:r>
                    </a:p>
                    <a:p>
                      <a:pPr>
                        <a:lnSpc>
                          <a:spcPct val="110000"/>
                        </a:lnSpc>
                      </a:pPr>
                      <a:r>
                        <a:rPr lang="en-US" sz="1200" b="1" dirty="0">
                          <a:solidFill>
                            <a:srgbClr val="C00000"/>
                          </a:solidFill>
                          <a:latin typeface="Arial" panose="020B0604020202020204" pitchFamily="34" charset="0"/>
                          <a:cs typeface="Arial" panose="020B0604020202020204" pitchFamily="34" charset="0"/>
                        </a:rPr>
                        <a:t>Peer rejection</a:t>
                      </a:r>
                    </a:p>
                    <a:p>
                      <a:pPr>
                        <a:lnSpc>
                          <a:spcPct val="110000"/>
                        </a:lnSpc>
                      </a:pPr>
                      <a:r>
                        <a:rPr lang="en-US" sz="1200" b="1" dirty="0">
                          <a:solidFill>
                            <a:srgbClr val="C00000"/>
                          </a:solidFill>
                          <a:latin typeface="Arial" panose="020B0604020202020204" pitchFamily="34" charset="0"/>
                          <a:cs typeface="Arial" panose="020B0604020202020204" pitchFamily="34" charset="0"/>
                        </a:rPr>
                        <a:t>Avoidance of adults</a:t>
                      </a:r>
                    </a:p>
                    <a:p>
                      <a:pPr>
                        <a:lnSpc>
                          <a:spcPct val="110000"/>
                        </a:lnSpc>
                      </a:pPr>
                      <a:r>
                        <a:rPr lang="en-US" sz="1200" b="1" dirty="0">
                          <a:solidFill>
                            <a:srgbClr val="C00000"/>
                          </a:solidFill>
                          <a:latin typeface="Arial" panose="020B0604020202020204" pitchFamily="34" charset="0"/>
                          <a:cs typeface="Arial" panose="020B0604020202020204" pitchFamily="34" charset="0"/>
                        </a:rPr>
                        <a:t>Poor social interaction skills</a:t>
                      </a:r>
                    </a:p>
                    <a:p>
                      <a:pPr>
                        <a:lnSpc>
                          <a:spcPct val="110000"/>
                        </a:lnSpc>
                      </a:pPr>
                      <a:r>
                        <a:rPr lang="en-US" sz="1200" b="1" dirty="0">
                          <a:solidFill>
                            <a:srgbClr val="C00000"/>
                          </a:solidFill>
                          <a:latin typeface="Arial" panose="020B0604020202020204" pitchFamily="34" charset="0"/>
                          <a:cs typeface="Arial" panose="020B0604020202020204" pitchFamily="34" charset="0"/>
                        </a:rPr>
                        <a:t>Difficulty making friends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Suicidality</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Psychiatric disorders</a:t>
                      </a:r>
                    </a:p>
                    <a:p>
                      <a:pPr>
                        <a:lnSpc>
                          <a:spcPct val="110000"/>
                        </a:lnSpc>
                      </a:pPr>
                      <a:r>
                        <a:rPr lang="en-US" sz="1200" b="1" dirty="0">
                          <a:solidFill>
                            <a:srgbClr val="C00000"/>
                          </a:solidFill>
                          <a:latin typeface="Arial" panose="020B0604020202020204" pitchFamily="34" charset="0"/>
                          <a:cs typeface="Arial" panose="020B0604020202020204" pitchFamily="34" charset="0"/>
                        </a:rPr>
                        <a:t>Poor interpersonal skills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Hopelessness</a:t>
                      </a:r>
                    </a:p>
                    <a:p>
                      <a:pPr>
                        <a:lnSpc>
                          <a:spcPct val="110000"/>
                        </a:lnSpc>
                      </a:pPr>
                      <a:r>
                        <a:rPr lang="en-US" sz="1200" b="1" dirty="0">
                          <a:solidFill>
                            <a:srgbClr val="C00000"/>
                          </a:solidFill>
                          <a:latin typeface="Arial" panose="020B0604020202020204" pitchFamily="34" charset="0"/>
                          <a:cs typeface="Arial" panose="020B0604020202020204" pitchFamily="34" charset="0"/>
                        </a:rPr>
                        <a:t>Low levels of intimacy</a:t>
                      </a:r>
                    </a:p>
                    <a:p>
                      <a:pPr>
                        <a:lnSpc>
                          <a:spcPct val="110000"/>
                        </a:lnSpc>
                      </a:pPr>
                      <a:r>
                        <a:rPr lang="en-US" sz="1200" b="1" dirty="0">
                          <a:solidFill>
                            <a:srgbClr val="C00000"/>
                          </a:solidFill>
                          <a:latin typeface="Arial" panose="020B0604020202020204" pitchFamily="34" charset="0"/>
                          <a:cs typeface="Arial" panose="020B0604020202020204" pitchFamily="34" charset="0"/>
                        </a:rPr>
                        <a:t>Low self-esteem </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Attention problems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Suicidal behavior</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Physical Abuse of own children</a:t>
                      </a:r>
                    </a:p>
                    <a:p>
                      <a:pPr>
                        <a:lnSpc>
                          <a:spcPct val="110000"/>
                        </a:lnSpc>
                      </a:pPr>
                      <a:r>
                        <a:rPr lang="en-US" sz="1200" b="1" dirty="0">
                          <a:solidFill>
                            <a:srgbClr val="C00000"/>
                          </a:solidFill>
                          <a:latin typeface="Arial" panose="020B0604020202020204" pitchFamily="34" charset="0"/>
                          <a:cs typeface="Arial" panose="020B0604020202020204" pitchFamily="34" charset="0"/>
                        </a:rPr>
                        <a:t>Self-destructive behavior</a:t>
                      </a:r>
                    </a:p>
                    <a:p>
                      <a:pPr>
                        <a:lnSpc>
                          <a:spcPct val="110000"/>
                        </a:lnSpc>
                      </a:pPr>
                      <a:r>
                        <a:rPr lang="en-US" sz="1200" b="1" dirty="0">
                          <a:solidFill>
                            <a:srgbClr val="C00000"/>
                          </a:solidFill>
                          <a:latin typeface="Arial" panose="020B0604020202020204" pitchFamily="34" charset="0"/>
                          <a:cs typeface="Arial" panose="020B0604020202020204" pitchFamily="34" charset="0"/>
                        </a:rPr>
                        <a:t>Anxiety </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Dissociation</a:t>
                      </a:r>
                    </a:p>
                    <a:p>
                      <a:pPr>
                        <a:lnSpc>
                          <a:spcPct val="110000"/>
                        </a:lnSpc>
                      </a:pPr>
                      <a:r>
                        <a:rPr lang="en-US" sz="1200" b="0" dirty="0">
                          <a:solidFill>
                            <a:schemeClr val="bg1">
                              <a:lumMod val="50000"/>
                            </a:schemeClr>
                          </a:solidFill>
                          <a:latin typeface="Arial" panose="020B0604020202020204" pitchFamily="34" charset="0"/>
                          <a:cs typeface="Arial" panose="020B0604020202020204" pitchFamily="34" charset="0"/>
                        </a:rPr>
                        <a:t>Poor self-concept</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Hostility</a:t>
                      </a:r>
                    </a:p>
                    <a:p>
                      <a:pPr>
                        <a:lnSpc>
                          <a:spcPct val="110000"/>
                        </a:lnSpc>
                      </a:pPr>
                      <a:r>
                        <a:rPr lang="en-US" sz="1200" b="1" dirty="0">
                          <a:solidFill>
                            <a:srgbClr val="C00000"/>
                          </a:solidFill>
                          <a:latin typeface="Arial" panose="020B0604020202020204" pitchFamily="34" charset="0"/>
                          <a:cs typeface="Arial" panose="020B0604020202020204" pitchFamily="34" charset="0"/>
                        </a:rPr>
                        <a:t>Disruptive behavior </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b="1" dirty="0">
                          <a:solidFill>
                            <a:srgbClr val="C00000"/>
                          </a:solidFill>
                          <a:latin typeface="Arial" panose="020B0604020202020204" pitchFamily="34" charset="0"/>
                          <a:cs typeface="Arial" panose="020B0604020202020204" pitchFamily="34" charset="0"/>
                        </a:rPr>
                        <a:t>Emotional immaturity</a:t>
                      </a:r>
                    </a:p>
                    <a:p>
                      <a:pPr>
                        <a:lnSpc>
                          <a:spcPct val="110000"/>
                        </a:lnSpc>
                      </a:pPr>
                      <a:r>
                        <a:rPr lang="en-US" sz="1200" b="1" dirty="0">
                          <a:solidFill>
                            <a:srgbClr val="C00000"/>
                          </a:solidFill>
                          <a:latin typeface="Arial" panose="020B0604020202020204" pitchFamily="34" charset="0"/>
                          <a:cs typeface="Arial" panose="020B0604020202020204" pitchFamily="34" charset="0"/>
                        </a:rPr>
                        <a:t>Social withdrawal</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Sexualized behavior</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Excessive masturbation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Genital exposure</a:t>
                      </a:r>
                    </a:p>
                    <a:p>
                      <a:pPr>
                        <a:lnSpc>
                          <a:spcPct val="110000"/>
                        </a:lnSpc>
                      </a:pPr>
                      <a:r>
                        <a:rPr lang="en-US" sz="1200" b="1" dirty="0">
                          <a:solidFill>
                            <a:srgbClr val="C00000"/>
                          </a:solidFill>
                          <a:latin typeface="Arial" panose="020B0604020202020204" pitchFamily="34" charset="0"/>
                          <a:cs typeface="Arial" panose="020B0604020202020204" pitchFamily="34" charset="0"/>
                        </a:rPr>
                        <a:t>Family/peer conflicts</a:t>
                      </a:r>
                    </a:p>
                    <a:p>
                      <a:pPr>
                        <a:lnSpc>
                          <a:spcPct val="110000"/>
                        </a:lnSpc>
                      </a:pPr>
                      <a:r>
                        <a:rPr lang="en-US" sz="1200" b="1" dirty="0">
                          <a:solidFill>
                            <a:srgbClr val="C00000"/>
                          </a:solidFill>
                          <a:latin typeface="Arial" panose="020B0604020202020204" pitchFamily="34" charset="0"/>
                          <a:cs typeface="Arial" panose="020B0604020202020204" pitchFamily="34" charset="0"/>
                        </a:rPr>
                        <a:t>Difficulty separating</a:t>
                      </a:r>
                    </a:p>
                    <a:p>
                      <a:pPr>
                        <a:lnSpc>
                          <a:spcPct val="110000"/>
                        </a:lnSpc>
                      </a:pPr>
                      <a:r>
                        <a:rPr lang="en-US" sz="1200" b="1" dirty="0">
                          <a:solidFill>
                            <a:srgbClr val="C00000"/>
                          </a:solidFill>
                          <a:latin typeface="Arial" panose="020B0604020202020204" pitchFamily="34" charset="0"/>
                          <a:cs typeface="Arial" panose="020B0604020202020204" pitchFamily="34" charset="0"/>
                        </a:rPr>
                        <a:t>Poor peer relationships</a:t>
                      </a:r>
                    </a:p>
                    <a:p>
                      <a:pPr>
                        <a:lnSpc>
                          <a:spcPct val="110000"/>
                        </a:lnSpc>
                      </a:pPr>
                      <a:r>
                        <a:rPr lang="en-US" sz="1200" b="1" dirty="0">
                          <a:solidFill>
                            <a:srgbClr val="C00000"/>
                          </a:solidFill>
                          <a:latin typeface="Arial" panose="020B0604020202020204" pitchFamily="34" charset="0"/>
                          <a:cs typeface="Arial" panose="020B0604020202020204" pitchFamily="34" charset="0"/>
                        </a:rPr>
                        <a:t>Anxiety</a:t>
                      </a:r>
                    </a:p>
                    <a:p>
                      <a:pPr>
                        <a:lnSpc>
                          <a:spcPct val="110000"/>
                        </a:lnSpc>
                      </a:pPr>
                      <a:r>
                        <a:rPr lang="en-US" sz="1200" b="1" dirty="0">
                          <a:solidFill>
                            <a:srgbClr val="C00000"/>
                          </a:solidFill>
                          <a:latin typeface="Arial" panose="020B0604020202020204" pitchFamily="34" charset="0"/>
                          <a:cs typeface="Arial" panose="020B0604020202020204" pitchFamily="34" charset="0"/>
                        </a:rPr>
                        <a:t>Fears</a:t>
                      </a:r>
                    </a:p>
                    <a:p>
                      <a:pPr>
                        <a:lnSpc>
                          <a:spcPct val="110000"/>
                        </a:lnSpc>
                      </a:pPr>
                      <a:r>
                        <a:rPr lang="en-US" sz="1200" b="1" dirty="0">
                          <a:solidFill>
                            <a:srgbClr val="C00000"/>
                          </a:solidFill>
                          <a:latin typeface="Arial" panose="020B0604020202020204" pitchFamily="34" charset="0"/>
                          <a:cs typeface="Arial" panose="020B0604020202020204" pitchFamily="34" charset="0"/>
                        </a:rPr>
                        <a:t>Obsessions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Tics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Depression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Guilt</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Low self-esteem</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Hostility/anger</a:t>
                      </a:r>
                    </a:p>
                    <a:p>
                      <a:pPr>
                        <a:lnSpc>
                          <a:spcPct val="110000"/>
                        </a:lnSpc>
                      </a:pPr>
                      <a:r>
                        <a:rPr lang="en-US" sz="1200" b="1" dirty="0">
                          <a:solidFill>
                            <a:srgbClr val="C00000"/>
                          </a:solidFill>
                          <a:latin typeface="Arial" panose="020B0604020202020204" pitchFamily="34" charset="0"/>
                          <a:cs typeface="Arial" panose="020B0604020202020204" pitchFamily="34" charset="0"/>
                        </a:rPr>
                        <a:t>Tantrums</a:t>
                      </a:r>
                    </a:p>
                    <a:p>
                      <a:pPr>
                        <a:lnSpc>
                          <a:spcPct val="110000"/>
                        </a:lnSpc>
                      </a:pPr>
                      <a:r>
                        <a:rPr lang="en-US" sz="1200" b="1" dirty="0">
                          <a:solidFill>
                            <a:srgbClr val="C00000"/>
                          </a:solidFill>
                          <a:latin typeface="Arial" panose="020B0604020202020204" pitchFamily="34" charset="0"/>
                          <a:cs typeface="Arial" panose="020B0604020202020204" pitchFamily="34" charset="0"/>
                        </a:rPr>
                        <a:t>Aggression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Learning difficulties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Poor attention/concentration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Problems sitting</a:t>
                      </a:r>
                    </a:p>
                    <a:p>
                      <a:pPr>
                        <a:lnSpc>
                          <a:spcPct val="110000"/>
                        </a:lnSpc>
                      </a:pPr>
                      <a:r>
                        <a:rPr lang="en-US" sz="1200" b="1" dirty="0">
                          <a:solidFill>
                            <a:srgbClr val="C00000"/>
                          </a:solidFill>
                          <a:latin typeface="Arial" panose="020B0604020202020204" pitchFamily="34" charset="0"/>
                          <a:cs typeface="Arial" panose="020B0604020202020204" pitchFamily="34" charset="0"/>
                        </a:rPr>
                        <a:t>Eating difficulties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Enuresis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Encopresis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Headaches</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b="1" dirty="0">
                          <a:solidFill>
                            <a:srgbClr val="C00000"/>
                          </a:solidFill>
                          <a:latin typeface="Arial" panose="020B0604020202020204" pitchFamily="34" charset="0"/>
                          <a:cs typeface="Arial" panose="020B0604020202020204" pitchFamily="34" charset="0"/>
                        </a:rPr>
                        <a:t>Anxiety</a:t>
                      </a:r>
                    </a:p>
                    <a:p>
                      <a:pPr>
                        <a:lnSpc>
                          <a:spcPct val="110000"/>
                        </a:lnSpc>
                      </a:pPr>
                      <a:r>
                        <a:rPr lang="en-US" sz="1200" b="1" dirty="0">
                          <a:solidFill>
                            <a:srgbClr val="C00000"/>
                          </a:solidFill>
                          <a:latin typeface="Arial" panose="020B0604020202020204" pitchFamily="34" charset="0"/>
                          <a:cs typeface="Arial" panose="020B0604020202020204" pitchFamily="34" charset="0"/>
                        </a:rPr>
                        <a:t>Changes in temperament</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Depression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Suicide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Trauma</a:t>
                      </a:r>
                      <a:r>
                        <a:rPr lang="en-US" sz="1200" dirty="0">
                          <a:latin typeface="Arial" panose="020B0604020202020204" pitchFamily="34" charset="0"/>
                          <a:cs typeface="Arial" panose="020B0604020202020204" pitchFamily="34" charset="0"/>
                        </a:rPr>
                        <a:t>/</a:t>
                      </a:r>
                      <a:r>
                        <a:rPr lang="en-US" sz="1200" b="1" dirty="0">
                          <a:solidFill>
                            <a:srgbClr val="C00000"/>
                          </a:solidFill>
                          <a:latin typeface="Arial" panose="020B0604020202020204" pitchFamily="34" charset="0"/>
                          <a:cs typeface="Arial" panose="020B0604020202020204" pitchFamily="34" charset="0"/>
                        </a:rPr>
                        <a:t>Stress reactions</a:t>
                      </a:r>
                    </a:p>
                    <a:p>
                      <a:pPr>
                        <a:lnSpc>
                          <a:spcPct val="110000"/>
                        </a:lnSpc>
                      </a:pPr>
                      <a:r>
                        <a:rPr lang="en-US" sz="1200" b="1" dirty="0">
                          <a:solidFill>
                            <a:srgbClr val="C00000"/>
                          </a:solidFill>
                          <a:latin typeface="Arial" panose="020B0604020202020204" pitchFamily="34" charset="0"/>
                          <a:cs typeface="Arial" panose="020B0604020202020204" pitchFamily="34" charset="0"/>
                        </a:rPr>
                        <a:t>Negative emotions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Aggression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Delinquency</a:t>
                      </a:r>
                    </a:p>
                    <a:p>
                      <a:pPr>
                        <a:lnSpc>
                          <a:spcPct val="110000"/>
                        </a:lnSpc>
                      </a:pPr>
                      <a:r>
                        <a:rPr lang="en-US" sz="1200" b="1" dirty="0">
                          <a:solidFill>
                            <a:srgbClr val="C00000"/>
                          </a:solidFill>
                          <a:latin typeface="Arial" panose="020B0604020202020204" pitchFamily="34" charset="0"/>
                          <a:cs typeface="Arial" panose="020B0604020202020204" pitchFamily="34" charset="0"/>
                        </a:rPr>
                        <a:t>Regressive behavior</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Alcohol/drug use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High levels of physical activity</a:t>
                      </a:r>
                    </a:p>
                    <a:p>
                      <a:pPr>
                        <a:lnSpc>
                          <a:spcPct val="110000"/>
                        </a:lnSpc>
                      </a:pPr>
                      <a:r>
                        <a:rPr lang="en-US" sz="1200" b="1" dirty="0">
                          <a:solidFill>
                            <a:srgbClr val="C00000"/>
                          </a:solidFill>
                          <a:latin typeface="Arial" panose="020B0604020202020204" pitchFamily="34" charset="0"/>
                          <a:cs typeface="Arial" panose="020B0604020202020204" pitchFamily="34" charset="0"/>
                        </a:rPr>
                        <a:t>Socially naïve</a:t>
                      </a:r>
                    </a:p>
                    <a:p>
                      <a:pPr>
                        <a:lnSpc>
                          <a:spcPct val="110000"/>
                        </a:lnSpc>
                      </a:pPr>
                      <a:r>
                        <a:rPr lang="en-US" sz="1200" b="1" dirty="0">
                          <a:solidFill>
                            <a:srgbClr val="C00000"/>
                          </a:solidFill>
                          <a:latin typeface="Arial" panose="020B0604020202020204" pitchFamily="34" charset="0"/>
                          <a:cs typeface="Arial" panose="020B0604020202020204" pitchFamily="34" charset="0"/>
                        </a:rPr>
                        <a:t>Shyness/withdrawal</a:t>
                      </a:r>
                    </a:p>
                    <a:p>
                      <a:pPr>
                        <a:lnSpc>
                          <a:spcPct val="110000"/>
                        </a:lnSpc>
                      </a:pPr>
                      <a:r>
                        <a:rPr lang="en-US" sz="1200" b="1" dirty="0">
                          <a:solidFill>
                            <a:srgbClr val="C00000"/>
                          </a:solidFill>
                          <a:latin typeface="Arial" panose="020B0604020202020204" pitchFamily="34" charset="0"/>
                          <a:cs typeface="Arial" panose="020B0604020202020204" pitchFamily="34" charset="0"/>
                        </a:rPr>
                        <a:t>Social incompetence</a:t>
                      </a:r>
                    </a:p>
                    <a:p>
                      <a:pPr>
                        <a:lnSpc>
                          <a:spcPct val="110000"/>
                        </a:lnSpc>
                      </a:pPr>
                      <a:r>
                        <a:rPr lang="en-US" sz="1200" b="1" dirty="0">
                          <a:solidFill>
                            <a:srgbClr val="C00000"/>
                          </a:solidFill>
                          <a:latin typeface="Arial" panose="020B0604020202020204" pitchFamily="34" charset="0"/>
                          <a:cs typeface="Arial" panose="020B0604020202020204" pitchFamily="34" charset="0"/>
                        </a:rPr>
                        <a:t>Low empathy</a:t>
                      </a:r>
                    </a:p>
                    <a:p>
                      <a:pPr>
                        <a:lnSpc>
                          <a:spcPct val="110000"/>
                        </a:lnSpc>
                      </a:pPr>
                      <a:r>
                        <a:rPr lang="en-US" sz="1200" b="1" dirty="0">
                          <a:solidFill>
                            <a:srgbClr val="C00000"/>
                          </a:solidFill>
                          <a:latin typeface="Arial" panose="020B0604020202020204" pitchFamily="34" charset="0"/>
                          <a:cs typeface="Arial" panose="020B0604020202020204" pitchFamily="34" charset="0"/>
                        </a:rPr>
                        <a:t>Hostility in interpersonal relationships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Achievement problems </a:t>
                      </a:r>
                    </a:p>
                    <a:p>
                      <a:pPr>
                        <a:lnSpc>
                          <a:spcPct val="110000"/>
                        </a:lnSpc>
                      </a:pPr>
                      <a:r>
                        <a:rPr lang="en-US" sz="1200" b="1" dirty="0">
                          <a:solidFill>
                            <a:srgbClr val="C00000"/>
                          </a:solidFill>
                          <a:latin typeface="Arial" panose="020B0604020202020204" pitchFamily="34" charset="0"/>
                          <a:cs typeface="Arial" panose="020B0604020202020204" pitchFamily="34" charset="0"/>
                        </a:rPr>
                        <a:t>Poor problem-solving skills</a:t>
                      </a:r>
                    </a:p>
                    <a:p>
                      <a:pPr>
                        <a:lnSpc>
                          <a:spcPct val="110000"/>
                        </a:lnSpc>
                      </a:pPr>
                      <a:r>
                        <a:rPr lang="en-US" sz="1200" b="1" dirty="0">
                          <a:solidFill>
                            <a:srgbClr val="C00000"/>
                          </a:solidFill>
                          <a:latin typeface="Arial" panose="020B0604020202020204" pitchFamily="34" charset="0"/>
                          <a:cs typeface="Arial" panose="020B0604020202020204" pitchFamily="34" charset="0"/>
                        </a:rPr>
                        <a:t>Poor conflict resolution skills</a:t>
                      </a:r>
                    </a:p>
                    <a:p>
                      <a:pPr>
                        <a:lnSpc>
                          <a:spcPct val="110000"/>
                        </a:lnSpc>
                      </a:pPr>
                      <a:r>
                        <a:rPr lang="en-US" sz="1200" b="1" dirty="0">
                          <a:solidFill>
                            <a:srgbClr val="C00000"/>
                          </a:solidFill>
                          <a:latin typeface="Arial" panose="020B0604020202020204" pitchFamily="34" charset="0"/>
                          <a:cs typeface="Arial" panose="020B0604020202020204" pitchFamily="34" charset="0"/>
                        </a:rPr>
                        <a:t>Deficits in adaptive behavior</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Increased vigilance for threat</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dirty="0">
                          <a:solidFill>
                            <a:srgbClr val="C00000"/>
                          </a:solidFill>
                          <a:latin typeface="Arial" panose="020B0604020202020204" pitchFamily="34" charset="0"/>
                          <a:cs typeface="Arial" panose="020B0604020202020204" pitchFamily="34" charset="0"/>
                        </a:rPr>
                        <a:t>Difficulty regulating emotions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dirty="0">
                          <a:solidFill>
                            <a:schemeClr val="bg1">
                              <a:lumMod val="50000"/>
                            </a:schemeClr>
                          </a:solidFill>
                          <a:latin typeface="Arial" panose="020B0604020202020204" pitchFamily="34" charset="0"/>
                          <a:cs typeface="Arial" panose="020B0604020202020204" pitchFamily="34" charset="0"/>
                        </a:rPr>
                        <a:t>Poor parenting</a:t>
                      </a:r>
                    </a:p>
                    <a:p>
                      <a:pPr>
                        <a:lnSpc>
                          <a:spcPct val="110000"/>
                        </a:lnSpc>
                      </a:pPr>
                      <a:endParaRPr lang="en-US" sz="1200" b="1" dirty="0">
                        <a:solidFill>
                          <a:srgbClr val="C00000"/>
                        </a:solidFill>
                        <a:latin typeface="Arial" panose="020B0604020202020204" pitchFamily="34" charset="0"/>
                        <a:cs typeface="Arial" panose="020B0604020202020204" pitchFamily="34" charset="0"/>
                      </a:endParaRP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b="1" dirty="0">
                          <a:solidFill>
                            <a:srgbClr val="C00000"/>
                          </a:solidFill>
                          <a:latin typeface="Arial" panose="020B0604020202020204" pitchFamily="34" charset="0"/>
                          <a:cs typeface="Arial" panose="020B0604020202020204" pitchFamily="34" charset="0"/>
                        </a:rPr>
                        <a:t>Interpersonal difficulties</a:t>
                      </a:r>
                    </a:p>
                    <a:p>
                      <a:pPr>
                        <a:lnSpc>
                          <a:spcPct val="110000"/>
                        </a:lnSpc>
                      </a:pPr>
                      <a:r>
                        <a:rPr lang="en-US" sz="1200" b="1" dirty="0">
                          <a:solidFill>
                            <a:srgbClr val="C00000"/>
                          </a:solidFill>
                          <a:latin typeface="Arial" panose="020B0604020202020204" pitchFamily="34" charset="0"/>
                          <a:cs typeface="Arial" panose="020B0604020202020204" pitchFamily="34" charset="0"/>
                        </a:rPr>
                        <a:t>Social incompetence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Antisocial functioning</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Aggression</a:t>
                      </a:r>
                    </a:p>
                    <a:p>
                      <a:pPr>
                        <a:lnSpc>
                          <a:spcPct val="110000"/>
                        </a:lnSpc>
                      </a:pPr>
                      <a:r>
                        <a:rPr lang="en-US" sz="1200" b="1" dirty="0">
                          <a:solidFill>
                            <a:srgbClr val="C00000"/>
                          </a:solidFill>
                          <a:latin typeface="Arial" panose="020B0604020202020204" pitchFamily="34" charset="0"/>
                          <a:cs typeface="Arial" panose="020B0604020202020204" pitchFamily="34" charset="0"/>
                        </a:rPr>
                        <a:t>Difficulties making and retaining friends</a:t>
                      </a:r>
                    </a:p>
                    <a:p>
                      <a:pPr>
                        <a:lnSpc>
                          <a:spcPct val="110000"/>
                        </a:lnSpc>
                      </a:pPr>
                      <a:r>
                        <a:rPr lang="en-US" sz="1200" b="1" dirty="0">
                          <a:solidFill>
                            <a:srgbClr val="C00000"/>
                          </a:solidFill>
                          <a:latin typeface="Arial" panose="020B0604020202020204" pitchFamily="34" charset="0"/>
                          <a:cs typeface="Arial" panose="020B0604020202020204" pitchFamily="34" charset="0"/>
                        </a:rPr>
                        <a:t>Difficulties with peers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Sexual maladjustment</a:t>
                      </a:r>
                    </a:p>
                    <a:p>
                      <a:pPr>
                        <a:lnSpc>
                          <a:spcPct val="110000"/>
                        </a:lnSpc>
                      </a:pPr>
                      <a:r>
                        <a:rPr lang="en-US" sz="1200" b="1" dirty="0">
                          <a:solidFill>
                            <a:srgbClr val="C00000"/>
                          </a:solidFill>
                          <a:latin typeface="Arial" panose="020B0604020202020204" pitchFamily="34" charset="0"/>
                          <a:cs typeface="Arial" panose="020B0604020202020204" pitchFamily="34" charset="0"/>
                        </a:rPr>
                        <a:t>Low empathy</a:t>
                      </a:r>
                    </a:p>
                    <a:p>
                      <a:pPr>
                        <a:lnSpc>
                          <a:spcPct val="110000"/>
                        </a:lnSpc>
                      </a:pPr>
                      <a:r>
                        <a:rPr lang="en-US" sz="1200" b="1" dirty="0">
                          <a:solidFill>
                            <a:srgbClr val="C00000"/>
                          </a:solidFill>
                          <a:latin typeface="Arial" panose="020B0604020202020204" pitchFamily="34" charset="0"/>
                          <a:cs typeface="Arial" panose="020B0604020202020204" pitchFamily="34" charset="0"/>
                        </a:rPr>
                        <a:t>Social phobia</a:t>
                      </a:r>
                      <a:br>
                        <a:rPr lang="en-US" sz="1200" dirty="0">
                          <a:latin typeface="Arial" panose="020B0604020202020204" pitchFamily="34" charset="0"/>
                          <a:cs typeface="Arial" panose="020B0604020202020204" pitchFamily="34" charset="0"/>
                        </a:rPr>
                      </a:br>
                      <a:r>
                        <a:rPr lang="en-US" sz="1200" dirty="0">
                          <a:solidFill>
                            <a:schemeClr val="bg1">
                              <a:lumMod val="50000"/>
                            </a:schemeClr>
                          </a:solidFill>
                          <a:latin typeface="Arial" panose="020B0604020202020204" pitchFamily="34" charset="0"/>
                          <a:cs typeface="Arial" panose="020B0604020202020204" pitchFamily="34" charset="0"/>
                        </a:rPr>
                        <a:t>Academic problems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Impaired moral reasoning</a:t>
                      </a:r>
                      <a:br>
                        <a:rPr lang="en-US" sz="1200" dirty="0">
                          <a:latin typeface="Arial" panose="020B0604020202020204" pitchFamily="34" charset="0"/>
                          <a:cs typeface="Arial" panose="020B0604020202020204" pitchFamily="34" charset="0"/>
                        </a:rPr>
                      </a:br>
                      <a:r>
                        <a:rPr lang="en-US" sz="1200" b="1" dirty="0">
                          <a:solidFill>
                            <a:srgbClr val="C00000"/>
                          </a:solidFill>
                          <a:latin typeface="Arial" panose="020B0604020202020204" pitchFamily="34" charset="0"/>
                          <a:cs typeface="Arial" panose="020B0604020202020204" pitchFamily="34" charset="0"/>
                        </a:rPr>
                        <a:t>Lack of creativity</a:t>
                      </a:r>
                    </a:p>
                    <a:p>
                      <a:pPr>
                        <a:lnSpc>
                          <a:spcPct val="110000"/>
                        </a:lnSpc>
                      </a:pPr>
                      <a:r>
                        <a:rPr lang="en-US" sz="1200" b="1" dirty="0">
                          <a:solidFill>
                            <a:srgbClr val="C00000"/>
                          </a:solidFill>
                          <a:latin typeface="Arial" panose="020B0604020202020204" pitchFamily="34" charset="0"/>
                          <a:cs typeface="Arial" panose="020B0604020202020204" pitchFamily="34" charset="0"/>
                        </a:rPr>
                        <a:t>Deficits in problem solving</a:t>
                      </a:r>
                    </a:p>
                    <a:p>
                      <a:pPr>
                        <a:lnSpc>
                          <a:spcPct val="110000"/>
                        </a:lnSpc>
                      </a:pPr>
                      <a:r>
                        <a:rPr lang="en-US" sz="1200" b="1" dirty="0">
                          <a:solidFill>
                            <a:srgbClr val="C00000"/>
                          </a:solidFill>
                          <a:latin typeface="Arial" panose="020B0604020202020204" pitchFamily="34" charset="0"/>
                          <a:cs typeface="Arial" panose="020B0604020202020204" pitchFamily="34" charset="0"/>
                        </a:rPr>
                        <a:t>Disruptive classroom behavior</a:t>
                      </a:r>
                    </a:p>
                    <a:p>
                      <a:pPr>
                        <a:lnSpc>
                          <a:spcPct val="110000"/>
                        </a:lnSpc>
                      </a:pPr>
                      <a:r>
                        <a:rPr lang="en-US" sz="1200" b="1" dirty="0">
                          <a:solidFill>
                            <a:srgbClr val="C00000"/>
                          </a:solidFill>
                          <a:latin typeface="Arial" panose="020B0604020202020204" pitchFamily="34" charset="0"/>
                          <a:cs typeface="Arial" panose="020B0604020202020204" pitchFamily="34" charset="0"/>
                        </a:rPr>
                        <a:t>Lack of impulse control</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Noncompliant behavior</a:t>
                      </a:r>
                    </a:p>
                    <a:p>
                      <a:pPr>
                        <a:lnSpc>
                          <a:spcPct val="110000"/>
                        </a:lnSpc>
                      </a:pPr>
                      <a:r>
                        <a:rPr lang="en-US" sz="1200" b="1" dirty="0">
                          <a:solidFill>
                            <a:srgbClr val="C00000"/>
                          </a:solidFill>
                          <a:latin typeface="Arial" panose="020B0604020202020204" pitchFamily="34" charset="0"/>
                          <a:cs typeface="Arial" panose="020B0604020202020204" pitchFamily="34" charset="0"/>
                        </a:rPr>
                        <a:t>Self-abusive behavior</a:t>
                      </a:r>
                    </a:p>
                    <a:p>
                      <a:pPr>
                        <a:lnSpc>
                          <a:spcPct val="110000"/>
                        </a:lnSpc>
                      </a:pPr>
                      <a:r>
                        <a:rPr lang="en-US" sz="1200" b="1" dirty="0">
                          <a:solidFill>
                            <a:srgbClr val="C00000"/>
                          </a:solidFill>
                          <a:latin typeface="Arial" panose="020B0604020202020204" pitchFamily="34" charset="0"/>
                          <a:cs typeface="Arial" panose="020B0604020202020204" pitchFamily="34" charset="0"/>
                        </a:rPr>
                        <a:t>Anxiety</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Low self-esteem</a:t>
                      </a:r>
                    </a:p>
                    <a:p>
                      <a:pPr>
                        <a:lnSpc>
                          <a:spcPct val="110000"/>
                        </a:lnSpc>
                      </a:pPr>
                      <a:r>
                        <a:rPr lang="en-US" sz="1200" b="1" dirty="0">
                          <a:solidFill>
                            <a:srgbClr val="C00000"/>
                          </a:solidFill>
                          <a:latin typeface="Arial" panose="020B0604020202020204" pitchFamily="34" charset="0"/>
                          <a:cs typeface="Arial" panose="020B0604020202020204" pitchFamily="34" charset="0"/>
                        </a:rPr>
                        <a:t>Dependence on adults for help in daily tasks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Hypertension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Metabolic syndrome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Inflammatory diseases</a:t>
                      </a:r>
                    </a:p>
                  </a:txBody>
                  <a:tcPr marL="76121" marR="76121" marT="38061" marB="38061">
                    <a:lnT w="12700" cap="flat" cmpd="sng" algn="ctr">
                      <a:solidFill>
                        <a:schemeClr val="bg1"/>
                      </a:solidFill>
                      <a:prstDash val="solid"/>
                      <a:round/>
                      <a:headEnd type="none" w="med" len="med"/>
                      <a:tailEnd type="none" w="med" len="med"/>
                    </a:lnT>
                    <a:solidFill>
                      <a:schemeClr val="bg1"/>
                    </a:solidFill>
                  </a:tcPr>
                </a:tc>
                <a:tc>
                  <a:txBody>
                    <a:bodyPr/>
                    <a:lstStyle/>
                    <a:p>
                      <a:pPr>
                        <a:lnSpc>
                          <a:spcPct val="110000"/>
                        </a:lnSpc>
                      </a:pPr>
                      <a:r>
                        <a:rPr lang="en-US" sz="1200" b="1" dirty="0">
                          <a:solidFill>
                            <a:srgbClr val="C00000"/>
                          </a:solidFill>
                          <a:latin typeface="Arial" panose="020B0604020202020204" pitchFamily="34" charset="0"/>
                          <a:cs typeface="Arial" panose="020B0604020202020204" pitchFamily="34" charset="0"/>
                        </a:rPr>
                        <a:t>Disturbed parent-child relationship</a:t>
                      </a:r>
                    </a:p>
                    <a:p>
                      <a:pPr>
                        <a:lnSpc>
                          <a:spcPct val="110000"/>
                        </a:lnSpc>
                      </a:pPr>
                      <a:r>
                        <a:rPr lang="en-US" sz="1200" b="1" dirty="0">
                          <a:solidFill>
                            <a:srgbClr val="C00000"/>
                          </a:solidFill>
                          <a:latin typeface="Arial" panose="020B0604020202020204" pitchFamily="34" charset="0"/>
                          <a:cs typeface="Arial" panose="020B0604020202020204" pitchFamily="34" charset="0"/>
                        </a:rPr>
                        <a:t>Disturbed peer relationships</a:t>
                      </a:r>
                    </a:p>
                    <a:p>
                      <a:pPr>
                        <a:lnSpc>
                          <a:spcPct val="110000"/>
                        </a:lnSpc>
                      </a:pPr>
                      <a:r>
                        <a:rPr lang="en-US" sz="1200" b="1" dirty="0">
                          <a:solidFill>
                            <a:srgbClr val="C00000"/>
                          </a:solidFill>
                          <a:latin typeface="Arial" panose="020B0604020202020204" pitchFamily="34" charset="0"/>
                          <a:cs typeface="Arial" panose="020B0604020202020204" pitchFamily="34" charset="0"/>
                        </a:rPr>
                        <a:t>Receptive and expressive language deficits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Cognitive difficulties </a:t>
                      </a:r>
                    </a:p>
                    <a:p>
                      <a:pPr>
                        <a:lnSpc>
                          <a:spcPct val="110000"/>
                        </a:lnSpc>
                      </a:pPr>
                      <a:r>
                        <a:rPr lang="en-US" sz="1200" b="1" dirty="0">
                          <a:solidFill>
                            <a:srgbClr val="C00000"/>
                          </a:solidFill>
                          <a:latin typeface="Arial" panose="020B0604020202020204" pitchFamily="34" charset="0"/>
                          <a:cs typeface="Arial" panose="020B0604020202020204" pitchFamily="34" charset="0"/>
                        </a:rPr>
                        <a:t>Low levels of flexibility</a:t>
                      </a:r>
                    </a:p>
                    <a:p>
                      <a:pPr>
                        <a:lnSpc>
                          <a:spcPct val="110000"/>
                        </a:lnSpc>
                      </a:pPr>
                      <a:r>
                        <a:rPr lang="en-US" sz="1200" b="1" dirty="0">
                          <a:solidFill>
                            <a:srgbClr val="C00000"/>
                          </a:solidFill>
                          <a:latin typeface="Arial" panose="020B0604020202020204" pitchFamily="34" charset="0"/>
                          <a:cs typeface="Arial" panose="020B0604020202020204" pitchFamily="34" charset="0"/>
                        </a:rPr>
                        <a:t>Withdrawal</a:t>
                      </a:r>
                    </a:p>
                    <a:p>
                      <a:pPr>
                        <a:lnSpc>
                          <a:spcPct val="110000"/>
                        </a:lnSpc>
                      </a:pPr>
                      <a:r>
                        <a:rPr lang="en-US" sz="1200" b="1" dirty="0">
                          <a:solidFill>
                            <a:srgbClr val="C00000"/>
                          </a:solidFill>
                          <a:latin typeface="Arial" panose="020B0604020202020204" pitchFamily="34" charset="0"/>
                          <a:cs typeface="Arial" panose="020B0604020202020204" pitchFamily="34" charset="0"/>
                        </a:rPr>
                        <a:t>Ineffective coping</a:t>
                      </a:r>
                    </a:p>
                    <a:p>
                      <a:pPr>
                        <a:lnSpc>
                          <a:spcPct val="110000"/>
                        </a:lnSpc>
                      </a:pPr>
                      <a:r>
                        <a:rPr lang="en-US" sz="1200" b="1" dirty="0">
                          <a:solidFill>
                            <a:srgbClr val="C00000"/>
                          </a:solidFill>
                          <a:latin typeface="Arial" panose="020B0604020202020204" pitchFamily="34" charset="0"/>
                          <a:cs typeface="Arial" panose="020B0604020202020204" pitchFamily="34" charset="0"/>
                        </a:rPr>
                        <a:t>Physical and verbal aggression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Attention problems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Conduct problems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Noncompliance</a:t>
                      </a:r>
                    </a:p>
                    <a:p>
                      <a:pPr>
                        <a:lnSpc>
                          <a:spcPct val="110000"/>
                        </a:lnSpc>
                      </a:pPr>
                      <a:r>
                        <a:rPr lang="en-US" sz="1200" b="1" dirty="0">
                          <a:solidFill>
                            <a:srgbClr val="C00000"/>
                          </a:solidFill>
                          <a:latin typeface="Arial" panose="020B0604020202020204" pitchFamily="34" charset="0"/>
                          <a:cs typeface="Arial" panose="020B0604020202020204" pitchFamily="34" charset="0"/>
                        </a:rPr>
                        <a:t>Difficulty discriminating emotion</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Negative affect</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Failure to thrive</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Illegal behavior</a:t>
                      </a:r>
                    </a:p>
                    <a:p>
                      <a:pPr>
                        <a:lnSpc>
                          <a:spcPct val="110000"/>
                        </a:lnSpc>
                      </a:pPr>
                      <a:r>
                        <a:rPr lang="en-US" sz="1200" b="1" dirty="0">
                          <a:solidFill>
                            <a:srgbClr val="C00000"/>
                          </a:solidFill>
                          <a:latin typeface="Arial" panose="020B0604020202020204" pitchFamily="34" charset="0"/>
                          <a:cs typeface="Arial" panose="020B0604020202020204" pitchFamily="34" charset="0"/>
                        </a:rPr>
                        <a:t>Psychiatric disorders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Risk for school drop-out</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Chronic diseases</a:t>
                      </a:r>
                    </a:p>
                    <a:p>
                      <a:pPr>
                        <a:lnSpc>
                          <a:spcPct val="110000"/>
                        </a:lnSpc>
                      </a:pPr>
                      <a:r>
                        <a:rPr lang="en-US" sz="1200" dirty="0">
                          <a:solidFill>
                            <a:schemeClr val="bg1">
                              <a:lumMod val="50000"/>
                            </a:schemeClr>
                          </a:solidFill>
                          <a:latin typeface="Arial" panose="020B0604020202020204" pitchFamily="34" charset="0"/>
                          <a:cs typeface="Arial" panose="020B0604020202020204" pitchFamily="34" charset="0"/>
                        </a:rPr>
                        <a:t>Somatic complaints</a:t>
                      </a:r>
                    </a:p>
                    <a:p>
                      <a:pPr>
                        <a:lnSpc>
                          <a:spcPct val="110000"/>
                        </a:lnSpc>
                      </a:pPr>
                      <a:endParaRPr lang="en-US" sz="1200" dirty="0">
                        <a:latin typeface="Arial" panose="020B0604020202020204" pitchFamily="34" charset="0"/>
                        <a:cs typeface="Arial" panose="020B0604020202020204" pitchFamily="34" charset="0"/>
                      </a:endParaRPr>
                    </a:p>
                  </a:txBody>
                  <a:tcPr marL="76121" marR="76121" marT="38061" marB="38061">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483471579"/>
                  </a:ext>
                </a:extLst>
              </a:tr>
            </a:tbl>
          </a:graphicData>
        </a:graphic>
      </p:graphicFrame>
    </p:spTree>
    <p:extLst>
      <p:ext uri="{BB962C8B-B14F-4D97-AF65-F5344CB8AC3E}">
        <p14:creationId xmlns:p14="http://schemas.microsoft.com/office/powerpoint/2010/main" val="2139646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Psychology Service</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Consultation to explore presentations</a:t>
            </a:r>
          </a:p>
          <a:p>
            <a:r>
              <a:rPr lang="en-GB" dirty="0">
                <a:solidFill>
                  <a:schemeClr val="tx1"/>
                </a:solidFill>
              </a:rPr>
              <a:t>Coventry Grid Interview (CGI)</a:t>
            </a:r>
          </a:p>
        </p:txBody>
      </p:sp>
      <p:graphicFrame>
        <p:nvGraphicFramePr>
          <p:cNvPr id="2" name="Table 1">
            <a:extLst>
              <a:ext uri="{FF2B5EF4-FFF2-40B4-BE49-F238E27FC236}">
                <a16:creationId xmlns:a16="http://schemas.microsoft.com/office/drawing/2014/main" id="{6DDD5E19-CED3-6E8D-76B6-58B865C4850A}"/>
              </a:ext>
            </a:extLst>
          </p:cNvPr>
          <p:cNvGraphicFramePr>
            <a:graphicFrameLocks noGrp="1"/>
          </p:cNvGraphicFramePr>
          <p:nvPr/>
        </p:nvGraphicFramePr>
        <p:xfrm>
          <a:off x="737366" y="2736018"/>
          <a:ext cx="7669268" cy="3219043"/>
        </p:xfrm>
        <a:graphic>
          <a:graphicData uri="http://schemas.openxmlformats.org/drawingml/2006/table">
            <a:tbl>
              <a:tblPr firstRow="1" firstCol="1" bandRow="1">
                <a:tableStyleId>{5C22544A-7EE6-4342-B048-85BDC9FD1C3A}</a:tableStyleId>
              </a:tblPr>
              <a:tblGrid>
                <a:gridCol w="664946">
                  <a:extLst>
                    <a:ext uri="{9D8B030D-6E8A-4147-A177-3AD203B41FA5}">
                      <a16:colId xmlns:a16="http://schemas.microsoft.com/office/drawing/2014/main" val="2098674264"/>
                    </a:ext>
                  </a:extLst>
                </a:gridCol>
                <a:gridCol w="6070839">
                  <a:extLst>
                    <a:ext uri="{9D8B030D-6E8A-4147-A177-3AD203B41FA5}">
                      <a16:colId xmlns:a16="http://schemas.microsoft.com/office/drawing/2014/main" val="4227037718"/>
                    </a:ext>
                  </a:extLst>
                </a:gridCol>
                <a:gridCol w="933483">
                  <a:extLst>
                    <a:ext uri="{9D8B030D-6E8A-4147-A177-3AD203B41FA5}">
                      <a16:colId xmlns:a16="http://schemas.microsoft.com/office/drawing/2014/main" val="3564287"/>
                    </a:ext>
                  </a:extLst>
                </a:gridCol>
              </a:tblGrid>
              <a:tr h="609452">
                <a:tc gridSpan="3">
                  <a:txBody>
                    <a:bodyPr/>
                    <a:lstStyle/>
                    <a:p>
                      <a:pPr algn="just">
                        <a:lnSpc>
                          <a:spcPct val="115000"/>
                        </a:lnSpc>
                        <a:spcAft>
                          <a:spcPts val="1000"/>
                        </a:spcAft>
                      </a:pPr>
                      <a:r>
                        <a:rPr lang="en-GB" sz="1300" dirty="0">
                          <a:effectLst/>
                        </a:rPr>
                        <a:t>Routine </a:t>
                      </a:r>
                      <a:endParaRPr lang="en-GB" sz="1700" dirty="0">
                        <a:effectLst/>
                      </a:endParaRPr>
                    </a:p>
                  </a:txBody>
                  <a:tcPr marL="143874" marR="143874" marT="71937" marB="71937"/>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6761404"/>
                  </a:ext>
                </a:extLst>
              </a:tr>
              <a:tr h="252387">
                <a:tc>
                  <a:txBody>
                    <a:bodyPr/>
                    <a:lstStyle/>
                    <a:p>
                      <a:pPr algn="ctr">
                        <a:lnSpc>
                          <a:spcPct val="115000"/>
                        </a:lnSpc>
                        <a:spcAft>
                          <a:spcPts val="1000"/>
                        </a:spcAft>
                      </a:pPr>
                      <a:r>
                        <a:rPr lang="en-GB" sz="1300">
                          <a:effectLst/>
                        </a:rPr>
                        <a:t>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dirty="0">
                          <a:effectLst/>
                        </a:rPr>
                        <a:t>Do they have problems with birthdays and Christmas and find it hard to share the excitement?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a:effectLst/>
                        </a:rPr>
                        <a:t>ASD</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1921500572"/>
                  </a:ext>
                </a:extLst>
              </a:tr>
              <a:tr h="496205">
                <a:tc>
                  <a:txBody>
                    <a:bodyPr/>
                    <a:lstStyle/>
                    <a:p>
                      <a:pPr algn="ctr">
                        <a:lnSpc>
                          <a:spcPct val="115000"/>
                        </a:lnSpc>
                        <a:spcAft>
                          <a:spcPts val="1000"/>
                        </a:spcAft>
                      </a:pPr>
                      <a:r>
                        <a:rPr lang="en-GB" sz="1300">
                          <a:effectLst/>
                        </a:rPr>
                        <a:t>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dirty="0">
                          <a:effectLst/>
                        </a:rPr>
                        <a:t>Do they get distressed, or avoid anniversaries of life events times such as Christmas, possibly because of difficult memories (as opposed to the social and sensory   of gatherings and the change in routine)?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a:effectLst/>
                        </a:rPr>
                        <a:t>ATT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2896588851"/>
                  </a:ext>
                </a:extLst>
              </a:tr>
              <a:tr h="244425">
                <a:tc>
                  <a:txBody>
                    <a:bodyPr/>
                    <a:lstStyle/>
                    <a:p>
                      <a:pPr algn="ctr">
                        <a:lnSpc>
                          <a:spcPct val="115000"/>
                        </a:lnSpc>
                        <a:spcAft>
                          <a:spcPts val="1000"/>
                        </a:spcAft>
                      </a:pPr>
                      <a:r>
                        <a:rPr lang="en-GB" sz="1300">
                          <a:effectLst/>
                        </a:rPr>
                        <a:t>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a:effectLst/>
                        </a:rPr>
                        <a:t>Does everything tend to revolve around his or her special interests?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a:effectLst/>
                        </a:rPr>
                        <a:t>ASD</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1137710790"/>
                  </a:ext>
                </a:extLst>
              </a:tr>
              <a:tr h="609452">
                <a:tc gridSpan="3">
                  <a:txBody>
                    <a:bodyPr/>
                    <a:lstStyle/>
                    <a:p>
                      <a:pPr algn="just">
                        <a:lnSpc>
                          <a:spcPct val="115000"/>
                        </a:lnSpc>
                        <a:spcAft>
                          <a:spcPts val="1000"/>
                        </a:spcAft>
                      </a:pPr>
                      <a:r>
                        <a:rPr lang="en-GB" sz="1300" dirty="0">
                          <a:effectLst/>
                        </a:rPr>
                        <a:t> Difficulties with eating</a:t>
                      </a:r>
                      <a:endParaRPr lang="en-GB" sz="1700" dirty="0">
                        <a:effectLst/>
                      </a:endParaRPr>
                    </a:p>
                  </a:txBody>
                  <a:tcPr marL="143874" marR="143874" marT="71937" marB="71937"/>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08720"/>
                  </a:ext>
                </a:extLst>
              </a:tr>
              <a:tr h="162950">
                <a:tc>
                  <a:txBody>
                    <a:bodyPr/>
                    <a:lstStyle/>
                    <a:p>
                      <a:pPr algn="ctr">
                        <a:lnSpc>
                          <a:spcPct val="115000"/>
                        </a:lnSpc>
                        <a:spcAft>
                          <a:spcPts val="1000"/>
                        </a:spcAft>
                      </a:pPr>
                      <a:r>
                        <a:rPr lang="en-GB" sz="1300">
                          <a:effectLst/>
                        </a:rPr>
                        <a:t>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a:effectLst/>
                        </a:rPr>
                        <a:t>Is food restricted by texture or colour?</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a:effectLst/>
                        </a:rPr>
                        <a:t>ASD</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2455388612"/>
                  </a:ext>
                </a:extLst>
              </a:tr>
              <a:tr h="162950">
                <a:tc>
                  <a:txBody>
                    <a:bodyPr/>
                    <a:lstStyle/>
                    <a:p>
                      <a:pPr algn="ctr">
                        <a:lnSpc>
                          <a:spcPct val="115000"/>
                        </a:lnSpc>
                        <a:spcAft>
                          <a:spcPts val="1000"/>
                        </a:spcAft>
                      </a:pPr>
                      <a:r>
                        <a:rPr lang="en-GB" sz="1300">
                          <a:effectLst/>
                        </a:rPr>
                        <a:t>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a:effectLst/>
                        </a:rPr>
                        <a:t>Is restricted diet about maintaining sameness?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a:effectLst/>
                        </a:rPr>
                        <a:t>ASD</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1327563020"/>
                  </a:ext>
                </a:extLst>
              </a:tr>
              <a:tr h="162950">
                <a:tc>
                  <a:txBody>
                    <a:bodyPr/>
                    <a:lstStyle/>
                    <a:p>
                      <a:pPr algn="ctr">
                        <a:lnSpc>
                          <a:spcPct val="115000"/>
                        </a:lnSpc>
                        <a:spcAft>
                          <a:spcPts val="1000"/>
                        </a:spcAft>
                      </a:pPr>
                      <a:r>
                        <a:rPr lang="en-GB" sz="1300">
                          <a:effectLst/>
                        </a:rPr>
                        <a:t>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tc>
                  <a:txBody>
                    <a:bodyPr/>
                    <a:lstStyle/>
                    <a:p>
                      <a:pPr>
                        <a:lnSpc>
                          <a:spcPct val="115000"/>
                        </a:lnSpc>
                        <a:spcAft>
                          <a:spcPts val="1000"/>
                        </a:spcAft>
                      </a:pPr>
                      <a:r>
                        <a:rPr lang="en-GB" sz="1300">
                          <a:effectLst/>
                        </a:rPr>
                        <a:t>Does your child hoard food or binge eat?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tc>
                <a:tc>
                  <a:txBody>
                    <a:bodyPr/>
                    <a:lstStyle/>
                    <a:p>
                      <a:pPr algn="ctr">
                        <a:lnSpc>
                          <a:spcPct val="115000"/>
                        </a:lnSpc>
                        <a:spcAft>
                          <a:spcPts val="1000"/>
                        </a:spcAft>
                      </a:pPr>
                      <a:r>
                        <a:rPr lang="en-GB" sz="1300" dirty="0">
                          <a:effectLst/>
                        </a:rPr>
                        <a:t>ATT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7905" marR="107905" marT="0" marB="0" anchor="ctr"/>
                </a:tc>
                <a:extLst>
                  <a:ext uri="{0D108BD9-81ED-4DB2-BD59-A6C34878D82A}">
                    <a16:rowId xmlns:a16="http://schemas.microsoft.com/office/drawing/2014/main" val="2765555168"/>
                  </a:ext>
                </a:extLst>
              </a:tr>
            </a:tbl>
          </a:graphicData>
        </a:graphic>
      </p:graphicFrame>
    </p:spTree>
    <p:extLst>
      <p:ext uri="{BB962C8B-B14F-4D97-AF65-F5344CB8AC3E}">
        <p14:creationId xmlns:p14="http://schemas.microsoft.com/office/powerpoint/2010/main" val="257825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Attachment Case study</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fontScale="92500" lnSpcReduction="10000"/>
          </a:bodyPr>
          <a:lstStyle/>
          <a:p>
            <a:r>
              <a:rPr lang="en-GB" dirty="0">
                <a:solidFill>
                  <a:schemeClr val="tx1"/>
                </a:solidFill>
              </a:rPr>
              <a:t>4 year old girl currently living with her paternal Grandmother (Nan). </a:t>
            </a:r>
          </a:p>
          <a:p>
            <a:r>
              <a:rPr lang="en-GB" dirty="0">
                <a:solidFill>
                  <a:schemeClr val="tx1"/>
                </a:solidFill>
              </a:rPr>
              <a:t>Brief history. Removed from mums care at 3yrs. Whilst mum was pregnant there was concerns about substance misuse. Social care became involved whilst mum was pregnant and when L was born she and mum went to a mother and baby unit for assessment. </a:t>
            </a:r>
          </a:p>
          <a:p>
            <a:r>
              <a:rPr lang="en-GB" dirty="0">
                <a:solidFill>
                  <a:schemeClr val="tx1"/>
                </a:solidFill>
              </a:rPr>
              <a:t>L stayed with mum until she was 3 (sibling born in that time) – came into Nan’s care following concerns around neglect. </a:t>
            </a:r>
          </a:p>
          <a:p>
            <a:endParaRPr lang="en-GB" dirty="0">
              <a:solidFill>
                <a:schemeClr val="tx1"/>
              </a:solidFill>
            </a:endParaRPr>
          </a:p>
        </p:txBody>
      </p:sp>
    </p:spTree>
    <p:extLst>
      <p:ext uri="{BB962C8B-B14F-4D97-AF65-F5344CB8AC3E}">
        <p14:creationId xmlns:p14="http://schemas.microsoft.com/office/powerpoint/2010/main" val="455467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460828" y="743858"/>
            <a:ext cx="7340600" cy="838200"/>
          </a:xfrm>
        </p:spPr>
        <p:txBody>
          <a:bodyPr>
            <a:normAutofit fontScale="85000" lnSpcReduction="10000"/>
          </a:bodyPr>
          <a:lstStyle/>
          <a:p>
            <a:r>
              <a:rPr lang="en-GB" b="1" dirty="0"/>
              <a:t>Why referred for ASD assessment?</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fontScale="77500" lnSpcReduction="20000"/>
          </a:bodyPr>
          <a:lstStyle/>
          <a:p>
            <a:r>
              <a:rPr lang="en-GB" dirty="0">
                <a:solidFill>
                  <a:schemeClr val="tx1"/>
                </a:solidFill>
              </a:rPr>
              <a:t>Difficulties with L’s language/repetitive behaviours:  repeating herself all the time e.g., what's outside, is that a dog? When given an answer would continue to ask. </a:t>
            </a:r>
          </a:p>
          <a:p>
            <a:r>
              <a:rPr lang="en-GB" dirty="0">
                <a:solidFill>
                  <a:schemeClr val="tx1"/>
                </a:solidFill>
              </a:rPr>
              <a:t>Doesn’t like loud noises – goes into a panic when she hears sudden noises. </a:t>
            </a:r>
          </a:p>
          <a:p>
            <a:r>
              <a:rPr lang="en-GB" dirty="0">
                <a:solidFill>
                  <a:schemeClr val="tx1"/>
                </a:solidFill>
              </a:rPr>
              <a:t>Constantly shutting doors – It is as though it being open makes her uncomfortable.</a:t>
            </a:r>
          </a:p>
          <a:p>
            <a:r>
              <a:rPr lang="en-GB" dirty="0">
                <a:solidFill>
                  <a:schemeClr val="tx1"/>
                </a:solidFill>
              </a:rPr>
              <a:t>Would become hysterical when she needed something or demands not immediately met. Lost her temper quickly when first living with grandparents would hit herself when upset. </a:t>
            </a:r>
          </a:p>
          <a:p>
            <a:r>
              <a:rPr lang="en-GB" dirty="0">
                <a:solidFill>
                  <a:schemeClr val="tx1"/>
                </a:solidFill>
              </a:rPr>
              <a:t>Would eat food really quickly or become extremely distressed during meal times and was fussy with food. </a:t>
            </a:r>
          </a:p>
          <a:p>
            <a:r>
              <a:rPr lang="en-GB" dirty="0">
                <a:solidFill>
                  <a:schemeClr val="tx1"/>
                </a:solidFill>
              </a:rPr>
              <a:t>Hated being left alone. </a:t>
            </a:r>
          </a:p>
        </p:txBody>
      </p:sp>
    </p:spTree>
    <p:extLst>
      <p:ext uri="{BB962C8B-B14F-4D97-AF65-F5344CB8AC3E}">
        <p14:creationId xmlns:p14="http://schemas.microsoft.com/office/powerpoint/2010/main" val="4028340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645886" y="776514"/>
            <a:ext cx="7340600" cy="838200"/>
          </a:xfrm>
        </p:spPr>
        <p:txBody>
          <a:bodyPr>
            <a:normAutofit fontScale="77500" lnSpcReduction="20000"/>
          </a:bodyPr>
          <a:lstStyle/>
          <a:p>
            <a:r>
              <a:rPr lang="en-GB" b="1" dirty="0"/>
              <a:t>What had happened when with mum?</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fontScale="92500" lnSpcReduction="20000"/>
          </a:bodyPr>
          <a:lstStyle/>
          <a:p>
            <a:r>
              <a:rPr lang="en-GB" dirty="0">
                <a:solidFill>
                  <a:schemeClr val="tx1"/>
                </a:solidFill>
              </a:rPr>
              <a:t>Missing meals – if L didn’t like what food was offered she wouldn’t be offered an alternative. Hostile meal times at mum’s.  </a:t>
            </a:r>
          </a:p>
          <a:p>
            <a:r>
              <a:rPr lang="en-GB" dirty="0">
                <a:solidFill>
                  <a:schemeClr val="tx1"/>
                </a:solidFill>
              </a:rPr>
              <a:t>Parents arguing – mum losing her temper with the children and shouting at them. Would ignore L if L was struggling/not doing as mum asked. </a:t>
            </a:r>
          </a:p>
          <a:p>
            <a:r>
              <a:rPr lang="en-GB" dirty="0">
                <a:solidFill>
                  <a:schemeClr val="tx1"/>
                </a:solidFill>
              </a:rPr>
              <a:t>Concerns around animals at home – dangerous dogs.</a:t>
            </a:r>
          </a:p>
          <a:p>
            <a:r>
              <a:rPr lang="en-GB" dirty="0">
                <a:solidFill>
                  <a:schemeClr val="tx1"/>
                </a:solidFill>
              </a:rPr>
              <a:t>Concerns about who the children were coming into contact with.</a:t>
            </a:r>
          </a:p>
          <a:p>
            <a:r>
              <a:rPr lang="en-GB" dirty="0">
                <a:solidFill>
                  <a:schemeClr val="tx1"/>
                </a:solidFill>
              </a:rPr>
              <a:t>Long periods of time being left alone.</a:t>
            </a:r>
          </a:p>
        </p:txBody>
      </p:sp>
    </p:spTree>
    <p:extLst>
      <p:ext uri="{BB962C8B-B14F-4D97-AF65-F5344CB8AC3E}">
        <p14:creationId xmlns:p14="http://schemas.microsoft.com/office/powerpoint/2010/main" val="2119386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Coventry Grid</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pPr marL="0" indent="0">
              <a:buNone/>
            </a:pPr>
            <a:r>
              <a:rPr lang="en-GB" dirty="0">
                <a:solidFill>
                  <a:schemeClr val="tx1"/>
                </a:solidFill>
              </a:rPr>
              <a:t>an attempt to summarise the differences between the behaviour of children with Autistic Spectrum Disorder and those with significant attachment problems. It is based upon clinical work with children rather than research. (Moran, 2015)</a:t>
            </a:r>
          </a:p>
        </p:txBody>
      </p:sp>
      <p:pic>
        <p:nvPicPr>
          <p:cNvPr id="2" name="Picture 1">
            <a:extLst>
              <a:ext uri="{FF2B5EF4-FFF2-40B4-BE49-F238E27FC236}">
                <a16:creationId xmlns:a16="http://schemas.microsoft.com/office/drawing/2014/main" id="{4CCAA97F-6652-7091-77EB-878BF8B0DA6B}"/>
              </a:ext>
            </a:extLst>
          </p:cNvPr>
          <p:cNvPicPr>
            <a:picLocks noChangeAspect="1"/>
          </p:cNvPicPr>
          <p:nvPr/>
        </p:nvPicPr>
        <p:blipFill>
          <a:blip r:embed="rId2"/>
          <a:stretch>
            <a:fillRect/>
          </a:stretch>
        </p:blipFill>
        <p:spPr>
          <a:xfrm>
            <a:off x="1366040" y="4581722"/>
            <a:ext cx="6411920" cy="1450107"/>
          </a:xfrm>
          <a:prstGeom prst="rect">
            <a:avLst/>
          </a:prstGeom>
        </p:spPr>
      </p:pic>
    </p:spTree>
    <p:extLst>
      <p:ext uri="{BB962C8B-B14F-4D97-AF65-F5344CB8AC3E}">
        <p14:creationId xmlns:p14="http://schemas.microsoft.com/office/powerpoint/2010/main" val="687951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normAutofit/>
          </a:bodyPr>
          <a:lstStyle/>
          <a:p>
            <a:r>
              <a:rPr lang="en-GB" b="1" dirty="0"/>
              <a:t>Outcome of assessment</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lnSpcReduction="10000"/>
          </a:bodyPr>
          <a:lstStyle/>
          <a:p>
            <a:r>
              <a:rPr lang="en-GB" dirty="0">
                <a:solidFill>
                  <a:schemeClr val="tx1"/>
                </a:solidFill>
              </a:rPr>
              <a:t>L did not get a diagnosis of ASD </a:t>
            </a:r>
          </a:p>
          <a:p>
            <a:r>
              <a:rPr lang="en-GB" dirty="0">
                <a:solidFill>
                  <a:schemeClr val="tx1"/>
                </a:solidFill>
              </a:rPr>
              <a:t>Huge improvements in language after coming into Nan’s care </a:t>
            </a:r>
          </a:p>
          <a:p>
            <a:r>
              <a:rPr lang="en-GB" dirty="0">
                <a:solidFill>
                  <a:schemeClr val="tx1"/>
                </a:solidFill>
              </a:rPr>
              <a:t>Coventry grid highlighted a number of behaviours linked to attachment difficulties</a:t>
            </a:r>
          </a:p>
          <a:p>
            <a:r>
              <a:rPr lang="en-GB" dirty="0">
                <a:solidFill>
                  <a:schemeClr val="tx1"/>
                </a:solidFill>
              </a:rPr>
              <a:t>Relationships improved since having better/ secure attachments</a:t>
            </a:r>
          </a:p>
          <a:p>
            <a:r>
              <a:rPr lang="en-GB" dirty="0">
                <a:solidFill>
                  <a:schemeClr val="tx1"/>
                </a:solidFill>
              </a:rPr>
              <a:t>Behaviours better now that positive reinforcement in place – less need for ‘meltdowns’</a:t>
            </a:r>
          </a:p>
        </p:txBody>
      </p:sp>
    </p:spTree>
    <p:extLst>
      <p:ext uri="{BB962C8B-B14F-4D97-AF65-F5344CB8AC3E}">
        <p14:creationId xmlns:p14="http://schemas.microsoft.com/office/powerpoint/2010/main" val="4015623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27766F-4872-D232-3689-31090C42F09C}"/>
              </a:ext>
            </a:extLst>
          </p:cNvPr>
          <p:cNvSpPr>
            <a:spLocks noGrp="1"/>
          </p:cNvSpPr>
          <p:nvPr>
            <p:ph type="body" sz="quarter" idx="10"/>
          </p:nvPr>
        </p:nvSpPr>
        <p:spPr>
          <a:xfrm>
            <a:off x="469900" y="558800"/>
            <a:ext cx="7340600" cy="838200"/>
          </a:xfrm>
        </p:spPr>
        <p:txBody>
          <a:bodyPr/>
          <a:lstStyle/>
          <a:p>
            <a:r>
              <a:rPr lang="en-GB" b="1" dirty="0"/>
              <a:t>Common Challenges</a:t>
            </a:r>
          </a:p>
        </p:txBody>
      </p:sp>
      <p:sp>
        <p:nvSpPr>
          <p:cNvPr id="5" name="Text Placeholder 4">
            <a:extLst>
              <a:ext uri="{FF2B5EF4-FFF2-40B4-BE49-F238E27FC236}">
                <a16:creationId xmlns:a16="http://schemas.microsoft.com/office/drawing/2014/main" id="{CBCB62E5-8F92-D280-5684-2970F76732B6}"/>
              </a:ext>
            </a:extLst>
          </p:cNvPr>
          <p:cNvSpPr>
            <a:spLocks noGrp="1"/>
          </p:cNvSpPr>
          <p:nvPr>
            <p:ph type="body" sz="quarter" idx="11"/>
          </p:nvPr>
        </p:nvSpPr>
        <p:spPr>
          <a:xfrm>
            <a:off x="469900" y="1284513"/>
            <a:ext cx="8510814" cy="4887686"/>
          </a:xfrm>
        </p:spPr>
        <p:txBody>
          <a:bodyPr>
            <a:normAutofit fontScale="70000" lnSpcReduction="20000"/>
          </a:bodyPr>
          <a:lstStyle/>
          <a:p>
            <a:pPr marL="0" indent="0">
              <a:buNone/>
            </a:pPr>
            <a:endParaRPr lang="en-GB" b="1" dirty="0">
              <a:solidFill>
                <a:schemeClr val="tx1"/>
              </a:solidFill>
            </a:endParaRPr>
          </a:p>
          <a:p>
            <a:pPr marL="0" indent="0">
              <a:buNone/>
            </a:pPr>
            <a:r>
              <a:rPr lang="en-GB" b="1" dirty="0">
                <a:solidFill>
                  <a:schemeClr val="tx1"/>
                </a:solidFill>
              </a:rPr>
              <a:t> Social difficulties = ASD</a:t>
            </a:r>
          </a:p>
          <a:p>
            <a:r>
              <a:rPr lang="en-GB" dirty="0">
                <a:solidFill>
                  <a:schemeClr val="tx1"/>
                </a:solidFill>
              </a:rPr>
              <a:t>Trauma can produce social withdrawal, mistrust, limited reciprocity, flat affect, and reduced exploratory play—without primary autism mechanisms. </a:t>
            </a:r>
          </a:p>
          <a:p>
            <a:pPr marL="0" indent="0">
              <a:buNone/>
            </a:pPr>
            <a:r>
              <a:rPr lang="en-GB" b="1" dirty="0">
                <a:solidFill>
                  <a:schemeClr val="tx1"/>
                </a:solidFill>
              </a:rPr>
              <a:t>Rigid/controlling = ASD</a:t>
            </a:r>
          </a:p>
          <a:p>
            <a:r>
              <a:rPr lang="en-GB" dirty="0">
                <a:solidFill>
                  <a:schemeClr val="tx1"/>
                </a:solidFill>
              </a:rPr>
              <a:t>Controlling behaviour may be attachment/trauma-based (predictability = safety). </a:t>
            </a:r>
          </a:p>
          <a:p>
            <a:pPr marL="0" indent="0">
              <a:buNone/>
            </a:pPr>
            <a:r>
              <a:rPr lang="en-GB" b="1" dirty="0">
                <a:solidFill>
                  <a:schemeClr val="tx1"/>
                </a:solidFill>
              </a:rPr>
              <a:t>No single event = not trauma</a:t>
            </a:r>
          </a:p>
          <a:p>
            <a:r>
              <a:rPr lang="en-GB" dirty="0">
                <a:solidFill>
                  <a:schemeClr val="tx1"/>
                </a:solidFill>
              </a:rPr>
              <a:t>Developmental trauma often has </a:t>
            </a:r>
            <a:r>
              <a:rPr lang="en-GB" b="1" dirty="0">
                <a:solidFill>
                  <a:schemeClr val="tx1"/>
                </a:solidFill>
              </a:rPr>
              <a:t>no discrete index event</a:t>
            </a:r>
            <a:r>
              <a:rPr lang="en-GB" dirty="0">
                <a:solidFill>
                  <a:schemeClr val="tx1"/>
                </a:solidFill>
              </a:rPr>
              <a:t>; the pattern is chronic threat/relational harm. </a:t>
            </a:r>
          </a:p>
          <a:p>
            <a:pPr marL="0" indent="0">
              <a:buNone/>
            </a:pPr>
            <a:r>
              <a:rPr lang="en-GB" b="1" dirty="0">
                <a:solidFill>
                  <a:schemeClr val="tx1"/>
                </a:solidFill>
              </a:rPr>
              <a:t>Trauma history excludes ASD</a:t>
            </a:r>
          </a:p>
          <a:p>
            <a:r>
              <a:rPr lang="en-GB" dirty="0">
                <a:solidFill>
                  <a:schemeClr val="tx1"/>
                </a:solidFill>
              </a:rPr>
              <a:t>ASD and trauma </a:t>
            </a:r>
            <a:r>
              <a:rPr lang="en-GB" b="1" dirty="0">
                <a:solidFill>
                  <a:schemeClr val="tx1"/>
                </a:solidFill>
              </a:rPr>
              <a:t>frequently co-occur</a:t>
            </a:r>
            <a:r>
              <a:rPr lang="en-GB" dirty="0">
                <a:solidFill>
                  <a:schemeClr val="tx1"/>
                </a:solidFill>
              </a:rPr>
              <a:t>, and autistic children may be more exposed to adversity (e.g., bullying, exclusion, exploitation, restraint). </a:t>
            </a:r>
          </a:p>
          <a:p>
            <a:endParaRPr lang="en-GB" dirty="0"/>
          </a:p>
        </p:txBody>
      </p:sp>
    </p:spTree>
    <p:extLst>
      <p:ext uri="{BB962C8B-B14F-4D97-AF65-F5344CB8AC3E}">
        <p14:creationId xmlns:p14="http://schemas.microsoft.com/office/powerpoint/2010/main" val="232602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43089-3694-9730-45FE-469C9F082D10}"/>
              </a:ext>
            </a:extLst>
          </p:cNvPr>
          <p:cNvSpPr>
            <a:spLocks noGrp="1"/>
          </p:cNvSpPr>
          <p:nvPr>
            <p:ph type="body" sz="quarter" idx="10"/>
          </p:nvPr>
        </p:nvSpPr>
        <p:spPr>
          <a:xfrm>
            <a:off x="213113" y="406576"/>
            <a:ext cx="7340600" cy="838200"/>
          </a:xfrm>
        </p:spPr>
        <p:txBody>
          <a:bodyPr/>
          <a:lstStyle/>
          <a:p>
            <a:r>
              <a:rPr lang="en-GB" b="1" dirty="0"/>
              <a:t>Autism and PTSD</a:t>
            </a:r>
          </a:p>
        </p:txBody>
      </p:sp>
      <p:sp>
        <p:nvSpPr>
          <p:cNvPr id="3" name="Text Placeholder 2">
            <a:extLst>
              <a:ext uri="{FF2B5EF4-FFF2-40B4-BE49-F238E27FC236}">
                <a16:creationId xmlns:a16="http://schemas.microsoft.com/office/drawing/2014/main" id="{BF4CEFA9-91B7-6DCB-1F46-A1CAE66577D3}"/>
              </a:ext>
            </a:extLst>
          </p:cNvPr>
          <p:cNvSpPr>
            <a:spLocks noGrp="1"/>
          </p:cNvSpPr>
          <p:nvPr>
            <p:ph type="body" sz="quarter" idx="11"/>
          </p:nvPr>
        </p:nvSpPr>
        <p:spPr>
          <a:xfrm>
            <a:off x="213113" y="1349298"/>
            <a:ext cx="8217210" cy="4949902"/>
          </a:xfrm>
        </p:spPr>
        <p:txBody>
          <a:bodyPr>
            <a:normAutofit/>
          </a:bodyPr>
          <a:lstStyle/>
          <a:p>
            <a:r>
              <a:rPr lang="en-GB" sz="2800" dirty="0">
                <a:solidFill>
                  <a:schemeClr val="tx1"/>
                </a:solidFill>
              </a:rPr>
              <a:t>Autistic people are more likely to report symptoms of PTSD. </a:t>
            </a:r>
          </a:p>
          <a:p>
            <a:r>
              <a:rPr lang="en-GB" sz="2800" dirty="0">
                <a:solidFill>
                  <a:schemeClr val="tx1"/>
                </a:solidFill>
              </a:rPr>
              <a:t>Rates of probable PTSD in autistic people (32-45%) are higher than those in the general population (4-4.5%) </a:t>
            </a:r>
            <a:r>
              <a:rPr lang="en-GB" sz="1600" dirty="0">
                <a:solidFill>
                  <a:schemeClr val="tx1"/>
                </a:solidFill>
              </a:rPr>
              <a:t>(Rumball et al. 2020; Rumball et al. 2021; Haruvi-Lamdan et al. 2020)</a:t>
            </a:r>
          </a:p>
          <a:p>
            <a:r>
              <a:rPr lang="en-GB" sz="2800" dirty="0">
                <a:solidFill>
                  <a:schemeClr val="tx1"/>
                </a:solidFill>
              </a:rPr>
              <a:t>Autistic people may be more likely to experience traumatic life events, particularly interpersonal traumas such as bullying and physical and sexual abuse. </a:t>
            </a:r>
          </a:p>
        </p:txBody>
      </p:sp>
    </p:spTree>
    <p:extLst>
      <p:ext uri="{BB962C8B-B14F-4D97-AF65-F5344CB8AC3E}">
        <p14:creationId xmlns:p14="http://schemas.microsoft.com/office/powerpoint/2010/main" val="222453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A9F866-C6B1-381B-C01B-FD66780CF040}"/>
              </a:ext>
            </a:extLst>
          </p:cNvPr>
          <p:cNvPicPr>
            <a:picLocks noChangeAspect="1"/>
          </p:cNvPicPr>
          <p:nvPr/>
        </p:nvPicPr>
        <p:blipFill>
          <a:blip r:embed="rId3"/>
          <a:stretch>
            <a:fillRect/>
          </a:stretch>
        </p:blipFill>
        <p:spPr>
          <a:xfrm>
            <a:off x="1542793" y="0"/>
            <a:ext cx="6058413" cy="6858000"/>
          </a:xfrm>
          <a:prstGeom prst="rect">
            <a:avLst/>
          </a:prstGeom>
        </p:spPr>
      </p:pic>
    </p:spTree>
    <p:extLst>
      <p:ext uri="{BB962C8B-B14F-4D97-AF65-F5344CB8AC3E}">
        <p14:creationId xmlns:p14="http://schemas.microsoft.com/office/powerpoint/2010/main" val="250053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Comorbidity</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The simultaneous presence of two or more conditions</a:t>
            </a:r>
          </a:p>
          <a:p>
            <a:r>
              <a:rPr lang="en-GB" dirty="0">
                <a:solidFill>
                  <a:schemeClr val="tx1"/>
                </a:solidFill>
              </a:rPr>
              <a:t>In general population, 40% meets criteria for a psychiatric disorder at least 1x, whereas up to 69% in ASD population</a:t>
            </a:r>
          </a:p>
          <a:p>
            <a:r>
              <a:rPr lang="en-GB" dirty="0">
                <a:solidFill>
                  <a:schemeClr val="tx1"/>
                </a:solidFill>
              </a:rPr>
              <a:t>ADHD, anxiety most common co-occurrence in childhood</a:t>
            </a:r>
          </a:p>
          <a:p>
            <a:r>
              <a:rPr lang="en-GB" dirty="0">
                <a:solidFill>
                  <a:schemeClr val="tx1"/>
                </a:solidFill>
              </a:rPr>
              <a:t>Depression more common co-occurrence  ND adolescents and adults</a:t>
            </a:r>
          </a:p>
        </p:txBody>
      </p:sp>
    </p:spTree>
    <p:extLst>
      <p:ext uri="{BB962C8B-B14F-4D97-AF65-F5344CB8AC3E}">
        <p14:creationId xmlns:p14="http://schemas.microsoft.com/office/powerpoint/2010/main" val="1231611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DD597-61B1-D8B3-AEE6-3C62048F4C8B}"/>
              </a:ext>
            </a:extLst>
          </p:cNvPr>
          <p:cNvSpPr>
            <a:spLocks noGrp="1"/>
          </p:cNvSpPr>
          <p:nvPr>
            <p:ph type="body" sz="quarter" idx="10"/>
          </p:nvPr>
        </p:nvSpPr>
        <p:spPr>
          <a:xfrm>
            <a:off x="291171" y="328518"/>
            <a:ext cx="7340600" cy="838200"/>
          </a:xfrm>
        </p:spPr>
        <p:txBody>
          <a:bodyPr/>
          <a:lstStyle/>
          <a:p>
            <a:r>
              <a:rPr lang="en-GB" b="1" dirty="0"/>
              <a:t>Statistics</a:t>
            </a:r>
          </a:p>
        </p:txBody>
      </p:sp>
      <p:sp>
        <p:nvSpPr>
          <p:cNvPr id="3" name="Text Placeholder 2">
            <a:extLst>
              <a:ext uri="{FF2B5EF4-FFF2-40B4-BE49-F238E27FC236}">
                <a16:creationId xmlns:a16="http://schemas.microsoft.com/office/drawing/2014/main" id="{5BB3F18D-33C9-1967-0543-65961CB7C0EF}"/>
              </a:ext>
            </a:extLst>
          </p:cNvPr>
          <p:cNvSpPr>
            <a:spLocks noGrp="1"/>
          </p:cNvSpPr>
          <p:nvPr>
            <p:ph type="body" sz="quarter" idx="11"/>
          </p:nvPr>
        </p:nvSpPr>
        <p:spPr>
          <a:xfrm>
            <a:off x="496849" y="1173709"/>
            <a:ext cx="8150302" cy="5132482"/>
          </a:xfrm>
        </p:spPr>
        <p:txBody>
          <a:bodyPr>
            <a:normAutofit fontScale="70000" lnSpcReduction="20000"/>
          </a:bodyPr>
          <a:lstStyle/>
          <a:p>
            <a:r>
              <a:rPr lang="en-GB" b="0" i="0" dirty="0">
                <a:solidFill>
                  <a:srgbClr val="000000"/>
                </a:solidFill>
                <a:effectLst/>
                <a:hlinkClick r:id="rId2"/>
              </a:rPr>
              <a:t>Rumball et al.</a:t>
            </a:r>
            <a:r>
              <a:rPr lang="en-GB" b="0" i="0" dirty="0">
                <a:solidFill>
                  <a:srgbClr val="000000"/>
                </a:solidFill>
                <a:effectLst/>
              </a:rPr>
              <a:t> (2020) study found that approximately 60% of autistics reported probably PTSD in their lifetime (compare this to 4.5% of the general population) (Rumball, 2020).</a:t>
            </a:r>
          </a:p>
          <a:p>
            <a:r>
              <a:rPr lang="en-GB" b="0" i="0" dirty="0">
                <a:effectLst/>
                <a:hlinkClick r:id="rId3"/>
              </a:rPr>
              <a:t>Haruvi-Lamdan et al.,</a:t>
            </a:r>
            <a:r>
              <a:rPr lang="en-GB" b="0" i="0" dirty="0">
                <a:solidFill>
                  <a:srgbClr val="000000"/>
                </a:solidFill>
                <a:effectLst/>
              </a:rPr>
              <a:t> 2020 study found that 32% of their Autistic participants had probable PTSD compared to 4% of the non-autistic population </a:t>
            </a:r>
            <a:endParaRPr lang="en-GB" dirty="0">
              <a:solidFill>
                <a:srgbClr val="000000"/>
              </a:solidFill>
            </a:endParaRPr>
          </a:p>
          <a:p>
            <a:r>
              <a:rPr lang="en-GB" b="0" i="0" dirty="0">
                <a:effectLst/>
                <a:hlinkClick r:id="rId4"/>
              </a:rPr>
              <a:t>Fenning et al., 2019</a:t>
            </a:r>
            <a:r>
              <a:rPr lang="en-GB" b="0" i="0" dirty="0">
                <a:solidFill>
                  <a:srgbClr val="000000"/>
                </a:solidFill>
                <a:effectLst/>
              </a:rPr>
              <a:t>  research demonstrated that autistic children had more reactive nervous systems. This aligns with similar research that has identified the autistic nervous system to be less flexible (</a:t>
            </a:r>
            <a:r>
              <a:rPr lang="en-GB" b="0" i="0" dirty="0">
                <a:effectLst/>
                <a:hlinkClick r:id="rId5"/>
              </a:rPr>
              <a:t>Thapa and Alvares, 2019</a:t>
            </a:r>
            <a:r>
              <a:rPr lang="en-GB" b="0" i="0" dirty="0">
                <a:solidFill>
                  <a:srgbClr val="000000"/>
                </a:solidFill>
                <a:effectLst/>
              </a:rPr>
              <a:t>). Less flexible nervous systems have a more difficult time coping with acute stressors and may contribute to increased hyperactivation of the nervous system following trauma. </a:t>
            </a:r>
          </a:p>
          <a:p>
            <a:r>
              <a:rPr lang="en-GB" b="0" i="0" dirty="0">
                <a:solidFill>
                  <a:srgbClr val="000000"/>
                </a:solidFill>
                <a:effectLst/>
              </a:rPr>
              <a:t>Neurodivergent (ADHD/Autism) neurobiology is more vulnerable and reactive: (</a:t>
            </a:r>
            <a:r>
              <a:rPr lang="en-GB" b="0" i="0" dirty="0">
                <a:effectLst/>
                <a:hlinkClick r:id="rId6"/>
              </a:rPr>
              <a:t>Beauchaine et al., 2013</a:t>
            </a:r>
            <a:r>
              <a:rPr lang="en-GB" b="0" i="0" dirty="0">
                <a:solidFill>
                  <a:srgbClr val="000000"/>
                </a:solidFill>
                <a:effectLst/>
              </a:rPr>
              <a:t>)</a:t>
            </a:r>
          </a:p>
          <a:p>
            <a:endParaRPr lang="en-GB" dirty="0"/>
          </a:p>
        </p:txBody>
      </p:sp>
    </p:spTree>
    <p:extLst>
      <p:ext uri="{BB962C8B-B14F-4D97-AF65-F5344CB8AC3E}">
        <p14:creationId xmlns:p14="http://schemas.microsoft.com/office/powerpoint/2010/main" val="422524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3CF5EC-7CA2-4F4D-D1CD-DE26BDF3E9A7}"/>
              </a:ext>
            </a:extLst>
          </p:cNvPr>
          <p:cNvSpPr>
            <a:spLocks noGrp="1"/>
          </p:cNvSpPr>
          <p:nvPr>
            <p:ph type="body" sz="quarter" idx="11"/>
          </p:nvPr>
        </p:nvSpPr>
        <p:spPr/>
        <p:txBody>
          <a:bodyPr/>
          <a:lstStyle/>
          <a:p>
            <a:endParaRPr lang="en-GB" dirty="0"/>
          </a:p>
        </p:txBody>
      </p:sp>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78714"/>
            <a:ext cx="7340600" cy="838200"/>
          </a:xfrm>
        </p:spPr>
        <p:txBody>
          <a:bodyPr/>
          <a:lstStyle/>
          <a:p>
            <a:r>
              <a:rPr lang="en-GB" b="1" dirty="0"/>
              <a:t>Autistic point of view</a:t>
            </a:r>
          </a:p>
        </p:txBody>
      </p:sp>
      <p:pic>
        <p:nvPicPr>
          <p:cNvPr id="5" name="Online Media 4" title="ADHD, Autism and Trauma">
            <a:hlinkClick r:id="" action="ppaction://media"/>
            <a:extLst>
              <a:ext uri="{FF2B5EF4-FFF2-40B4-BE49-F238E27FC236}">
                <a16:creationId xmlns:a16="http://schemas.microsoft.com/office/drawing/2014/main" id="{78384234-7E60-9D54-7CCF-DBA66207756F}"/>
              </a:ext>
            </a:extLst>
          </p:cNvPr>
          <p:cNvPicPr>
            <a:picLocks noRot="1" noChangeAspect="1"/>
          </p:cNvPicPr>
          <p:nvPr>
            <a:videoFile r:link="rId1"/>
          </p:nvPr>
        </p:nvPicPr>
        <p:blipFill>
          <a:blip r:embed="rId4"/>
          <a:stretch>
            <a:fillRect/>
          </a:stretch>
        </p:blipFill>
        <p:spPr>
          <a:xfrm>
            <a:off x="758283" y="1513321"/>
            <a:ext cx="7627434" cy="4308971"/>
          </a:xfrm>
          <a:prstGeom prst="rect">
            <a:avLst/>
          </a:prstGeom>
        </p:spPr>
      </p:pic>
      <p:sp>
        <p:nvSpPr>
          <p:cNvPr id="6" name="TextBox 5">
            <a:extLst>
              <a:ext uri="{FF2B5EF4-FFF2-40B4-BE49-F238E27FC236}">
                <a16:creationId xmlns:a16="http://schemas.microsoft.com/office/drawing/2014/main" id="{FD6C1AAF-E933-0006-869E-BDC75296E80E}"/>
              </a:ext>
            </a:extLst>
          </p:cNvPr>
          <p:cNvSpPr txBox="1"/>
          <p:nvPr/>
        </p:nvSpPr>
        <p:spPr>
          <a:xfrm>
            <a:off x="4572000" y="6065025"/>
            <a:ext cx="2955073" cy="646331"/>
          </a:xfrm>
          <a:prstGeom prst="rect">
            <a:avLst/>
          </a:prstGeom>
          <a:noFill/>
        </p:spPr>
        <p:txBody>
          <a:bodyPr wrap="square" rtlCol="0">
            <a:spAutoFit/>
          </a:bodyPr>
          <a:lstStyle/>
          <a:p>
            <a:r>
              <a:rPr lang="en-GB">
                <a:hlinkClick r:id="rId5"/>
              </a:rPr>
              <a:t>ADHD, Autism and Trauma - YouTube</a:t>
            </a:r>
            <a:endParaRPr lang="en-GB" dirty="0"/>
          </a:p>
        </p:txBody>
      </p:sp>
    </p:spTree>
    <p:extLst>
      <p:ext uri="{BB962C8B-B14F-4D97-AF65-F5344CB8AC3E}">
        <p14:creationId xmlns:p14="http://schemas.microsoft.com/office/powerpoint/2010/main" val="17388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A13CC-0FE6-77A1-21E2-83980F3BA7D7}"/>
              </a:ext>
            </a:extLst>
          </p:cNvPr>
          <p:cNvSpPr>
            <a:spLocks noGrp="1"/>
          </p:cNvSpPr>
          <p:nvPr>
            <p:ph type="body" sz="quarter" idx="11"/>
          </p:nvPr>
        </p:nvSpPr>
        <p:spPr>
          <a:xfrm>
            <a:off x="302321" y="1706137"/>
            <a:ext cx="8362176" cy="4325434"/>
          </a:xfrm>
        </p:spPr>
        <p:txBody>
          <a:bodyPr>
            <a:normAutofit fontScale="85000" lnSpcReduction="20000"/>
          </a:bodyPr>
          <a:lstStyle/>
          <a:p>
            <a:r>
              <a:rPr lang="en-GB" dirty="0">
                <a:solidFill>
                  <a:schemeClr val="tx1"/>
                </a:solidFill>
              </a:rPr>
              <a:t> Experiences an autistic YP can have may feel traumatising, even when someone else might not see any “trauma”.</a:t>
            </a:r>
          </a:p>
          <a:p>
            <a:r>
              <a:rPr lang="en-GB" dirty="0">
                <a:solidFill>
                  <a:schemeClr val="tx1"/>
                </a:solidFill>
              </a:rPr>
              <a:t> Autistic YP are more vulnerable to traumatising experiences e.g., abuse; bullying, due to lifelong stigma. </a:t>
            </a:r>
          </a:p>
          <a:p>
            <a:r>
              <a:rPr lang="en-GB" dirty="0">
                <a:solidFill>
                  <a:schemeClr val="tx1"/>
                </a:solidFill>
              </a:rPr>
              <a:t> Many autistic YP experience PTSD, sometimes from behaviour by alleged friends or from family.</a:t>
            </a:r>
          </a:p>
          <a:p>
            <a:r>
              <a:rPr lang="en-GB" dirty="0">
                <a:solidFill>
                  <a:schemeClr val="tx1"/>
                </a:solidFill>
              </a:rPr>
              <a:t> Flashbacks, dissociation? Delayed emotional processing? Often mistaken for ‘drama’, ‘attention seeking’, ‘behaviour’, ‘refusal to comply’, ‘deliberate elopement’, ‘refusal to speak’, ‘tantrums’, ‘being controlling’, ‘being unreasonably antisocial’.</a:t>
            </a:r>
          </a:p>
          <a:p>
            <a:endParaRPr lang="en-GB" dirty="0"/>
          </a:p>
        </p:txBody>
      </p:sp>
      <p:sp>
        <p:nvSpPr>
          <p:cNvPr id="3" name="Text Placeholder 2">
            <a:extLst>
              <a:ext uri="{FF2B5EF4-FFF2-40B4-BE49-F238E27FC236}">
                <a16:creationId xmlns:a16="http://schemas.microsoft.com/office/drawing/2014/main" id="{9783ABD9-B444-3492-E920-54D44823D5E1}"/>
              </a:ext>
            </a:extLst>
          </p:cNvPr>
          <p:cNvSpPr>
            <a:spLocks noGrp="1"/>
          </p:cNvSpPr>
          <p:nvPr>
            <p:ph type="body" sz="quarter" idx="10"/>
          </p:nvPr>
        </p:nvSpPr>
        <p:spPr>
          <a:xfrm>
            <a:off x="380380" y="663053"/>
            <a:ext cx="7340600" cy="838200"/>
          </a:xfrm>
        </p:spPr>
        <p:txBody>
          <a:bodyPr/>
          <a:lstStyle/>
          <a:p>
            <a:r>
              <a:rPr lang="en-GB" b="1" dirty="0"/>
              <a:t>Trauma and autistic people</a:t>
            </a:r>
          </a:p>
        </p:txBody>
      </p:sp>
    </p:spTree>
    <p:extLst>
      <p:ext uri="{BB962C8B-B14F-4D97-AF65-F5344CB8AC3E}">
        <p14:creationId xmlns:p14="http://schemas.microsoft.com/office/powerpoint/2010/main" val="321859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1F23E-77D0-EBD9-796F-9B269040B1CA}"/>
              </a:ext>
            </a:extLst>
          </p:cNvPr>
          <p:cNvSpPr>
            <a:spLocks noGrp="1"/>
          </p:cNvSpPr>
          <p:nvPr>
            <p:ph type="body" sz="quarter" idx="11"/>
          </p:nvPr>
        </p:nvSpPr>
        <p:spPr>
          <a:xfrm>
            <a:off x="558799" y="1446737"/>
            <a:ext cx="7938429" cy="4852463"/>
          </a:xfrm>
        </p:spPr>
        <p:txBody>
          <a:bodyPr>
            <a:normAutofit fontScale="70000" lnSpcReduction="20000"/>
          </a:bodyPr>
          <a:lstStyle/>
          <a:p>
            <a:pPr marL="0" indent="0">
              <a:buNone/>
            </a:pPr>
            <a:r>
              <a:rPr lang="en-GB" sz="4000" dirty="0">
                <a:solidFill>
                  <a:schemeClr val="tx1"/>
                </a:solidFill>
              </a:rPr>
              <a:t>Autistic people often have a more heightened experience of trauma due to:</a:t>
            </a:r>
          </a:p>
          <a:p>
            <a:pPr algn="l">
              <a:buFont typeface="Arial" panose="020B0604020202020204" pitchFamily="34" charset="0"/>
              <a:buChar char="•"/>
            </a:pPr>
            <a:r>
              <a:rPr lang="en-GB" dirty="0">
                <a:solidFill>
                  <a:schemeClr val="tx1"/>
                </a:solidFill>
              </a:rPr>
              <a:t>S</a:t>
            </a:r>
            <a:r>
              <a:rPr lang="en-GB" b="0" i="0" dirty="0">
                <a:solidFill>
                  <a:schemeClr val="tx1"/>
                </a:solidFill>
                <a:effectLst/>
              </a:rPr>
              <a:t>ensory sensitivities</a:t>
            </a:r>
          </a:p>
          <a:p>
            <a:pPr algn="l">
              <a:buFont typeface="Arial" panose="020B0604020202020204" pitchFamily="34" charset="0"/>
              <a:buChar char="•"/>
            </a:pPr>
            <a:r>
              <a:rPr lang="en-GB" b="0" i="0" dirty="0">
                <a:solidFill>
                  <a:schemeClr val="tx1"/>
                </a:solidFill>
                <a:effectLst/>
              </a:rPr>
              <a:t>Communication and social interaction differences</a:t>
            </a:r>
          </a:p>
          <a:p>
            <a:pPr algn="l">
              <a:buFont typeface="Arial" panose="020B0604020202020204" pitchFamily="34" charset="0"/>
              <a:buChar char="•"/>
            </a:pPr>
            <a:r>
              <a:rPr lang="en-GB" b="0" i="0" dirty="0">
                <a:solidFill>
                  <a:schemeClr val="tx1"/>
                </a:solidFill>
                <a:effectLst/>
              </a:rPr>
              <a:t>Distress around changes to routines</a:t>
            </a:r>
          </a:p>
          <a:p>
            <a:pPr algn="l">
              <a:buFont typeface="Arial" panose="020B0604020202020204" pitchFamily="34" charset="0"/>
              <a:buChar char="•"/>
            </a:pPr>
            <a:r>
              <a:rPr lang="en-GB" dirty="0">
                <a:solidFill>
                  <a:schemeClr val="tx1"/>
                </a:solidFill>
              </a:rPr>
              <a:t>D</a:t>
            </a:r>
            <a:r>
              <a:rPr lang="en-GB" b="0" i="0" dirty="0">
                <a:solidFill>
                  <a:schemeClr val="tx1"/>
                </a:solidFill>
                <a:effectLst/>
              </a:rPr>
              <a:t>istress if prevented from taking part in repetitive and restricted behaviours such as stimming</a:t>
            </a:r>
            <a:endParaRPr lang="en-GB" dirty="0">
              <a:solidFill>
                <a:schemeClr val="tx1"/>
              </a:solidFill>
            </a:endParaRPr>
          </a:p>
          <a:p>
            <a:pPr algn="l">
              <a:buFont typeface="Arial" panose="020B0604020202020204" pitchFamily="34" charset="0"/>
              <a:buChar char="•"/>
            </a:pPr>
            <a:r>
              <a:rPr lang="en-GB" b="0" i="0" dirty="0">
                <a:solidFill>
                  <a:schemeClr val="tx1"/>
                </a:solidFill>
                <a:effectLst/>
              </a:rPr>
              <a:t>Neurological and genetic factors</a:t>
            </a:r>
          </a:p>
          <a:p>
            <a:pPr algn="l">
              <a:buFont typeface="Arial" panose="020B0604020202020204" pitchFamily="34" charset="0"/>
              <a:buChar char="•"/>
            </a:pPr>
            <a:r>
              <a:rPr lang="en-GB" dirty="0">
                <a:solidFill>
                  <a:schemeClr val="tx1"/>
                </a:solidFill>
              </a:rPr>
              <a:t>D</a:t>
            </a:r>
            <a:r>
              <a:rPr lang="en-GB" b="0" i="0" dirty="0">
                <a:solidFill>
                  <a:schemeClr val="tx1"/>
                </a:solidFill>
                <a:effectLst/>
              </a:rPr>
              <a:t>etailed focused processing (in other words a tendency to focus on the details of a situation)</a:t>
            </a:r>
          </a:p>
          <a:p>
            <a:pPr algn="l">
              <a:buFont typeface="Arial" panose="020B0604020202020204" pitchFamily="34" charset="0"/>
              <a:buChar char="•"/>
            </a:pPr>
            <a:r>
              <a:rPr lang="en-GB" dirty="0">
                <a:solidFill>
                  <a:schemeClr val="tx1"/>
                </a:solidFill>
              </a:rPr>
              <a:t>I</a:t>
            </a:r>
            <a:r>
              <a:rPr lang="en-GB" b="0" i="0" dirty="0">
                <a:solidFill>
                  <a:schemeClr val="tx1"/>
                </a:solidFill>
                <a:effectLst/>
              </a:rPr>
              <a:t>ncreased rumination (unable to stop thinking about negative feelings and thoughts), inflexible thinking and avoidance</a:t>
            </a:r>
          </a:p>
          <a:p>
            <a:pPr algn="l">
              <a:buFont typeface="Arial" panose="020B0604020202020204" pitchFamily="34" charset="0"/>
              <a:buChar char="•"/>
            </a:pPr>
            <a:r>
              <a:rPr lang="en-GB" dirty="0">
                <a:solidFill>
                  <a:schemeClr val="tx1"/>
                </a:solidFill>
              </a:rPr>
              <a:t>E</a:t>
            </a:r>
            <a:r>
              <a:rPr lang="en-GB" b="0" i="0" dirty="0">
                <a:solidFill>
                  <a:schemeClr val="tx1"/>
                </a:solidFill>
                <a:effectLst/>
              </a:rPr>
              <a:t>motion regulation difficulties.</a:t>
            </a:r>
          </a:p>
          <a:p>
            <a:pPr marL="0" indent="0" algn="l">
              <a:buNone/>
            </a:pPr>
            <a:r>
              <a:rPr lang="da-DK" b="0" i="0" dirty="0">
                <a:solidFill>
                  <a:schemeClr val="tx1"/>
                </a:solidFill>
                <a:effectLst/>
              </a:rPr>
              <a:t>(Kerns et al 2015; Hoover 2015; Haruvi-Lamdan et al 2018)</a:t>
            </a:r>
            <a:endParaRPr lang="en-GB" b="0" i="0" dirty="0">
              <a:solidFill>
                <a:schemeClr val="tx1"/>
              </a:solidFill>
              <a:effectLst/>
            </a:endParaRPr>
          </a:p>
          <a:p>
            <a:endParaRPr lang="en-GB" dirty="0"/>
          </a:p>
        </p:txBody>
      </p:sp>
      <p:sp>
        <p:nvSpPr>
          <p:cNvPr id="3" name="Text Placeholder 2">
            <a:extLst>
              <a:ext uri="{FF2B5EF4-FFF2-40B4-BE49-F238E27FC236}">
                <a16:creationId xmlns:a16="http://schemas.microsoft.com/office/drawing/2014/main" id="{35AF2460-F199-E5AA-78E9-777AAA50513F}"/>
              </a:ext>
            </a:extLst>
          </p:cNvPr>
          <p:cNvSpPr>
            <a:spLocks noGrp="1"/>
          </p:cNvSpPr>
          <p:nvPr>
            <p:ph type="body" sz="quarter" idx="10"/>
          </p:nvPr>
        </p:nvSpPr>
        <p:spPr>
          <a:xfrm>
            <a:off x="157356" y="608537"/>
            <a:ext cx="7340600" cy="838200"/>
          </a:xfrm>
        </p:spPr>
        <p:txBody>
          <a:bodyPr/>
          <a:lstStyle/>
          <a:p>
            <a:r>
              <a:rPr lang="en-GB" b="1" dirty="0"/>
              <a:t>Autistic experience of Trauma</a:t>
            </a:r>
          </a:p>
        </p:txBody>
      </p:sp>
    </p:spTree>
    <p:extLst>
      <p:ext uri="{BB962C8B-B14F-4D97-AF65-F5344CB8AC3E}">
        <p14:creationId xmlns:p14="http://schemas.microsoft.com/office/powerpoint/2010/main" val="741372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1DC6E-153F-FCAA-AACD-DD4EF1890B99}"/>
              </a:ext>
            </a:extLst>
          </p:cNvPr>
          <p:cNvSpPr>
            <a:spLocks noGrp="1"/>
          </p:cNvSpPr>
          <p:nvPr>
            <p:ph type="body" sz="quarter" idx="10"/>
          </p:nvPr>
        </p:nvSpPr>
        <p:spPr>
          <a:xfrm>
            <a:off x="179659" y="586235"/>
            <a:ext cx="7340600" cy="838200"/>
          </a:xfrm>
        </p:spPr>
        <p:txBody>
          <a:bodyPr/>
          <a:lstStyle/>
          <a:p>
            <a:r>
              <a:rPr lang="en-GB" b="1" dirty="0"/>
              <a:t>Causes of Autistic trauma</a:t>
            </a:r>
          </a:p>
        </p:txBody>
      </p:sp>
      <p:sp>
        <p:nvSpPr>
          <p:cNvPr id="4" name="Text Placeholder 3">
            <a:extLst>
              <a:ext uri="{FF2B5EF4-FFF2-40B4-BE49-F238E27FC236}">
                <a16:creationId xmlns:a16="http://schemas.microsoft.com/office/drawing/2014/main" id="{88520FB9-A1AE-E620-20CE-6A01AFCD42E1}"/>
              </a:ext>
            </a:extLst>
          </p:cNvPr>
          <p:cNvSpPr>
            <a:spLocks noGrp="1"/>
          </p:cNvSpPr>
          <p:nvPr>
            <p:ph type="body" sz="quarter" idx="11"/>
          </p:nvPr>
        </p:nvSpPr>
        <p:spPr>
          <a:xfrm>
            <a:off x="558800" y="1424435"/>
            <a:ext cx="7983034" cy="4682273"/>
          </a:xfrm>
        </p:spPr>
        <p:txBody>
          <a:bodyPr/>
          <a:lstStyle/>
          <a:p>
            <a:r>
              <a:rPr lang="en-GB" dirty="0">
                <a:solidFill>
                  <a:schemeClr val="tx1"/>
                </a:solidFill>
              </a:rPr>
              <a:t>ACES</a:t>
            </a:r>
          </a:p>
          <a:p>
            <a:r>
              <a:rPr lang="en-GB" dirty="0">
                <a:solidFill>
                  <a:schemeClr val="tx1"/>
                </a:solidFill>
              </a:rPr>
              <a:t>Fire alarms</a:t>
            </a:r>
          </a:p>
          <a:p>
            <a:r>
              <a:rPr lang="en-GB" dirty="0">
                <a:solidFill>
                  <a:schemeClr val="tx1"/>
                </a:solidFill>
              </a:rPr>
              <a:t>Fireworks</a:t>
            </a:r>
          </a:p>
          <a:p>
            <a:r>
              <a:rPr lang="en-GB" dirty="0">
                <a:solidFill>
                  <a:schemeClr val="tx1"/>
                </a:solidFill>
              </a:rPr>
              <a:t>Paperwork / admin tasks</a:t>
            </a:r>
          </a:p>
          <a:p>
            <a:r>
              <a:rPr lang="en-GB" dirty="0">
                <a:solidFill>
                  <a:schemeClr val="tx1"/>
                </a:solidFill>
              </a:rPr>
              <a:t>Loss of family pet</a:t>
            </a:r>
          </a:p>
          <a:p>
            <a:r>
              <a:rPr lang="en-GB" dirty="0">
                <a:solidFill>
                  <a:schemeClr val="tx1"/>
                </a:solidFill>
              </a:rPr>
              <a:t>Marginalisation</a:t>
            </a:r>
          </a:p>
          <a:p>
            <a:r>
              <a:rPr lang="en-GB" dirty="0">
                <a:solidFill>
                  <a:schemeClr val="tx1"/>
                </a:solidFill>
              </a:rPr>
              <a:t>Bullying  / harassment</a:t>
            </a:r>
          </a:p>
          <a:p>
            <a:r>
              <a:rPr lang="en-GB" dirty="0">
                <a:solidFill>
                  <a:schemeClr val="tx1"/>
                </a:solidFill>
              </a:rPr>
              <a:t>Strangers' comments</a:t>
            </a:r>
          </a:p>
          <a:p>
            <a:pPr marL="0" indent="0">
              <a:buNone/>
            </a:pPr>
            <a:endParaRPr lang="en-GB" dirty="0"/>
          </a:p>
        </p:txBody>
      </p:sp>
      <p:pic>
        <p:nvPicPr>
          <p:cNvPr id="12" name="Picture 11" descr="A child wearing ear muffs in a car&#10;&#10;Description automatically generated">
            <a:extLst>
              <a:ext uri="{FF2B5EF4-FFF2-40B4-BE49-F238E27FC236}">
                <a16:creationId xmlns:a16="http://schemas.microsoft.com/office/drawing/2014/main" id="{1A302A66-90EF-BE86-4BDC-25CC41558E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40150" y="3642659"/>
            <a:ext cx="3694269" cy="2464049"/>
          </a:xfrm>
          <a:prstGeom prst="rect">
            <a:avLst/>
          </a:prstGeom>
        </p:spPr>
      </p:pic>
    </p:spTree>
    <p:extLst>
      <p:ext uri="{BB962C8B-B14F-4D97-AF65-F5344CB8AC3E}">
        <p14:creationId xmlns:p14="http://schemas.microsoft.com/office/powerpoint/2010/main" val="2230958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ECE3E-F677-FCBA-0601-44EAD03B2919}"/>
              </a:ext>
            </a:extLst>
          </p:cNvPr>
          <p:cNvPicPr>
            <a:picLocks noChangeAspect="1"/>
          </p:cNvPicPr>
          <p:nvPr/>
        </p:nvPicPr>
        <p:blipFill>
          <a:blip r:embed="rId2"/>
          <a:stretch>
            <a:fillRect/>
          </a:stretch>
        </p:blipFill>
        <p:spPr>
          <a:xfrm>
            <a:off x="1875009" y="68263"/>
            <a:ext cx="5393983" cy="6721475"/>
          </a:xfrm>
          <a:prstGeom prst="rect">
            <a:avLst/>
          </a:prstGeom>
          <a:noFill/>
        </p:spPr>
      </p:pic>
    </p:spTree>
    <p:extLst>
      <p:ext uri="{BB962C8B-B14F-4D97-AF65-F5344CB8AC3E}">
        <p14:creationId xmlns:p14="http://schemas.microsoft.com/office/powerpoint/2010/main" val="2630949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5636D9-A110-38F4-37FF-7E4691DA8E42}"/>
              </a:ext>
            </a:extLst>
          </p:cNvPr>
          <p:cNvPicPr>
            <a:picLocks noGrp="1" noChangeAspect="1"/>
          </p:cNvPicPr>
          <p:nvPr>
            <p:ph idx="1"/>
          </p:nvPr>
        </p:nvPicPr>
        <p:blipFill>
          <a:blip r:embed="rId2"/>
          <a:stretch>
            <a:fillRect/>
          </a:stretch>
        </p:blipFill>
        <p:spPr>
          <a:xfrm>
            <a:off x="959004" y="-6586"/>
            <a:ext cx="6389649" cy="6864586"/>
          </a:xfrm>
          <a:prstGeom prst="rect">
            <a:avLst/>
          </a:prstGeom>
        </p:spPr>
      </p:pic>
    </p:spTree>
    <p:extLst>
      <p:ext uri="{BB962C8B-B14F-4D97-AF65-F5344CB8AC3E}">
        <p14:creationId xmlns:p14="http://schemas.microsoft.com/office/powerpoint/2010/main" val="429243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29C607-9616-DD2F-0C75-CAEC422A3B06}"/>
              </a:ext>
            </a:extLst>
          </p:cNvPr>
          <p:cNvSpPr>
            <a:spLocks noGrp="1"/>
          </p:cNvSpPr>
          <p:nvPr>
            <p:ph type="body" sz="quarter" idx="11"/>
          </p:nvPr>
        </p:nvSpPr>
        <p:spPr>
          <a:xfrm>
            <a:off x="213360" y="1441038"/>
            <a:ext cx="4592320" cy="4604658"/>
          </a:xfrm>
        </p:spPr>
        <p:txBody>
          <a:bodyPr>
            <a:normAutofit fontScale="92500"/>
          </a:bodyPr>
          <a:lstStyle/>
          <a:p>
            <a:r>
              <a:rPr lang="en-GB" b="0" i="0" dirty="0">
                <a:effectLst/>
                <a:latin typeface="g_d0_f2"/>
              </a:rPr>
              <a:t>Burnout, the informal label for a state of exhaustion that comes from the stress of coping with difficult sensory and social settings; it is distinct from anxiety and depression”</a:t>
            </a:r>
          </a:p>
          <a:p>
            <a:pPr marL="0" indent="0">
              <a:buNone/>
            </a:pPr>
            <a:r>
              <a:rPr lang="en-GB" sz="2100" b="0" i="0" dirty="0">
                <a:effectLst/>
                <a:latin typeface="g_d0_f2"/>
              </a:rPr>
              <a:t>Royal College of Psychiatrists, Report -autistic adults CR228 (2020)</a:t>
            </a:r>
            <a:endParaRPr lang="en-GB" sz="2100" dirty="0"/>
          </a:p>
        </p:txBody>
      </p:sp>
      <p:sp>
        <p:nvSpPr>
          <p:cNvPr id="4" name="Text Placeholder 3">
            <a:extLst>
              <a:ext uri="{FF2B5EF4-FFF2-40B4-BE49-F238E27FC236}">
                <a16:creationId xmlns:a16="http://schemas.microsoft.com/office/drawing/2014/main" id="{27E8E85C-79AF-A55B-6C8F-36BD17349C5F}"/>
              </a:ext>
            </a:extLst>
          </p:cNvPr>
          <p:cNvSpPr>
            <a:spLocks noGrp="1"/>
          </p:cNvSpPr>
          <p:nvPr>
            <p:ph type="body" sz="quarter" idx="10"/>
          </p:nvPr>
        </p:nvSpPr>
        <p:spPr>
          <a:xfrm>
            <a:off x="466573" y="636946"/>
            <a:ext cx="7340600" cy="838200"/>
          </a:xfrm>
        </p:spPr>
        <p:txBody>
          <a:bodyPr/>
          <a:lstStyle/>
          <a:p>
            <a:r>
              <a:rPr lang="en-GB" b="1" dirty="0"/>
              <a:t>Autistic Burnout </a:t>
            </a:r>
          </a:p>
        </p:txBody>
      </p:sp>
      <p:pic>
        <p:nvPicPr>
          <p:cNvPr id="7" name="Picture 6">
            <a:extLst>
              <a:ext uri="{FF2B5EF4-FFF2-40B4-BE49-F238E27FC236}">
                <a16:creationId xmlns:a16="http://schemas.microsoft.com/office/drawing/2014/main" id="{D2EA9E8E-26A5-EA0A-3D13-BB3DC09C7B9D}"/>
              </a:ext>
            </a:extLst>
          </p:cNvPr>
          <p:cNvPicPr>
            <a:picLocks noChangeAspect="1"/>
          </p:cNvPicPr>
          <p:nvPr/>
        </p:nvPicPr>
        <p:blipFill>
          <a:blip r:embed="rId2"/>
          <a:stretch>
            <a:fillRect/>
          </a:stretch>
        </p:blipFill>
        <p:spPr>
          <a:xfrm>
            <a:off x="4702628" y="1441038"/>
            <a:ext cx="4105427" cy="4340498"/>
          </a:xfrm>
          <a:prstGeom prst="rect">
            <a:avLst/>
          </a:prstGeom>
        </p:spPr>
      </p:pic>
    </p:spTree>
    <p:extLst>
      <p:ext uri="{BB962C8B-B14F-4D97-AF65-F5344CB8AC3E}">
        <p14:creationId xmlns:p14="http://schemas.microsoft.com/office/powerpoint/2010/main" val="895343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477E3-5B50-0AFF-5E46-F2A7A6D6FA7B}"/>
              </a:ext>
            </a:extLst>
          </p:cNvPr>
          <p:cNvSpPr>
            <a:spLocks noGrp="1"/>
          </p:cNvSpPr>
          <p:nvPr>
            <p:ph type="body" sz="quarter" idx="11"/>
          </p:nvPr>
        </p:nvSpPr>
        <p:spPr>
          <a:xfrm>
            <a:off x="558800" y="1906859"/>
            <a:ext cx="7251700" cy="4392341"/>
          </a:xfrm>
        </p:spPr>
        <p:txBody>
          <a:bodyPr>
            <a:normAutofit fontScale="85000" lnSpcReduction="20000"/>
          </a:bodyPr>
          <a:lstStyle/>
          <a:p>
            <a:pPr marL="514350" indent="-514350">
              <a:buFont typeface="+mj-lt"/>
              <a:buAutoNum type="arabicPeriod"/>
            </a:pPr>
            <a:r>
              <a:rPr lang="en-GB" dirty="0">
                <a:solidFill>
                  <a:schemeClr val="tx1"/>
                </a:solidFill>
              </a:rPr>
              <a:t>Create safety in the relationship. </a:t>
            </a:r>
          </a:p>
          <a:p>
            <a:pPr marL="514350" indent="-514350">
              <a:buFont typeface="+mj-lt"/>
              <a:buAutoNum type="arabicPeriod"/>
            </a:pPr>
            <a:r>
              <a:rPr lang="en-GB" dirty="0">
                <a:solidFill>
                  <a:schemeClr val="tx1"/>
                </a:solidFill>
              </a:rPr>
              <a:t>Co-regulation of the nervous system is essential.</a:t>
            </a:r>
          </a:p>
          <a:p>
            <a:pPr marL="514350" indent="-514350">
              <a:buFont typeface="+mj-lt"/>
              <a:buAutoNum type="arabicPeriod"/>
            </a:pPr>
            <a:r>
              <a:rPr lang="en-GB" dirty="0">
                <a:solidFill>
                  <a:schemeClr val="tx1"/>
                </a:solidFill>
              </a:rPr>
              <a:t>Take time, exercise patience, and show genuine care.</a:t>
            </a:r>
          </a:p>
          <a:p>
            <a:pPr marL="514350" indent="-514350">
              <a:buFont typeface="+mj-lt"/>
              <a:buAutoNum type="arabicPeriod"/>
            </a:pPr>
            <a:r>
              <a:rPr lang="en-GB" dirty="0">
                <a:solidFill>
                  <a:schemeClr val="tx1"/>
                </a:solidFill>
              </a:rPr>
              <a:t>Consistency and transparency in relationships.</a:t>
            </a:r>
          </a:p>
          <a:p>
            <a:pPr marL="514350" indent="-514350">
              <a:buFont typeface="+mj-lt"/>
              <a:buAutoNum type="arabicPeriod"/>
            </a:pPr>
            <a:r>
              <a:rPr lang="en-GB" dirty="0">
                <a:solidFill>
                  <a:schemeClr val="tx1"/>
                </a:solidFill>
              </a:rPr>
              <a:t>Be curious about different and accumulating layers of marginalisation a person might experience. </a:t>
            </a:r>
          </a:p>
          <a:p>
            <a:pPr marL="514350" indent="-514350">
              <a:buFont typeface="+mj-lt"/>
              <a:buAutoNum type="arabicPeriod"/>
            </a:pPr>
            <a:r>
              <a:rPr lang="en-GB" dirty="0">
                <a:solidFill>
                  <a:schemeClr val="tx1"/>
                </a:solidFill>
              </a:rPr>
              <a:t>Practise ‘power-with’ strategies through collaboration, choice and voice.</a:t>
            </a:r>
          </a:p>
        </p:txBody>
      </p:sp>
      <p:sp>
        <p:nvSpPr>
          <p:cNvPr id="3" name="Text Placeholder 2">
            <a:extLst>
              <a:ext uri="{FF2B5EF4-FFF2-40B4-BE49-F238E27FC236}">
                <a16:creationId xmlns:a16="http://schemas.microsoft.com/office/drawing/2014/main" id="{93740BFE-1B0F-2A13-72BF-5ED2BEE441E4}"/>
              </a:ext>
            </a:extLst>
          </p:cNvPr>
          <p:cNvSpPr>
            <a:spLocks noGrp="1"/>
          </p:cNvSpPr>
          <p:nvPr>
            <p:ph type="body" sz="quarter" idx="10"/>
          </p:nvPr>
        </p:nvSpPr>
        <p:spPr>
          <a:xfrm>
            <a:off x="469900" y="558799"/>
            <a:ext cx="7340600" cy="1191941"/>
          </a:xfrm>
        </p:spPr>
        <p:txBody>
          <a:bodyPr>
            <a:normAutofit fontScale="62500" lnSpcReduction="20000"/>
          </a:bodyPr>
          <a:lstStyle/>
          <a:p>
            <a:r>
              <a:rPr lang="en-GB" b="1" dirty="0"/>
              <a:t>Professionals can support autistic people to manage the legacy of trauma and improve quality of life</a:t>
            </a:r>
          </a:p>
        </p:txBody>
      </p:sp>
    </p:spTree>
    <p:extLst>
      <p:ext uri="{BB962C8B-B14F-4D97-AF65-F5344CB8AC3E}">
        <p14:creationId xmlns:p14="http://schemas.microsoft.com/office/powerpoint/2010/main" val="2969862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9E331E7-B876-D942-AF60-3BCD5B3C7F35}"/>
              </a:ext>
            </a:extLst>
          </p:cNvPr>
          <p:cNvSpPr>
            <a:spLocks noGrp="1"/>
          </p:cNvSpPr>
          <p:nvPr>
            <p:ph type="body" sz="quarter" idx="10"/>
          </p:nvPr>
        </p:nvSpPr>
        <p:spPr>
          <a:xfrm>
            <a:off x="558800" y="558800"/>
            <a:ext cx="7340600" cy="838200"/>
          </a:xfrm>
        </p:spPr>
        <p:txBody>
          <a:bodyPr/>
          <a:lstStyle/>
          <a:p>
            <a:r>
              <a:rPr lang="en-GB" b="1" dirty="0"/>
              <a:t>Summary</a:t>
            </a:r>
          </a:p>
        </p:txBody>
      </p:sp>
      <p:sp>
        <p:nvSpPr>
          <p:cNvPr id="5" name="Text Placeholder 1">
            <a:extLst>
              <a:ext uri="{FF2B5EF4-FFF2-40B4-BE49-F238E27FC236}">
                <a16:creationId xmlns:a16="http://schemas.microsoft.com/office/drawing/2014/main" id="{D66E5A4E-4A5F-1746-4395-9CB2B2296FAD}"/>
              </a:ext>
            </a:extLst>
          </p:cNvPr>
          <p:cNvSpPr>
            <a:spLocks noGrp="1"/>
          </p:cNvSpPr>
          <p:nvPr>
            <p:ph type="body" sz="quarter" idx="11"/>
          </p:nvPr>
        </p:nvSpPr>
        <p:spPr>
          <a:xfrm>
            <a:off x="558800" y="1397000"/>
            <a:ext cx="8026400" cy="4902200"/>
          </a:xfrm>
        </p:spPr>
        <p:txBody>
          <a:bodyPr>
            <a:normAutofit/>
          </a:bodyPr>
          <a:lstStyle/>
          <a:p>
            <a:r>
              <a:rPr lang="en-GB" dirty="0">
                <a:solidFill>
                  <a:schemeClr val="tx1"/>
                </a:solidFill>
              </a:rPr>
              <a:t>Presentations of neurodivergent conditions can be difficult to interpret</a:t>
            </a:r>
          </a:p>
          <a:p>
            <a:r>
              <a:rPr lang="en-GB" dirty="0">
                <a:solidFill>
                  <a:schemeClr val="tx1"/>
                </a:solidFill>
              </a:rPr>
              <a:t>There is lots of overlap between potential causes of a child’s presentation</a:t>
            </a:r>
          </a:p>
          <a:p>
            <a:r>
              <a:rPr lang="en-GB" dirty="0">
                <a:solidFill>
                  <a:schemeClr val="tx1"/>
                </a:solidFill>
              </a:rPr>
              <a:t>Trauma is more prevalent in neurodivergent people</a:t>
            </a:r>
          </a:p>
          <a:p>
            <a:r>
              <a:rPr lang="en-GB" dirty="0">
                <a:solidFill>
                  <a:schemeClr val="tx1"/>
                </a:solidFill>
              </a:rPr>
              <a:t>Referral and assessment is important to ensure the CYP receives the support they need.</a:t>
            </a:r>
          </a:p>
          <a:p>
            <a:endParaRPr lang="en-GB" dirty="0">
              <a:solidFill>
                <a:schemeClr val="tx1"/>
              </a:solidFill>
            </a:endParaRPr>
          </a:p>
        </p:txBody>
      </p:sp>
    </p:spTree>
    <p:extLst>
      <p:ext uri="{BB962C8B-B14F-4D97-AF65-F5344CB8AC3E}">
        <p14:creationId xmlns:p14="http://schemas.microsoft.com/office/powerpoint/2010/main" val="156494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ASD and ADHD</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normAutofit/>
          </a:bodyPr>
          <a:lstStyle/>
          <a:p>
            <a:r>
              <a:rPr lang="en-GB" dirty="0">
                <a:solidFill>
                  <a:schemeClr val="tx1"/>
                </a:solidFill>
              </a:rPr>
              <a:t>Shared genetic pre-disposition (both are neurodevelopmental conditions)</a:t>
            </a:r>
          </a:p>
          <a:p>
            <a:r>
              <a:rPr lang="en-GB" dirty="0">
                <a:solidFill>
                  <a:schemeClr val="tx1"/>
                </a:solidFill>
              </a:rPr>
              <a:t>30-50% of individuals with ASD manifest ADHD symptoms</a:t>
            </a:r>
          </a:p>
          <a:p>
            <a:r>
              <a:rPr lang="en-GB" dirty="0">
                <a:solidFill>
                  <a:schemeClr val="tx1"/>
                </a:solidFill>
              </a:rPr>
              <a:t>About 2/3 of individuals with ADHD show features of ASD</a:t>
            </a:r>
          </a:p>
        </p:txBody>
      </p:sp>
    </p:spTree>
    <p:extLst>
      <p:ext uri="{BB962C8B-B14F-4D97-AF65-F5344CB8AC3E}">
        <p14:creationId xmlns:p14="http://schemas.microsoft.com/office/powerpoint/2010/main" val="2013376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icture containing shape&#10;&#10;Description automatically generated">
            <a:extLst>
              <a:ext uri="{FF2B5EF4-FFF2-40B4-BE49-F238E27FC236}">
                <a16:creationId xmlns:a16="http://schemas.microsoft.com/office/drawing/2014/main" id="{4975C988-F988-ECCA-C60F-8D37074B883F}"/>
              </a:ext>
            </a:extLst>
          </p:cNvPr>
          <p:cNvPicPr>
            <a:picLocks noChangeAspect="1"/>
          </p:cNvPicPr>
          <p:nvPr/>
        </p:nvPicPr>
        <p:blipFill>
          <a:blip r:embed="rId3"/>
          <a:stretch>
            <a:fillRect/>
          </a:stretch>
        </p:blipFill>
        <p:spPr>
          <a:xfrm>
            <a:off x="2636054" y="643467"/>
            <a:ext cx="3871891" cy="5571066"/>
          </a:xfrm>
          <a:prstGeom prst="rect">
            <a:avLst/>
          </a:prstGeom>
        </p:spPr>
      </p:pic>
    </p:spTree>
    <p:extLst>
      <p:ext uri="{BB962C8B-B14F-4D97-AF65-F5344CB8AC3E}">
        <p14:creationId xmlns:p14="http://schemas.microsoft.com/office/powerpoint/2010/main" val="3020250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9496C-3330-6363-21F1-8FE02606B9CF}"/>
              </a:ext>
            </a:extLst>
          </p:cNvPr>
          <p:cNvSpPr>
            <a:spLocks noGrp="1"/>
          </p:cNvSpPr>
          <p:nvPr>
            <p:ph type="body" sz="quarter" idx="10"/>
          </p:nvPr>
        </p:nvSpPr>
        <p:spPr>
          <a:xfrm>
            <a:off x="558800" y="813533"/>
            <a:ext cx="7340600" cy="838200"/>
          </a:xfrm>
        </p:spPr>
        <p:txBody>
          <a:bodyPr/>
          <a:lstStyle/>
          <a:p>
            <a:pPr algn="ctr"/>
            <a:r>
              <a:rPr lang="en-GB" b="1" dirty="0"/>
              <a:t>Post-Training Evaluation</a:t>
            </a:r>
          </a:p>
        </p:txBody>
      </p:sp>
      <p:sp>
        <p:nvSpPr>
          <p:cNvPr id="8" name="TextBox 7">
            <a:extLst>
              <a:ext uri="{FF2B5EF4-FFF2-40B4-BE49-F238E27FC236}">
                <a16:creationId xmlns:a16="http://schemas.microsoft.com/office/drawing/2014/main" id="{D5B6308A-C6EE-6AC3-324B-8F439016450C}"/>
              </a:ext>
            </a:extLst>
          </p:cNvPr>
          <p:cNvSpPr txBox="1"/>
          <p:nvPr/>
        </p:nvSpPr>
        <p:spPr>
          <a:xfrm>
            <a:off x="2442117" y="5859801"/>
            <a:ext cx="4622180" cy="369332"/>
          </a:xfrm>
          <a:prstGeom prst="rect">
            <a:avLst/>
          </a:prstGeom>
          <a:noFill/>
        </p:spPr>
        <p:txBody>
          <a:bodyPr wrap="square">
            <a:spAutoFit/>
          </a:bodyPr>
          <a:lstStyle/>
          <a:p>
            <a:r>
              <a:rPr lang="en-GB" dirty="0">
                <a:hlinkClick r:id="rId3"/>
              </a:rPr>
              <a:t>https://forms.office.com/e/5Stm3qjc2H</a:t>
            </a:r>
            <a:r>
              <a:rPr lang="en-GB" dirty="0"/>
              <a:t> </a:t>
            </a:r>
          </a:p>
        </p:txBody>
      </p:sp>
      <p:pic>
        <p:nvPicPr>
          <p:cNvPr id="4" name="Picture 3">
            <a:extLst>
              <a:ext uri="{FF2B5EF4-FFF2-40B4-BE49-F238E27FC236}">
                <a16:creationId xmlns:a16="http://schemas.microsoft.com/office/drawing/2014/main" id="{0615D833-ED84-C31C-DB37-26011C985DD5}"/>
              </a:ext>
            </a:extLst>
          </p:cNvPr>
          <p:cNvPicPr>
            <a:picLocks noChangeAspect="1"/>
          </p:cNvPicPr>
          <p:nvPr/>
        </p:nvPicPr>
        <p:blipFill>
          <a:blip r:embed="rId4"/>
          <a:stretch>
            <a:fillRect/>
          </a:stretch>
        </p:blipFill>
        <p:spPr>
          <a:xfrm>
            <a:off x="2490788" y="1577028"/>
            <a:ext cx="3954618" cy="3909371"/>
          </a:xfrm>
          <a:prstGeom prst="rect">
            <a:avLst/>
          </a:prstGeom>
        </p:spPr>
      </p:pic>
    </p:spTree>
    <p:extLst>
      <p:ext uri="{BB962C8B-B14F-4D97-AF65-F5344CB8AC3E}">
        <p14:creationId xmlns:p14="http://schemas.microsoft.com/office/powerpoint/2010/main" val="32312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D66366C-B61E-EC08-47ED-7A9253F77E3E}"/>
              </a:ext>
            </a:extLst>
          </p:cNvPr>
          <p:cNvGraphicFramePr>
            <a:graphicFrameLocks noGrp="1"/>
          </p:cNvGraphicFramePr>
          <p:nvPr>
            <p:extLst>
              <p:ext uri="{D42A27DB-BD31-4B8C-83A1-F6EECF244321}">
                <p14:modId xmlns:p14="http://schemas.microsoft.com/office/powerpoint/2010/main" val="2691137491"/>
              </p:ext>
            </p:extLst>
          </p:nvPr>
        </p:nvGraphicFramePr>
        <p:xfrm>
          <a:off x="453347" y="1168400"/>
          <a:ext cx="8020093" cy="4727435"/>
        </p:xfrm>
        <a:graphic>
          <a:graphicData uri="http://schemas.openxmlformats.org/drawingml/2006/table">
            <a:tbl>
              <a:tblPr firstRow="1" firstCol="1" bandRow="1"/>
              <a:tblGrid>
                <a:gridCol w="1039086">
                  <a:extLst>
                    <a:ext uri="{9D8B030D-6E8A-4147-A177-3AD203B41FA5}">
                      <a16:colId xmlns:a16="http://schemas.microsoft.com/office/drawing/2014/main" val="2833411131"/>
                    </a:ext>
                  </a:extLst>
                </a:gridCol>
                <a:gridCol w="3161952">
                  <a:extLst>
                    <a:ext uri="{9D8B030D-6E8A-4147-A177-3AD203B41FA5}">
                      <a16:colId xmlns:a16="http://schemas.microsoft.com/office/drawing/2014/main" val="4189502447"/>
                    </a:ext>
                  </a:extLst>
                </a:gridCol>
                <a:gridCol w="3819055">
                  <a:extLst>
                    <a:ext uri="{9D8B030D-6E8A-4147-A177-3AD203B41FA5}">
                      <a16:colId xmlns:a16="http://schemas.microsoft.com/office/drawing/2014/main" val="2721234919"/>
                    </a:ext>
                  </a:extLst>
                </a:gridCol>
              </a:tblGrid>
              <a:tr h="38710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1" i="0" u="none" strike="noStrike" dirty="0">
                          <a:effectLst/>
                          <a:latin typeface="Calibri" panose="020F0502020204030204" pitchFamily="34" charset="0"/>
                          <a:cs typeface="Times New Roman" panose="02020603050405020304" pitchFamily="18" charset="0"/>
                        </a:rPr>
                        <a:t>Presentations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ASD</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1" i="0" u="none" strike="noStrike" dirty="0">
                          <a:effectLst/>
                          <a:latin typeface="Calibri" panose="020F0502020204030204" pitchFamily="34" charset="0"/>
                          <a:ea typeface="Calibri" panose="020F0502020204030204" pitchFamily="34" charset="0"/>
                          <a:cs typeface="Times New Roman" panose="02020603050405020304" pitchFamily="18" charset="0"/>
                        </a:rPr>
                        <a:t>ADHD</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097608601"/>
                  </a:ext>
                </a:extLst>
              </a:tr>
              <a:tr h="10185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Impulsivity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exhibit impulsive behaviours but this is related to difficulty with </a:t>
                      </a:r>
                      <a:r>
                        <a:rPr lang="en-GB" sz="14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understanding </a:t>
                      </a: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rather than impulsivity per se. </a:t>
                      </a:r>
                      <a:endParaRPr lang="en-GB" sz="2400" b="0"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May interrupt conversations. May struggle waiting their turn. Can </a:t>
                      </a: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react quickly to situations</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without thought of consequences. </a:t>
                      </a:r>
                      <a:endParaRPr lang="en-GB" sz="2400" b="0" i="0" u="none" strike="noStrike" dirty="0">
                        <a:effectLst/>
                        <a:latin typeface="Arial" panose="020B0604020202020204" pitchFamily="34" charset="0"/>
                      </a:endParaRPr>
                    </a:p>
                    <a:p>
                      <a:pPr algn="l" fontAlgn="t">
                        <a:lnSpc>
                          <a:spcPct val="107000"/>
                        </a:lnSpc>
                        <a:spcBef>
                          <a:spcPts val="0"/>
                        </a:spcBef>
                        <a:spcAft>
                          <a:spcPts val="800"/>
                        </a:spcAft>
                      </a:pP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402164092"/>
                  </a:ext>
                </a:extLst>
              </a:tr>
              <a:tr h="71653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Hyperactivity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manifest as excessive movement and restlessness, especially in </a:t>
                      </a:r>
                      <a:r>
                        <a:rPr lang="en-GB" sz="14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 to sensory stimuli. </a:t>
                      </a:r>
                      <a:endParaRPr lang="en-GB" sz="2400" b="1"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Excessive fidgeting, </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restlessness and difficulty staying seated.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706133429"/>
                  </a:ext>
                </a:extLst>
              </a:tr>
              <a:tr h="71653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Inattention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appear inattentive, especially in social situations where they may be </a:t>
                      </a:r>
                      <a:r>
                        <a:rPr lang="en-GB" sz="14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focused on their own interests. </a:t>
                      </a:r>
                      <a:endParaRPr lang="en-GB" sz="2400" b="1"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Difficulties in sustaining attention</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being easily distracted and making careless mistakes.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4283437068"/>
                  </a:ext>
                </a:extLst>
              </a:tr>
              <a:tr h="71653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Repetitive Behaviours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Repetitive behaviours </a:t>
                      </a: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such as hand-flapping or rocking are common (can sometimes be misconstrued for ADHD)</a:t>
                      </a:r>
                      <a:endParaRPr lang="en-GB" sz="2400" b="0"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Less about specific motor actions and </a:t>
                      </a: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more about repetitive thoughts</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or difficulties in shifting attention.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236202300"/>
                  </a:ext>
                </a:extLst>
              </a:tr>
              <a:tr h="68056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Social Challenges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Challenges in understanding </a:t>
                      </a:r>
                      <a:r>
                        <a:rPr lang="en-GB" sz="1400" b="1"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cues</a:t>
                      </a: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making eye contact and engaging in reciprocal interactions. </a:t>
                      </a:r>
                      <a:endParaRPr lang="en-GB" sz="2400" b="0"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May experience difficulties due </a:t>
                      </a:r>
                      <a:r>
                        <a:rPr lang="en-GB"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to impulsive behaviours </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and trouble taking turns.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358488111"/>
                  </a:ext>
                </a:extLst>
              </a:tr>
              <a:tr h="45808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Sensory Sensitivities </a:t>
                      </a:r>
                      <a:endParaRPr lang="en-GB" sz="20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Common and can result in string reactions to sensory inputs. </a:t>
                      </a:r>
                      <a:endParaRPr lang="en-GB" sz="2400" b="0" i="0" u="none" strike="noStrike" dirty="0">
                        <a:solidFill>
                          <a:schemeClr val="tx1"/>
                        </a:solidFill>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t">
                        <a:lnSpc>
                          <a:spcPct val="107000"/>
                        </a:lnSpc>
                        <a:spcBef>
                          <a:spcPts val="0"/>
                        </a:spcBef>
                        <a:spcAft>
                          <a:spcPts val="800"/>
                        </a:spcAft>
                      </a:pP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May also experience sensory difficulties but these are typically less pronounced. </a:t>
                      </a:r>
                      <a:endParaRPr lang="en-GB" sz="2400" b="0" i="0" u="none" strike="noStrike" dirty="0">
                        <a:effectLst/>
                        <a:latin typeface="Arial" panose="020B0604020202020204" pitchFamily="34" charset="0"/>
                      </a:endParaRPr>
                    </a:p>
                  </a:txBody>
                  <a:tcPr marL="82987" marR="82987" marT="11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456287943"/>
                  </a:ext>
                </a:extLst>
              </a:tr>
            </a:tbl>
          </a:graphicData>
        </a:graphic>
      </p:graphicFrame>
    </p:spTree>
    <p:extLst>
      <p:ext uri="{BB962C8B-B14F-4D97-AF65-F5344CB8AC3E}">
        <p14:creationId xmlns:p14="http://schemas.microsoft.com/office/powerpoint/2010/main" val="18945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Differences ASD/ADHD</a:t>
            </a:r>
          </a:p>
        </p:txBody>
      </p:sp>
      <p:pic>
        <p:nvPicPr>
          <p:cNvPr id="2" name="Online Media 1" title="Difference between ADHD and Autism: Explained simply in under 4 minutes">
            <a:hlinkClick r:id="" action="ppaction://media"/>
            <a:extLst>
              <a:ext uri="{FF2B5EF4-FFF2-40B4-BE49-F238E27FC236}">
                <a16:creationId xmlns:a16="http://schemas.microsoft.com/office/drawing/2014/main" id="{834A3E08-BE6E-37D6-E7D2-193558F3CB04}"/>
              </a:ext>
            </a:extLst>
          </p:cNvPr>
          <p:cNvPicPr>
            <a:picLocks noRot="1" noChangeAspect="1"/>
          </p:cNvPicPr>
          <p:nvPr>
            <a:videoFile r:link="rId1"/>
          </p:nvPr>
        </p:nvPicPr>
        <p:blipFill>
          <a:blip r:embed="rId4"/>
          <a:stretch>
            <a:fillRect/>
          </a:stretch>
        </p:blipFill>
        <p:spPr>
          <a:xfrm>
            <a:off x="972000" y="1871478"/>
            <a:ext cx="7200000" cy="4068000"/>
          </a:xfrm>
          <a:prstGeom prst="rect">
            <a:avLst/>
          </a:prstGeom>
        </p:spPr>
      </p:pic>
    </p:spTree>
    <p:extLst>
      <p:ext uri="{BB962C8B-B14F-4D97-AF65-F5344CB8AC3E}">
        <p14:creationId xmlns:p14="http://schemas.microsoft.com/office/powerpoint/2010/main" val="29863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C86E28A-DB77-D29F-4D96-FF1466137B47}"/>
              </a:ext>
            </a:extLst>
          </p:cNvPr>
          <p:cNvSpPr>
            <a:spLocks noGrp="1"/>
          </p:cNvSpPr>
          <p:nvPr>
            <p:ph type="body" sz="quarter" idx="10"/>
          </p:nvPr>
        </p:nvSpPr>
        <p:spPr>
          <a:xfrm>
            <a:off x="558800" y="558800"/>
            <a:ext cx="7340600" cy="838200"/>
          </a:xfrm>
        </p:spPr>
        <p:txBody>
          <a:bodyPr/>
          <a:lstStyle/>
          <a:p>
            <a:r>
              <a:rPr lang="en-GB" b="1" dirty="0"/>
              <a:t>Depression</a:t>
            </a:r>
          </a:p>
        </p:txBody>
      </p:sp>
      <p:sp>
        <p:nvSpPr>
          <p:cNvPr id="5" name="Text Placeholder 1">
            <a:extLst>
              <a:ext uri="{FF2B5EF4-FFF2-40B4-BE49-F238E27FC236}">
                <a16:creationId xmlns:a16="http://schemas.microsoft.com/office/drawing/2014/main" id="{476E7780-4C09-5B1B-A7C8-FCAC69D31E6C}"/>
              </a:ext>
            </a:extLst>
          </p:cNvPr>
          <p:cNvSpPr>
            <a:spLocks noGrp="1"/>
          </p:cNvSpPr>
          <p:nvPr>
            <p:ph type="body" sz="quarter" idx="11"/>
          </p:nvPr>
        </p:nvSpPr>
        <p:spPr>
          <a:xfrm>
            <a:off x="558800" y="1397000"/>
            <a:ext cx="8026400" cy="4902200"/>
          </a:xfrm>
        </p:spPr>
        <p:txBody>
          <a:bodyPr/>
          <a:lstStyle/>
          <a:p>
            <a:r>
              <a:rPr lang="en-GB" dirty="0">
                <a:solidFill>
                  <a:schemeClr val="tx1"/>
                </a:solidFill>
              </a:rPr>
              <a:t>Limited to no social interest/responsiveness</a:t>
            </a:r>
          </a:p>
          <a:p>
            <a:r>
              <a:rPr lang="en-GB" dirty="0">
                <a:solidFill>
                  <a:schemeClr val="tx1"/>
                </a:solidFill>
              </a:rPr>
              <a:t>Limited use of appropriate social skills</a:t>
            </a:r>
          </a:p>
          <a:p>
            <a:r>
              <a:rPr lang="en-GB" dirty="0">
                <a:solidFill>
                  <a:schemeClr val="tx1"/>
                </a:solidFill>
              </a:rPr>
              <a:t>Limited motivation</a:t>
            </a:r>
          </a:p>
          <a:p>
            <a:r>
              <a:rPr lang="en-GB" dirty="0">
                <a:solidFill>
                  <a:srgbClr val="F18700"/>
                </a:solidFill>
              </a:rPr>
              <a:t>SIGECAPS:</a:t>
            </a:r>
            <a:r>
              <a:rPr lang="en-GB" dirty="0">
                <a:solidFill>
                  <a:schemeClr val="tx1"/>
                </a:solidFill>
              </a:rPr>
              <a:t> Sleep, Interest, Guilt, Energy, Concentration, Appetite, Psychomotor agitation, Suicide</a:t>
            </a:r>
          </a:p>
        </p:txBody>
      </p:sp>
    </p:spTree>
    <p:extLst>
      <p:ext uri="{BB962C8B-B14F-4D97-AF65-F5344CB8AC3E}">
        <p14:creationId xmlns:p14="http://schemas.microsoft.com/office/powerpoint/2010/main" val="3297629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1629002b-43c5-4dc1-914d-7461dc65a380"/>
  <p:tag name="SLIDO_EVENT_SECTION_UUID" val="feebfffa-ecdb-40cf-8440-e0b5d61647d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549EB7A16CCD42A2606D107D0FD9F5" ma:contentTypeVersion="2" ma:contentTypeDescription="Create a new document." ma:contentTypeScope="" ma:versionID="aef427882a7d8c53ee59181b5d021880">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A4FFC-87C6-442E-8F65-A408F5D73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E5BE779-7332-4479-834D-B7994C75AB8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E599C2-5117-428C-A30C-CE64F1AE5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40557</TotalTime>
  <Words>4501</Words>
  <Application>Microsoft Macintosh PowerPoint</Application>
  <PresentationFormat>On-screen Show (4:3)</PresentationFormat>
  <Paragraphs>672</Paragraphs>
  <Slides>61</Slides>
  <Notes>29</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Adamina</vt:lpstr>
      <vt:lpstr>Arial</vt:lpstr>
      <vt:lpstr>Calibri</vt:lpstr>
      <vt:lpstr>Comic Sans MS</vt:lpstr>
      <vt:lpstr>g_d0_f2</vt:lpstr>
      <vt:lpstr>Roboto</vt:lpstr>
      <vt:lpstr>Times New Roman</vt:lpstr>
      <vt:lpstr>Wingdings</vt:lpstr>
      <vt:lpstr>Office Theme</vt:lpstr>
      <vt:lpstr>Neurodiversity and Trauma  Lynsey Boggan RNLD, Nurse Consultant Aaron Hobson Clinical Nurse Specialist ADHD </vt:lpstr>
      <vt:lpstr>PowerPoint Presentation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central theme of attachment theory is that primary caregivers who are available and responsive to an infant's needs allow the child to develop a sense of security.   The infant learns that the caregiver is dependable, which creates a secure base for the child to then explore the world.   </vt:lpstr>
      <vt:lpstr>Attachment </vt:lpstr>
      <vt:lpstr>PowerPoint Presentation</vt:lpstr>
      <vt:lpstr>What can affect a secure attachment?</vt:lpstr>
      <vt:lpstr>PowerPoint Presentation</vt:lpstr>
      <vt:lpstr>Trauma what is it?</vt:lpstr>
      <vt:lpstr>PowerPoint Presentation</vt:lpstr>
      <vt:lpstr>What makes recognising complex trauma challenging? </vt:lpstr>
      <vt:lpstr>Noticing attachment style within a school setting</vt:lpstr>
      <vt:lpstr>School settings  Observing non-verbal information </vt:lpstr>
      <vt:lpstr>School Setting</vt:lpstr>
      <vt:lpstr>PowerPoint Presentation</vt:lpstr>
      <vt:lpstr>PowerPoint Presentation</vt:lpstr>
      <vt:lpstr>Why is there an overlap?</vt:lpstr>
      <vt:lpstr>PowerPoint Presentation</vt:lpstr>
      <vt:lpstr>How does it affect assessment diagnosis and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Kaleidoscope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Jones</dc:creator>
  <cp:lastModifiedBy>Jo Southall</cp:lastModifiedBy>
  <cp:revision>2299</cp:revision>
  <cp:lastPrinted>2023-04-17T16:17:25Z</cp:lastPrinted>
  <dcterms:created xsi:type="dcterms:W3CDTF">2016-06-23T14:00:54Z</dcterms:created>
  <dcterms:modified xsi:type="dcterms:W3CDTF">2026-02-12T13:26:31Z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0x0101001B549EB7A16CCD42A2606D107D0FD9F5</vt:lpwstr>
  </property>
  <property fmtid="{D5CDD505-2E9C-101B-9397-08002B2CF9AE}" pid="3" name="SlidoAppVersion">
    <vt:lpwstr>1.5.3.3511</vt:lpwstr>
  </property>
  <property fmtid="{D5CDD505-2E9C-101B-9397-08002B2CF9AE}" pid="4" name="MSIP_Label_defa4170-0d19-0005-0004-bc88714345d2_Enabled">
    <vt:lpwstr>true</vt:lpwstr>
  </property>
  <property fmtid="{D5CDD505-2E9C-101B-9397-08002B2CF9AE}" pid="5" name="MSIP_Label_defa4170-0d19-0005-0004-bc88714345d2_SetDate">
    <vt:lpwstr>2026-01-29T08:52:11Z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fa308aa5-7f36-475e-8c69-a40290198ca6</vt:lpwstr>
  </property>
  <property fmtid="{D5CDD505-2E9C-101B-9397-08002B2CF9AE}" pid="9" name="MSIP_Label_defa4170-0d19-0005-0004-bc88714345d2_ActionId">
    <vt:lpwstr>c857aeed-5e14-4a59-9a22-5e1eecba28fc</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