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48" r:id="rId2"/>
  </p:sldMasterIdLst>
  <p:notesMasterIdLst>
    <p:notesMasterId r:id="rId46"/>
  </p:notesMasterIdLst>
  <p:sldIdLst>
    <p:sldId id="387" r:id="rId3"/>
    <p:sldId id="458" r:id="rId4"/>
    <p:sldId id="459" r:id="rId5"/>
    <p:sldId id="462" r:id="rId6"/>
    <p:sldId id="463" r:id="rId7"/>
    <p:sldId id="464" r:id="rId8"/>
    <p:sldId id="466" r:id="rId9"/>
    <p:sldId id="467" r:id="rId10"/>
    <p:sldId id="468" r:id="rId11"/>
    <p:sldId id="469" r:id="rId12"/>
    <p:sldId id="470" r:id="rId13"/>
    <p:sldId id="471" r:id="rId14"/>
    <p:sldId id="472" r:id="rId15"/>
    <p:sldId id="473" r:id="rId16"/>
    <p:sldId id="474" r:id="rId17"/>
    <p:sldId id="475" r:id="rId18"/>
    <p:sldId id="476" r:id="rId19"/>
    <p:sldId id="477" r:id="rId20"/>
    <p:sldId id="478" r:id="rId21"/>
    <p:sldId id="479" r:id="rId22"/>
    <p:sldId id="481" r:id="rId23"/>
    <p:sldId id="482" r:id="rId24"/>
    <p:sldId id="483" r:id="rId25"/>
    <p:sldId id="484" r:id="rId26"/>
    <p:sldId id="485" r:id="rId27"/>
    <p:sldId id="486" r:id="rId28"/>
    <p:sldId id="487" r:id="rId29"/>
    <p:sldId id="488" r:id="rId30"/>
    <p:sldId id="489" r:id="rId31"/>
    <p:sldId id="460" r:id="rId32"/>
    <p:sldId id="455" r:id="rId33"/>
    <p:sldId id="388" r:id="rId34"/>
    <p:sldId id="457" r:id="rId35"/>
    <p:sldId id="424" r:id="rId36"/>
    <p:sldId id="377" r:id="rId37"/>
    <p:sldId id="456" r:id="rId38"/>
    <p:sldId id="490" r:id="rId39"/>
    <p:sldId id="492" r:id="rId40"/>
    <p:sldId id="493" r:id="rId41"/>
    <p:sldId id="393" r:id="rId42"/>
    <p:sldId id="453" r:id="rId43"/>
    <p:sldId id="392" r:id="rId44"/>
    <p:sldId id="344" r:id="rId45"/>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AD7B0F-E704-4516-A428-493F7914A63A}">
          <p14:sldIdLst>
            <p14:sldId id="387"/>
            <p14:sldId id="458"/>
            <p14:sldId id="459"/>
            <p14:sldId id="462"/>
            <p14:sldId id="463"/>
            <p14:sldId id="464"/>
            <p14:sldId id="466"/>
            <p14:sldId id="467"/>
            <p14:sldId id="468"/>
            <p14:sldId id="469"/>
            <p14:sldId id="470"/>
            <p14:sldId id="471"/>
            <p14:sldId id="472"/>
            <p14:sldId id="473"/>
            <p14:sldId id="474"/>
            <p14:sldId id="475"/>
            <p14:sldId id="476"/>
            <p14:sldId id="477"/>
            <p14:sldId id="478"/>
            <p14:sldId id="479"/>
            <p14:sldId id="481"/>
            <p14:sldId id="482"/>
            <p14:sldId id="483"/>
            <p14:sldId id="484"/>
            <p14:sldId id="485"/>
            <p14:sldId id="486"/>
            <p14:sldId id="487"/>
            <p14:sldId id="488"/>
            <p14:sldId id="489"/>
            <p14:sldId id="460"/>
            <p14:sldId id="455"/>
            <p14:sldId id="388"/>
            <p14:sldId id="457"/>
            <p14:sldId id="424"/>
            <p14:sldId id="377"/>
            <p14:sldId id="456"/>
            <p14:sldId id="490"/>
            <p14:sldId id="492"/>
            <p14:sldId id="493"/>
            <p14:sldId id="393"/>
            <p14:sldId id="453"/>
            <p14:sldId id="392"/>
            <p14:sldId id="3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CE"/>
    <a:srgbClr val="F8FF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281A5-6E67-0162-E20B-486C41B96F67}" v="12" dt="2025-09-28T13:02:07.821"/>
    <p1510:client id="{28748ED0-84E3-0777-EC24-51C4430E87A8}" v="13" dt="2025-09-28T13:10:19.542"/>
    <p1510:client id="{4AFAC581-A4F6-4398-9076-D54BF9E65A78}" v="509" dt="2025-09-28T12:43:49.657"/>
    <p1510:client id="{B8AC0D69-F4B6-4B83-B30F-CF9E17CB8793}" v="47" dt="2025-09-28T14:23:17.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0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3" Type="http://schemas.openxmlformats.org/officeDocument/2006/relationships/hyperlink" Target="http://www.pcfcheshirewest.org/" TargetMode="External"/><Relationship Id="rId7" Type="http://schemas.openxmlformats.org/officeDocument/2006/relationships/image" Target="../media/image130.svg"/><Relationship Id="rId12" Type="http://schemas.openxmlformats.org/officeDocument/2006/relationships/image" Target="../media/image135.png"/><Relationship Id="rId17" Type="http://schemas.openxmlformats.org/officeDocument/2006/relationships/image" Target="../media/image140.svg"/><Relationship Id="rId2" Type="http://schemas.openxmlformats.org/officeDocument/2006/relationships/hyperlink" Target="mailto:info@pcfcheshirewest.org" TargetMode="External"/><Relationship Id="rId16" Type="http://schemas.openxmlformats.org/officeDocument/2006/relationships/image" Target="../media/image139.png"/><Relationship Id="rId1" Type="http://schemas.openxmlformats.org/officeDocument/2006/relationships/hyperlink" Target="https://www.pcfcheshirewest.org/copy-of-make-a-donation" TargetMode="Externa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hyperlink" Target="https://facebook.com/pcfcwac" TargetMode="External"/><Relationship Id="rId15" Type="http://schemas.openxmlformats.org/officeDocument/2006/relationships/image" Target="../media/image138.svg"/><Relationship Id="rId10" Type="http://schemas.openxmlformats.org/officeDocument/2006/relationships/image" Target="../media/image133.png"/><Relationship Id="rId4" Type="http://schemas.openxmlformats.org/officeDocument/2006/relationships/hyperlink" Target="https://youtube.com/channel/UC8-4_JBGF44h_nEhR-o12fg" TargetMode="External"/><Relationship Id="rId9" Type="http://schemas.openxmlformats.org/officeDocument/2006/relationships/image" Target="../media/image132.svg"/><Relationship Id="rId14" Type="http://schemas.openxmlformats.org/officeDocument/2006/relationships/image" Target="../media/image137.png"/></Relationships>
</file>

<file path=ppt/diagrams/_rels/drawing2.xml.rels><?xml version="1.0" encoding="UTF-8" standalone="yes"?>
<Relationships xmlns="http://schemas.openxmlformats.org/package/2006/relationships"><Relationship Id="rId8" Type="http://schemas.openxmlformats.org/officeDocument/2006/relationships/hyperlink" Target="mailto:info@pcfcheshirewest.org" TargetMode="External"/><Relationship Id="rId13" Type="http://schemas.openxmlformats.org/officeDocument/2006/relationships/image" Target="../media/image138.svg"/><Relationship Id="rId3" Type="http://schemas.openxmlformats.org/officeDocument/2006/relationships/hyperlink" Target="https://www.pcfcheshirewest.org/copy-of-make-a-donation" TargetMode="External"/><Relationship Id="rId7" Type="http://schemas.openxmlformats.org/officeDocument/2006/relationships/image" Target="../media/image134.svg"/><Relationship Id="rId12" Type="http://schemas.openxmlformats.org/officeDocument/2006/relationships/image" Target="../media/image137.png"/><Relationship Id="rId17" Type="http://schemas.openxmlformats.org/officeDocument/2006/relationships/hyperlink" Target="https://facebook.com/pcfcwac" TargetMode="External"/><Relationship Id="rId2" Type="http://schemas.openxmlformats.org/officeDocument/2006/relationships/image" Target="../media/image130.svg"/><Relationship Id="rId16" Type="http://schemas.openxmlformats.org/officeDocument/2006/relationships/hyperlink" Target="https://youtube.com/channel/UC8-4_JBGF44h_nEhR-o12fg" TargetMode="External"/><Relationship Id="rId1" Type="http://schemas.openxmlformats.org/officeDocument/2006/relationships/image" Target="../media/image129.png"/><Relationship Id="rId6" Type="http://schemas.openxmlformats.org/officeDocument/2006/relationships/image" Target="../media/image133.png"/><Relationship Id="rId11" Type="http://schemas.openxmlformats.org/officeDocument/2006/relationships/hyperlink" Target="http://www.pcfcheshirewest.org/" TargetMode="External"/><Relationship Id="rId5" Type="http://schemas.openxmlformats.org/officeDocument/2006/relationships/image" Target="../media/image132.svg"/><Relationship Id="rId15" Type="http://schemas.openxmlformats.org/officeDocument/2006/relationships/image" Target="../media/image140.svg"/><Relationship Id="rId10" Type="http://schemas.openxmlformats.org/officeDocument/2006/relationships/image" Target="../media/image136.svg"/><Relationship Id="rId4" Type="http://schemas.openxmlformats.org/officeDocument/2006/relationships/image" Target="../media/image131.png"/><Relationship Id="rId9" Type="http://schemas.openxmlformats.org/officeDocument/2006/relationships/image" Target="../media/image135.png"/><Relationship Id="rId14" Type="http://schemas.openxmlformats.org/officeDocument/2006/relationships/image" Target="../media/image13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1D9CF-2DC5-4A8C-AD78-1AA342C8FAC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GB"/>
        </a:p>
      </dgm:t>
    </dgm:pt>
    <dgm:pt modelId="{E0A2D31B-ACC3-46B4-ADF7-EE40FA9586A6}">
      <dgm:prSet phldrT="[Text]" phldr="0"/>
      <dgm:spPr/>
      <dgm:t>
        <a:bodyPr/>
        <a:lstStyle/>
        <a:p>
          <a:r>
            <a:rPr lang="en-GB" dirty="0"/>
            <a:t>Oaklands High School</a:t>
          </a:r>
        </a:p>
      </dgm:t>
    </dgm:pt>
    <dgm:pt modelId="{2371F310-C341-4C81-A09B-FE565B4C6E84}" type="parTrans" cxnId="{18299C84-21AD-412C-B3A8-ABA577233C9B}">
      <dgm:prSet/>
      <dgm:spPr/>
      <dgm:t>
        <a:bodyPr/>
        <a:lstStyle/>
        <a:p>
          <a:endParaRPr lang="en-GB"/>
        </a:p>
      </dgm:t>
    </dgm:pt>
    <dgm:pt modelId="{AA07D1AD-EF75-4C34-9939-9C0C3EA9CA85}" type="sibTrans" cxnId="{18299C84-21AD-412C-B3A8-ABA577233C9B}">
      <dgm:prSet/>
      <dgm:spPr/>
      <dgm:t>
        <a:bodyPr/>
        <a:lstStyle/>
        <a:p>
          <a:endParaRPr lang="en-GB"/>
        </a:p>
      </dgm:t>
    </dgm:pt>
    <dgm:pt modelId="{8105B0D0-5CE2-4514-9BF5-C24D58F5021D}">
      <dgm:prSet phldrT="[Text]" phldr="0"/>
      <dgm:spPr/>
      <dgm:t>
        <a:bodyPr/>
        <a:lstStyle/>
        <a:p>
          <a:r>
            <a:rPr lang="en-GB" dirty="0"/>
            <a:t>Rosebank</a:t>
          </a:r>
        </a:p>
      </dgm:t>
    </dgm:pt>
    <dgm:pt modelId="{3CEECEBE-6329-47D8-81D6-1FA73A720B0C}" type="parTrans" cxnId="{1C50CF1B-EFF4-4F2A-8473-C3E7D8282361}">
      <dgm:prSet/>
      <dgm:spPr/>
      <dgm:t>
        <a:bodyPr/>
        <a:lstStyle/>
        <a:p>
          <a:endParaRPr lang="en-GB"/>
        </a:p>
      </dgm:t>
    </dgm:pt>
    <dgm:pt modelId="{D8124D3F-3F64-41EE-B157-BDCF40D5CA3F}" type="sibTrans" cxnId="{1C50CF1B-EFF4-4F2A-8473-C3E7D8282361}">
      <dgm:prSet/>
      <dgm:spPr/>
      <dgm:t>
        <a:bodyPr/>
        <a:lstStyle/>
        <a:p>
          <a:endParaRPr lang="en-GB"/>
        </a:p>
      </dgm:t>
    </dgm:pt>
    <dgm:pt modelId="{16E2D7F7-56A3-4DF0-99D8-44369D888BCB}">
      <dgm:prSet phldrT="[Text]" phldr="0"/>
      <dgm:spPr/>
      <dgm:t>
        <a:bodyPr/>
        <a:lstStyle/>
        <a:p>
          <a:r>
            <a:rPr lang="en-GB" dirty="0"/>
            <a:t>Archers Brook</a:t>
          </a:r>
        </a:p>
      </dgm:t>
    </dgm:pt>
    <dgm:pt modelId="{81EEA982-4802-4A7F-9179-816CCA7B2449}" type="parTrans" cxnId="{6C4591CF-5316-4B7B-95FE-90D9535D8157}">
      <dgm:prSet/>
      <dgm:spPr/>
      <dgm:t>
        <a:bodyPr/>
        <a:lstStyle/>
        <a:p>
          <a:endParaRPr lang="en-GB"/>
        </a:p>
      </dgm:t>
    </dgm:pt>
    <dgm:pt modelId="{8043CFFC-CCAA-414B-8EA5-8E8440443B2A}" type="sibTrans" cxnId="{6C4591CF-5316-4B7B-95FE-90D9535D8157}">
      <dgm:prSet/>
      <dgm:spPr/>
      <dgm:t>
        <a:bodyPr/>
        <a:lstStyle/>
        <a:p>
          <a:endParaRPr lang="en-GB"/>
        </a:p>
      </dgm:t>
    </dgm:pt>
    <dgm:pt modelId="{2041422C-EEC1-4BD3-8534-CC024E2A6664}">
      <dgm:prSet phldrT="[Text]" phldr="0"/>
      <dgm:spPr/>
      <dgm:t>
        <a:bodyPr/>
        <a:lstStyle/>
        <a:p>
          <a:r>
            <a:rPr lang="en-GB"/>
            <a:t>Dewren College</a:t>
          </a:r>
          <a:endParaRPr lang="en-GB" dirty="0"/>
        </a:p>
      </dgm:t>
    </dgm:pt>
    <dgm:pt modelId="{3A5BD311-0039-4742-A224-EC5ED39CFFF1}" type="parTrans" cxnId="{59CD25D1-EF63-49D1-8098-210FC0266F6F}">
      <dgm:prSet/>
      <dgm:spPr/>
      <dgm:t>
        <a:bodyPr/>
        <a:lstStyle/>
        <a:p>
          <a:endParaRPr lang="en-GB"/>
        </a:p>
      </dgm:t>
    </dgm:pt>
    <dgm:pt modelId="{D9E4FD94-3DF6-4734-85C2-5A86C05D2406}" type="sibTrans" cxnId="{59CD25D1-EF63-49D1-8098-210FC0266F6F}">
      <dgm:prSet/>
      <dgm:spPr/>
      <dgm:t>
        <a:bodyPr/>
        <a:lstStyle/>
        <a:p>
          <a:endParaRPr lang="en-GB"/>
        </a:p>
      </dgm:t>
    </dgm:pt>
    <dgm:pt modelId="{B4191D96-510F-463C-BC46-EED8B3541F68}">
      <dgm:prSet phldrT="[Text]" phldr="0"/>
      <dgm:spPr/>
      <dgm:t>
        <a:bodyPr/>
        <a:lstStyle/>
        <a:p>
          <a:r>
            <a:rPr lang="en-GB" dirty="0"/>
            <a:t>Petty Pool College</a:t>
          </a:r>
        </a:p>
      </dgm:t>
    </dgm:pt>
    <dgm:pt modelId="{1A088CF7-C54E-4967-B5EA-FC8AD6707254}" type="parTrans" cxnId="{130FB0EF-5310-446D-B181-30408E06AAC8}">
      <dgm:prSet/>
      <dgm:spPr/>
      <dgm:t>
        <a:bodyPr/>
        <a:lstStyle/>
        <a:p>
          <a:endParaRPr lang="en-GB"/>
        </a:p>
      </dgm:t>
    </dgm:pt>
    <dgm:pt modelId="{F418E28D-009E-431C-AB9D-0E161937D6D1}" type="sibTrans" cxnId="{130FB0EF-5310-446D-B181-30408E06AAC8}">
      <dgm:prSet/>
      <dgm:spPr/>
      <dgm:t>
        <a:bodyPr/>
        <a:lstStyle/>
        <a:p>
          <a:endParaRPr lang="en-GB"/>
        </a:p>
      </dgm:t>
    </dgm:pt>
    <dgm:pt modelId="{E157E605-1E00-4DBD-9AD3-7D767A92B3D0}">
      <dgm:prSet phldrT="[Text]" phldr="0"/>
      <dgm:spPr/>
      <dgm:t>
        <a:bodyPr/>
        <a:lstStyle/>
        <a:p>
          <a:r>
            <a:rPr lang="en-GB" dirty="0"/>
            <a:t>St Chads Primary </a:t>
          </a:r>
        </a:p>
      </dgm:t>
    </dgm:pt>
    <dgm:pt modelId="{EAB9CB68-1367-46AD-9DB7-F644251F298C}" type="parTrans" cxnId="{3A96D746-7D0B-4048-92ED-97319928A387}">
      <dgm:prSet/>
      <dgm:spPr/>
      <dgm:t>
        <a:bodyPr/>
        <a:lstStyle/>
        <a:p>
          <a:endParaRPr lang="en-GB"/>
        </a:p>
      </dgm:t>
    </dgm:pt>
    <dgm:pt modelId="{0453BC94-D861-4A5C-8687-3D3CE9F629CB}" type="sibTrans" cxnId="{3A96D746-7D0B-4048-92ED-97319928A387}">
      <dgm:prSet/>
      <dgm:spPr/>
      <dgm:t>
        <a:bodyPr/>
        <a:lstStyle/>
        <a:p>
          <a:endParaRPr lang="en-GB"/>
        </a:p>
      </dgm:t>
    </dgm:pt>
    <dgm:pt modelId="{B465BA2D-391C-470B-83B6-206293DC1574}">
      <dgm:prSet phldrT="[Text]" phldr="0"/>
      <dgm:spPr/>
      <dgm:t>
        <a:bodyPr/>
        <a:lstStyle/>
        <a:p>
          <a:r>
            <a:rPr lang="en-GB" dirty="0"/>
            <a:t>Neston Primary</a:t>
          </a:r>
        </a:p>
      </dgm:t>
    </dgm:pt>
    <dgm:pt modelId="{23B94771-F608-4505-8469-26F6CAA41510}" type="parTrans" cxnId="{BA3D34AF-12FB-4043-AB62-FF522A42BEAF}">
      <dgm:prSet/>
      <dgm:spPr/>
      <dgm:t>
        <a:bodyPr/>
        <a:lstStyle/>
        <a:p>
          <a:endParaRPr lang="en-GB"/>
        </a:p>
      </dgm:t>
    </dgm:pt>
    <dgm:pt modelId="{D5243C6A-20EF-4E5C-97BE-80C99B1DC11B}" type="sibTrans" cxnId="{BA3D34AF-12FB-4043-AB62-FF522A42BEAF}">
      <dgm:prSet/>
      <dgm:spPr/>
      <dgm:t>
        <a:bodyPr/>
        <a:lstStyle/>
        <a:p>
          <a:endParaRPr lang="en-GB"/>
        </a:p>
      </dgm:t>
    </dgm:pt>
    <dgm:pt modelId="{7E45F76C-369C-46FA-B163-F7B4564D22EB}">
      <dgm:prSet phldrT="[Text]" phldr="0"/>
      <dgm:spPr/>
      <dgm:t>
        <a:bodyPr/>
        <a:lstStyle/>
        <a:p>
          <a:r>
            <a:rPr lang="en-GB"/>
            <a:t>Lostock Primary</a:t>
          </a:r>
          <a:endParaRPr lang="en-GB" dirty="0"/>
        </a:p>
      </dgm:t>
    </dgm:pt>
    <dgm:pt modelId="{9D14CAA1-77D7-43E2-950E-A37F32BA0B8E}" type="parTrans" cxnId="{771FC839-1E97-4AF3-9DCB-D80AD0481FE9}">
      <dgm:prSet/>
      <dgm:spPr/>
      <dgm:t>
        <a:bodyPr/>
        <a:lstStyle/>
        <a:p>
          <a:endParaRPr lang="en-GB"/>
        </a:p>
      </dgm:t>
    </dgm:pt>
    <dgm:pt modelId="{B62C0466-5CAD-43A2-A2B1-4EF3AC787B68}" type="sibTrans" cxnId="{771FC839-1E97-4AF3-9DCB-D80AD0481FE9}">
      <dgm:prSet/>
      <dgm:spPr/>
      <dgm:t>
        <a:bodyPr/>
        <a:lstStyle/>
        <a:p>
          <a:endParaRPr lang="en-GB"/>
        </a:p>
      </dgm:t>
    </dgm:pt>
    <dgm:pt modelId="{00AF6FBB-BEC4-47AC-851F-829950686DCC}">
      <dgm:prSet phldrT="[Text]" phldr="0"/>
      <dgm:spPr/>
      <dgm:t>
        <a:bodyPr/>
        <a:lstStyle/>
        <a:p>
          <a:r>
            <a:rPr lang="en-GB" dirty="0"/>
            <a:t>Hartford High School</a:t>
          </a:r>
        </a:p>
      </dgm:t>
    </dgm:pt>
    <dgm:pt modelId="{CFD141A2-3331-43EB-A4FC-D7EE82D49901}" type="parTrans" cxnId="{4C6B3D58-6CF2-49C8-A1E4-D5FA3E2B6149}">
      <dgm:prSet/>
      <dgm:spPr/>
      <dgm:t>
        <a:bodyPr/>
        <a:lstStyle/>
        <a:p>
          <a:endParaRPr lang="en-GB"/>
        </a:p>
      </dgm:t>
    </dgm:pt>
    <dgm:pt modelId="{1EC83F01-3964-41B7-A692-D6EAA4FC5329}" type="sibTrans" cxnId="{4C6B3D58-6CF2-49C8-A1E4-D5FA3E2B6149}">
      <dgm:prSet/>
      <dgm:spPr/>
      <dgm:t>
        <a:bodyPr/>
        <a:lstStyle/>
        <a:p>
          <a:endParaRPr lang="en-GB"/>
        </a:p>
      </dgm:t>
    </dgm:pt>
    <dgm:pt modelId="{DD6B0820-4D46-46C1-9221-FC6DE965E998}">
      <dgm:prSet phldrT="[Text]" phldr="0"/>
      <dgm:spPr/>
      <dgm:t>
        <a:bodyPr/>
        <a:lstStyle/>
        <a:p>
          <a:r>
            <a:rPr lang="en-GB"/>
            <a:t>Whitly Village School</a:t>
          </a:r>
          <a:endParaRPr lang="en-GB" dirty="0"/>
        </a:p>
      </dgm:t>
    </dgm:pt>
    <dgm:pt modelId="{6DF3883F-A278-4C43-A36E-A51A0C57FAAA}" type="parTrans" cxnId="{80E86025-A32F-4728-BE37-8884CEDB8405}">
      <dgm:prSet/>
      <dgm:spPr/>
      <dgm:t>
        <a:bodyPr/>
        <a:lstStyle/>
        <a:p>
          <a:endParaRPr lang="en-GB"/>
        </a:p>
      </dgm:t>
    </dgm:pt>
    <dgm:pt modelId="{AD86A508-058C-4457-A230-EAF44CE9C649}" type="sibTrans" cxnId="{80E86025-A32F-4728-BE37-8884CEDB8405}">
      <dgm:prSet/>
      <dgm:spPr/>
      <dgm:t>
        <a:bodyPr/>
        <a:lstStyle/>
        <a:p>
          <a:endParaRPr lang="en-GB"/>
        </a:p>
      </dgm:t>
    </dgm:pt>
    <dgm:pt modelId="{E9A67A3B-A981-4EAF-9DD0-E6CE29721C0C}">
      <dgm:prSet phldrT="[Text]" phldr="0"/>
      <dgm:spPr/>
      <dgm:t>
        <a:bodyPr/>
        <a:lstStyle/>
        <a:p>
          <a:r>
            <a:rPr lang="en-GB" dirty="0"/>
            <a:t>Dorin Park</a:t>
          </a:r>
        </a:p>
      </dgm:t>
    </dgm:pt>
    <dgm:pt modelId="{2E3F17B6-1918-4342-B8FD-3269AE23FBE2}" type="parTrans" cxnId="{AE22E7A3-EEE6-4A33-A4A6-05FF732AAE70}">
      <dgm:prSet/>
      <dgm:spPr/>
      <dgm:t>
        <a:bodyPr/>
        <a:lstStyle/>
        <a:p>
          <a:endParaRPr lang="en-GB"/>
        </a:p>
      </dgm:t>
    </dgm:pt>
    <dgm:pt modelId="{291554AA-8F94-4023-A8A8-05F54952FB7C}" type="sibTrans" cxnId="{AE22E7A3-EEE6-4A33-A4A6-05FF732AAE70}">
      <dgm:prSet/>
      <dgm:spPr/>
      <dgm:t>
        <a:bodyPr/>
        <a:lstStyle/>
        <a:p>
          <a:endParaRPr lang="en-GB"/>
        </a:p>
      </dgm:t>
    </dgm:pt>
    <dgm:pt modelId="{3071447A-E1F2-4687-8220-956876E94DCA}">
      <dgm:prSet phldrT="[Text]" phldr="0"/>
      <dgm:spPr/>
      <dgm:t>
        <a:bodyPr/>
        <a:lstStyle/>
        <a:p>
          <a:r>
            <a:rPr lang="en-GB" dirty="0"/>
            <a:t>Ellesmere Port College C of E High School</a:t>
          </a:r>
        </a:p>
      </dgm:t>
    </dgm:pt>
    <dgm:pt modelId="{3857AEC4-AF07-4820-AB36-3962DB524F03}" type="parTrans" cxnId="{D176B0DC-0017-40A8-A585-9064E963453E}">
      <dgm:prSet/>
      <dgm:spPr/>
      <dgm:t>
        <a:bodyPr/>
        <a:lstStyle/>
        <a:p>
          <a:endParaRPr lang="en-GB"/>
        </a:p>
      </dgm:t>
    </dgm:pt>
    <dgm:pt modelId="{04C709F4-96AA-47F9-96C8-B79190822371}" type="sibTrans" cxnId="{D176B0DC-0017-40A8-A585-9064E963453E}">
      <dgm:prSet/>
      <dgm:spPr/>
      <dgm:t>
        <a:bodyPr/>
        <a:lstStyle/>
        <a:p>
          <a:endParaRPr lang="en-GB"/>
        </a:p>
      </dgm:t>
    </dgm:pt>
    <dgm:pt modelId="{F7F4AF7E-1F04-42CA-AFCE-B7A63BDFFB0C}">
      <dgm:prSet phldrT="[Text]" phldr="0"/>
      <dgm:spPr/>
      <dgm:t>
        <a:bodyPr/>
        <a:lstStyle/>
        <a:p>
          <a:r>
            <a:rPr lang="en-GB" dirty="0"/>
            <a:t>Tarvin Primary School</a:t>
          </a:r>
        </a:p>
      </dgm:t>
    </dgm:pt>
    <dgm:pt modelId="{CA35ECFC-8990-4E1B-8857-26CB96C62880}" type="parTrans" cxnId="{675DA40D-4F51-4670-9DB9-8729F664DEAF}">
      <dgm:prSet/>
      <dgm:spPr/>
      <dgm:t>
        <a:bodyPr/>
        <a:lstStyle/>
        <a:p>
          <a:endParaRPr lang="en-GB"/>
        </a:p>
      </dgm:t>
    </dgm:pt>
    <dgm:pt modelId="{30278EE3-1990-4A33-95F5-3580D90C7124}" type="sibTrans" cxnId="{675DA40D-4F51-4670-9DB9-8729F664DEAF}">
      <dgm:prSet/>
      <dgm:spPr/>
      <dgm:t>
        <a:bodyPr/>
        <a:lstStyle/>
        <a:p>
          <a:endParaRPr lang="en-GB"/>
        </a:p>
      </dgm:t>
    </dgm:pt>
    <dgm:pt modelId="{B44E6E3D-E344-4A62-B731-EDE451E78594}">
      <dgm:prSet phldrT="[Text]" phldr="0"/>
      <dgm:spPr/>
      <dgm:t>
        <a:bodyPr/>
        <a:lstStyle/>
        <a:p>
          <a:r>
            <a:rPr lang="en-GB" dirty="0"/>
            <a:t>Sandiway Primary</a:t>
          </a:r>
        </a:p>
      </dgm:t>
    </dgm:pt>
    <dgm:pt modelId="{44E76419-A673-478E-B965-1EA658DB7BB6}" type="parTrans" cxnId="{8AB6E194-A6D8-44C1-AA2B-FB4178DE1495}">
      <dgm:prSet/>
      <dgm:spPr/>
      <dgm:t>
        <a:bodyPr/>
        <a:lstStyle/>
        <a:p>
          <a:endParaRPr lang="en-GB"/>
        </a:p>
      </dgm:t>
    </dgm:pt>
    <dgm:pt modelId="{54D26B08-3DD3-4EA1-AD9E-ACEBAB600DAB}" type="sibTrans" cxnId="{8AB6E194-A6D8-44C1-AA2B-FB4178DE1495}">
      <dgm:prSet/>
      <dgm:spPr/>
      <dgm:t>
        <a:bodyPr/>
        <a:lstStyle/>
        <a:p>
          <a:endParaRPr lang="en-GB"/>
        </a:p>
      </dgm:t>
    </dgm:pt>
    <dgm:pt modelId="{CDBF2A3C-F9D4-42B8-8B0C-65C6F35E0338}">
      <dgm:prSet phldrT="[Text]" phldr="0"/>
      <dgm:spPr/>
      <dgm:t>
        <a:bodyPr/>
        <a:lstStyle/>
        <a:p>
          <a:r>
            <a:rPr lang="en-GB" dirty="0"/>
            <a:t>Weaverham High School</a:t>
          </a:r>
        </a:p>
      </dgm:t>
    </dgm:pt>
    <dgm:pt modelId="{BBEA1DD2-BDDE-4C28-AE85-FE10364E9412}" type="parTrans" cxnId="{8033BCE5-1D79-4399-A99A-A7958AE70C49}">
      <dgm:prSet/>
      <dgm:spPr/>
      <dgm:t>
        <a:bodyPr/>
        <a:lstStyle/>
        <a:p>
          <a:endParaRPr lang="en-GB"/>
        </a:p>
      </dgm:t>
    </dgm:pt>
    <dgm:pt modelId="{8F2ED5B0-5623-4DF6-8130-EF7C4C1D4600}" type="sibTrans" cxnId="{8033BCE5-1D79-4399-A99A-A7958AE70C49}">
      <dgm:prSet/>
      <dgm:spPr/>
      <dgm:t>
        <a:bodyPr/>
        <a:lstStyle/>
        <a:p>
          <a:endParaRPr lang="en-GB"/>
        </a:p>
      </dgm:t>
    </dgm:pt>
    <dgm:pt modelId="{CFAAD423-B3D6-4549-AE26-BB58BC73DA01}">
      <dgm:prSet phldrT="[Text]" phldr="0"/>
      <dgm:spPr/>
      <dgm:t>
        <a:bodyPr/>
        <a:lstStyle/>
        <a:p>
          <a:r>
            <a:rPr lang="en-GB" dirty="0"/>
            <a:t>Grange School</a:t>
          </a:r>
        </a:p>
      </dgm:t>
    </dgm:pt>
    <dgm:pt modelId="{BFDA6A2B-B54B-4BF1-9AF7-F49CADD955FD}" type="parTrans" cxnId="{732848C5-CFF6-4C11-9605-75D05FC5B092}">
      <dgm:prSet/>
      <dgm:spPr/>
      <dgm:t>
        <a:bodyPr/>
        <a:lstStyle/>
        <a:p>
          <a:endParaRPr lang="en-GB"/>
        </a:p>
      </dgm:t>
    </dgm:pt>
    <dgm:pt modelId="{33E1BF92-A5E4-4910-91ED-69F884F1659C}" type="sibTrans" cxnId="{732848C5-CFF6-4C11-9605-75D05FC5B092}">
      <dgm:prSet/>
      <dgm:spPr/>
      <dgm:t>
        <a:bodyPr/>
        <a:lstStyle/>
        <a:p>
          <a:endParaRPr lang="en-GB"/>
        </a:p>
      </dgm:t>
    </dgm:pt>
    <dgm:pt modelId="{1076D44F-8C26-4FA7-B825-4518A6B23E8E}">
      <dgm:prSet phldrT="[Text]" phldr="0"/>
      <dgm:spPr/>
      <dgm:t>
        <a:bodyPr/>
        <a:lstStyle/>
        <a:p>
          <a:r>
            <a:rPr lang="en-GB" dirty="0"/>
            <a:t>Hinderton</a:t>
          </a:r>
        </a:p>
      </dgm:t>
    </dgm:pt>
    <dgm:pt modelId="{F42AFE32-2B3E-4709-B4D9-C764507561F4}" type="parTrans" cxnId="{874FF123-CE7F-4731-9760-C9EE74836EF8}">
      <dgm:prSet/>
      <dgm:spPr/>
      <dgm:t>
        <a:bodyPr/>
        <a:lstStyle/>
        <a:p>
          <a:endParaRPr lang="en-GB"/>
        </a:p>
      </dgm:t>
    </dgm:pt>
    <dgm:pt modelId="{C635F492-CE35-4624-8373-99347C2D3D33}" type="sibTrans" cxnId="{874FF123-CE7F-4731-9760-C9EE74836EF8}">
      <dgm:prSet/>
      <dgm:spPr/>
      <dgm:t>
        <a:bodyPr/>
        <a:lstStyle/>
        <a:p>
          <a:endParaRPr lang="en-GB"/>
        </a:p>
      </dgm:t>
    </dgm:pt>
    <dgm:pt modelId="{1DDCE856-125B-42C4-8CCF-EFFD5ACAC821}">
      <dgm:prSet phldrT="[Text]" phldr="0"/>
      <dgm:spPr/>
      <dgm:t>
        <a:bodyPr/>
        <a:lstStyle/>
        <a:p>
          <a:r>
            <a:rPr lang="en-GB" dirty="0"/>
            <a:t>Barton Primary Resource Provision </a:t>
          </a:r>
        </a:p>
      </dgm:t>
    </dgm:pt>
    <dgm:pt modelId="{87AB8C0C-43C8-44A4-B684-4DF920E1B175}" type="parTrans" cxnId="{CC562DF0-DBD8-4469-9782-CE08E29A98CE}">
      <dgm:prSet/>
      <dgm:spPr/>
      <dgm:t>
        <a:bodyPr/>
        <a:lstStyle/>
        <a:p>
          <a:endParaRPr lang="en-GB"/>
        </a:p>
      </dgm:t>
    </dgm:pt>
    <dgm:pt modelId="{822497B4-4030-4C69-A52F-84791F327815}" type="sibTrans" cxnId="{CC562DF0-DBD8-4469-9782-CE08E29A98CE}">
      <dgm:prSet/>
      <dgm:spPr/>
      <dgm:t>
        <a:bodyPr/>
        <a:lstStyle/>
        <a:p>
          <a:endParaRPr lang="en-GB"/>
        </a:p>
      </dgm:t>
    </dgm:pt>
    <dgm:pt modelId="{4FAF4DA3-40C9-4F94-A417-02D711DEDE36}">
      <dgm:prSet phldrT="[Text]" phldr="0"/>
      <dgm:spPr/>
      <dgm:t>
        <a:bodyPr/>
        <a:lstStyle/>
        <a:p>
          <a:r>
            <a:rPr lang="en-GB" dirty="0"/>
            <a:t>Helsby High School</a:t>
          </a:r>
        </a:p>
      </dgm:t>
    </dgm:pt>
    <dgm:pt modelId="{7EDDA33E-0CD9-4817-834B-D30DDA75401E}" type="parTrans" cxnId="{58418C23-7204-490D-BBF8-A6590DE3BEF6}">
      <dgm:prSet/>
      <dgm:spPr/>
      <dgm:t>
        <a:bodyPr/>
        <a:lstStyle/>
        <a:p>
          <a:endParaRPr lang="en-GB"/>
        </a:p>
      </dgm:t>
    </dgm:pt>
    <dgm:pt modelId="{96B43EAD-D7B5-499F-8151-1CD8BDFABE39}" type="sibTrans" cxnId="{58418C23-7204-490D-BBF8-A6590DE3BEF6}">
      <dgm:prSet/>
      <dgm:spPr/>
      <dgm:t>
        <a:bodyPr/>
        <a:lstStyle/>
        <a:p>
          <a:endParaRPr lang="en-GB"/>
        </a:p>
      </dgm:t>
    </dgm:pt>
    <dgm:pt modelId="{8FC2DAA9-AAC5-4D62-8219-87526B7DA649}" type="pres">
      <dgm:prSet presAssocID="{28B1D9CF-2DC5-4A8C-AD78-1AA342C8FACF}" presName="diagram" presStyleCnt="0">
        <dgm:presLayoutVars>
          <dgm:dir/>
          <dgm:resizeHandles val="exact"/>
        </dgm:presLayoutVars>
      </dgm:prSet>
      <dgm:spPr/>
    </dgm:pt>
    <dgm:pt modelId="{06574369-22B4-41A7-A0B8-60A0833CB751}" type="pres">
      <dgm:prSet presAssocID="{E0A2D31B-ACC3-46B4-ADF7-EE40FA9586A6}" presName="node" presStyleLbl="node1" presStyleIdx="0" presStyleCnt="19">
        <dgm:presLayoutVars>
          <dgm:bulletEnabled val="1"/>
        </dgm:presLayoutVars>
      </dgm:prSet>
      <dgm:spPr/>
    </dgm:pt>
    <dgm:pt modelId="{455738C8-9C35-472F-AFC2-7CDD9B5D2C79}" type="pres">
      <dgm:prSet presAssocID="{AA07D1AD-EF75-4C34-9939-9C0C3EA9CA85}" presName="sibTrans" presStyleCnt="0"/>
      <dgm:spPr/>
    </dgm:pt>
    <dgm:pt modelId="{7BDBB1C9-9000-4B4C-8C98-D22C597047EB}" type="pres">
      <dgm:prSet presAssocID="{8105B0D0-5CE2-4514-9BF5-C24D58F5021D}" presName="node" presStyleLbl="node1" presStyleIdx="1" presStyleCnt="19">
        <dgm:presLayoutVars>
          <dgm:bulletEnabled val="1"/>
        </dgm:presLayoutVars>
      </dgm:prSet>
      <dgm:spPr/>
    </dgm:pt>
    <dgm:pt modelId="{D5695770-A723-4E25-9D8F-598E4920B577}" type="pres">
      <dgm:prSet presAssocID="{D8124D3F-3F64-41EE-B157-BDCF40D5CA3F}" presName="sibTrans" presStyleCnt="0"/>
      <dgm:spPr/>
    </dgm:pt>
    <dgm:pt modelId="{E1E980F0-C098-4974-97F9-3B7F30C1729D}" type="pres">
      <dgm:prSet presAssocID="{16E2D7F7-56A3-4DF0-99D8-44369D888BCB}" presName="node" presStyleLbl="node1" presStyleIdx="2" presStyleCnt="19" custLinFactNeighborX="3395" custLinFactNeighborY="-31031">
        <dgm:presLayoutVars>
          <dgm:bulletEnabled val="1"/>
        </dgm:presLayoutVars>
      </dgm:prSet>
      <dgm:spPr/>
    </dgm:pt>
    <dgm:pt modelId="{725120F9-FDAA-4423-971A-C47E31A651ED}" type="pres">
      <dgm:prSet presAssocID="{8043CFFC-CCAA-414B-8EA5-8E8440443B2A}" presName="sibTrans" presStyleCnt="0"/>
      <dgm:spPr/>
    </dgm:pt>
    <dgm:pt modelId="{4BF74723-285D-4863-BC4B-83929E366835}" type="pres">
      <dgm:prSet presAssocID="{2041422C-EEC1-4BD3-8534-CC024E2A6664}" presName="node" presStyleLbl="node1" presStyleIdx="3" presStyleCnt="19">
        <dgm:presLayoutVars>
          <dgm:bulletEnabled val="1"/>
        </dgm:presLayoutVars>
      </dgm:prSet>
      <dgm:spPr/>
    </dgm:pt>
    <dgm:pt modelId="{BB6B679A-7F6B-480F-83F9-53DEA92C2E6C}" type="pres">
      <dgm:prSet presAssocID="{D9E4FD94-3DF6-4734-85C2-5A86C05D2406}" presName="sibTrans" presStyleCnt="0"/>
      <dgm:spPr/>
    </dgm:pt>
    <dgm:pt modelId="{3228FF0F-3B57-4F26-AEC3-66EBDC6421C3}" type="pres">
      <dgm:prSet presAssocID="{B4191D96-510F-463C-BC46-EED8B3541F68}" presName="node" presStyleLbl="node1" presStyleIdx="4" presStyleCnt="19">
        <dgm:presLayoutVars>
          <dgm:bulletEnabled val="1"/>
        </dgm:presLayoutVars>
      </dgm:prSet>
      <dgm:spPr/>
    </dgm:pt>
    <dgm:pt modelId="{54889513-F1D1-4AD2-8370-6094BAE0A26E}" type="pres">
      <dgm:prSet presAssocID="{F418E28D-009E-431C-AB9D-0E161937D6D1}" presName="sibTrans" presStyleCnt="0"/>
      <dgm:spPr/>
    </dgm:pt>
    <dgm:pt modelId="{5C0C1D59-3232-430D-BF30-1B9DFA51FBC4}" type="pres">
      <dgm:prSet presAssocID="{E157E605-1E00-4DBD-9AD3-7D767A92B3D0}" presName="node" presStyleLbl="node1" presStyleIdx="5" presStyleCnt="19">
        <dgm:presLayoutVars>
          <dgm:bulletEnabled val="1"/>
        </dgm:presLayoutVars>
      </dgm:prSet>
      <dgm:spPr/>
    </dgm:pt>
    <dgm:pt modelId="{9E143800-1B08-451F-881E-31E2DC20D90B}" type="pres">
      <dgm:prSet presAssocID="{0453BC94-D861-4A5C-8687-3D3CE9F629CB}" presName="sibTrans" presStyleCnt="0"/>
      <dgm:spPr/>
    </dgm:pt>
    <dgm:pt modelId="{82CE2C03-EBBA-4ADB-9666-53940CD9BF28}" type="pres">
      <dgm:prSet presAssocID="{B465BA2D-391C-470B-83B6-206293DC1574}" presName="node" presStyleLbl="node1" presStyleIdx="6" presStyleCnt="19">
        <dgm:presLayoutVars>
          <dgm:bulletEnabled val="1"/>
        </dgm:presLayoutVars>
      </dgm:prSet>
      <dgm:spPr/>
    </dgm:pt>
    <dgm:pt modelId="{F455EA97-414A-4C07-B3DD-C090A938BDC7}" type="pres">
      <dgm:prSet presAssocID="{D5243C6A-20EF-4E5C-97BE-80C99B1DC11B}" presName="sibTrans" presStyleCnt="0"/>
      <dgm:spPr/>
    </dgm:pt>
    <dgm:pt modelId="{788056AF-B7ED-4F98-8C33-616183C60637}" type="pres">
      <dgm:prSet presAssocID="{7E45F76C-369C-46FA-B163-F7B4564D22EB}" presName="node" presStyleLbl="node1" presStyleIdx="7" presStyleCnt="19">
        <dgm:presLayoutVars>
          <dgm:bulletEnabled val="1"/>
        </dgm:presLayoutVars>
      </dgm:prSet>
      <dgm:spPr/>
    </dgm:pt>
    <dgm:pt modelId="{F04DE03E-EB00-42D5-8834-6F0D6C73F18E}" type="pres">
      <dgm:prSet presAssocID="{B62C0466-5CAD-43A2-A2B1-4EF3AC787B68}" presName="sibTrans" presStyleCnt="0"/>
      <dgm:spPr/>
    </dgm:pt>
    <dgm:pt modelId="{7F029699-2C74-4013-BD1D-E8F97917CA9D}" type="pres">
      <dgm:prSet presAssocID="{00AF6FBB-BEC4-47AC-851F-829950686DCC}" presName="node" presStyleLbl="node1" presStyleIdx="8" presStyleCnt="19">
        <dgm:presLayoutVars>
          <dgm:bulletEnabled val="1"/>
        </dgm:presLayoutVars>
      </dgm:prSet>
      <dgm:spPr/>
    </dgm:pt>
    <dgm:pt modelId="{7A9DC71D-A3CD-4574-92D0-493034F311C5}" type="pres">
      <dgm:prSet presAssocID="{1EC83F01-3964-41B7-A692-D6EAA4FC5329}" presName="sibTrans" presStyleCnt="0"/>
      <dgm:spPr/>
    </dgm:pt>
    <dgm:pt modelId="{EC906B87-4D77-4845-A13C-1690D4CB9FF0}" type="pres">
      <dgm:prSet presAssocID="{DD6B0820-4D46-46C1-9221-FC6DE965E998}" presName="node" presStyleLbl="node1" presStyleIdx="9" presStyleCnt="19">
        <dgm:presLayoutVars>
          <dgm:bulletEnabled val="1"/>
        </dgm:presLayoutVars>
      </dgm:prSet>
      <dgm:spPr/>
    </dgm:pt>
    <dgm:pt modelId="{24D2C6D0-79DB-4B0B-ACEA-DC6171980B74}" type="pres">
      <dgm:prSet presAssocID="{AD86A508-058C-4457-A230-EAF44CE9C649}" presName="sibTrans" presStyleCnt="0"/>
      <dgm:spPr/>
    </dgm:pt>
    <dgm:pt modelId="{FE5AAA5D-5750-4FCF-9BC5-4F6849E08F5F}" type="pres">
      <dgm:prSet presAssocID="{E9A67A3B-A981-4EAF-9DD0-E6CE29721C0C}" presName="node" presStyleLbl="node1" presStyleIdx="10" presStyleCnt="19">
        <dgm:presLayoutVars>
          <dgm:bulletEnabled val="1"/>
        </dgm:presLayoutVars>
      </dgm:prSet>
      <dgm:spPr/>
    </dgm:pt>
    <dgm:pt modelId="{E9E42712-167C-4442-A44A-8F9998910410}" type="pres">
      <dgm:prSet presAssocID="{291554AA-8F94-4023-A8A8-05F54952FB7C}" presName="sibTrans" presStyleCnt="0"/>
      <dgm:spPr/>
    </dgm:pt>
    <dgm:pt modelId="{855BA96E-1C6B-4B79-B375-BD4C5230EF6E}" type="pres">
      <dgm:prSet presAssocID="{3071447A-E1F2-4687-8220-956876E94DCA}" presName="node" presStyleLbl="node1" presStyleIdx="11" presStyleCnt="19">
        <dgm:presLayoutVars>
          <dgm:bulletEnabled val="1"/>
        </dgm:presLayoutVars>
      </dgm:prSet>
      <dgm:spPr/>
    </dgm:pt>
    <dgm:pt modelId="{ADAC28AF-6B3B-4AD8-B0C8-8BDD80D8F189}" type="pres">
      <dgm:prSet presAssocID="{04C709F4-96AA-47F9-96C8-B79190822371}" presName="sibTrans" presStyleCnt="0"/>
      <dgm:spPr/>
    </dgm:pt>
    <dgm:pt modelId="{C4FDA830-7F8A-4C86-9EEC-7A2B5A5C665A}" type="pres">
      <dgm:prSet presAssocID="{F7F4AF7E-1F04-42CA-AFCE-B7A63BDFFB0C}" presName="node" presStyleLbl="node1" presStyleIdx="12" presStyleCnt="19">
        <dgm:presLayoutVars>
          <dgm:bulletEnabled val="1"/>
        </dgm:presLayoutVars>
      </dgm:prSet>
      <dgm:spPr/>
    </dgm:pt>
    <dgm:pt modelId="{01081D6A-7CF0-47CD-BA9E-67404325CE53}" type="pres">
      <dgm:prSet presAssocID="{30278EE3-1990-4A33-95F5-3580D90C7124}" presName="sibTrans" presStyleCnt="0"/>
      <dgm:spPr/>
    </dgm:pt>
    <dgm:pt modelId="{113A0697-1B98-4057-B5C3-491A1400E78B}" type="pres">
      <dgm:prSet presAssocID="{B44E6E3D-E344-4A62-B731-EDE451E78594}" presName="node" presStyleLbl="node1" presStyleIdx="13" presStyleCnt="19">
        <dgm:presLayoutVars>
          <dgm:bulletEnabled val="1"/>
        </dgm:presLayoutVars>
      </dgm:prSet>
      <dgm:spPr/>
    </dgm:pt>
    <dgm:pt modelId="{DAA9E8A2-BEB1-4472-8B2B-48C32D91837F}" type="pres">
      <dgm:prSet presAssocID="{54D26B08-3DD3-4EA1-AD9E-ACEBAB600DAB}" presName="sibTrans" presStyleCnt="0"/>
      <dgm:spPr/>
    </dgm:pt>
    <dgm:pt modelId="{05A4B84D-9756-4ECD-BA64-DCF6C6C8F790}" type="pres">
      <dgm:prSet presAssocID="{CDBF2A3C-F9D4-42B8-8B0C-65C6F35E0338}" presName="node" presStyleLbl="node1" presStyleIdx="14" presStyleCnt="19">
        <dgm:presLayoutVars>
          <dgm:bulletEnabled val="1"/>
        </dgm:presLayoutVars>
      </dgm:prSet>
      <dgm:spPr/>
    </dgm:pt>
    <dgm:pt modelId="{D1951239-B91F-482C-96C8-943A2407181B}" type="pres">
      <dgm:prSet presAssocID="{8F2ED5B0-5623-4DF6-8130-EF7C4C1D4600}" presName="sibTrans" presStyleCnt="0"/>
      <dgm:spPr/>
    </dgm:pt>
    <dgm:pt modelId="{B2487C19-7781-47CC-B1F6-76FE3AE3F114}" type="pres">
      <dgm:prSet presAssocID="{CFAAD423-B3D6-4549-AE26-BB58BC73DA01}" presName="node" presStyleLbl="node1" presStyleIdx="15" presStyleCnt="19">
        <dgm:presLayoutVars>
          <dgm:bulletEnabled val="1"/>
        </dgm:presLayoutVars>
      </dgm:prSet>
      <dgm:spPr/>
    </dgm:pt>
    <dgm:pt modelId="{347B9A33-41F1-48FB-95FD-0370F7BF7170}" type="pres">
      <dgm:prSet presAssocID="{33E1BF92-A5E4-4910-91ED-69F884F1659C}" presName="sibTrans" presStyleCnt="0"/>
      <dgm:spPr/>
    </dgm:pt>
    <dgm:pt modelId="{4D074465-690E-4C8C-BC2A-3289B9958C53}" type="pres">
      <dgm:prSet presAssocID="{1076D44F-8C26-4FA7-B825-4518A6B23E8E}" presName="node" presStyleLbl="node1" presStyleIdx="16" presStyleCnt="19">
        <dgm:presLayoutVars>
          <dgm:bulletEnabled val="1"/>
        </dgm:presLayoutVars>
      </dgm:prSet>
      <dgm:spPr/>
    </dgm:pt>
    <dgm:pt modelId="{218C3AA3-09C5-4BC9-92B5-BDD51881D639}" type="pres">
      <dgm:prSet presAssocID="{C635F492-CE35-4624-8373-99347C2D3D33}" presName="sibTrans" presStyleCnt="0"/>
      <dgm:spPr/>
    </dgm:pt>
    <dgm:pt modelId="{CAB46C12-8924-4087-AD7B-BA0703A4BB3C}" type="pres">
      <dgm:prSet presAssocID="{1DDCE856-125B-42C4-8CCF-EFFD5ACAC821}" presName="node" presStyleLbl="node1" presStyleIdx="17" presStyleCnt="19">
        <dgm:presLayoutVars>
          <dgm:bulletEnabled val="1"/>
        </dgm:presLayoutVars>
      </dgm:prSet>
      <dgm:spPr/>
    </dgm:pt>
    <dgm:pt modelId="{02C23C1F-EAB2-40FF-87A1-616D6E7B6ABF}" type="pres">
      <dgm:prSet presAssocID="{822497B4-4030-4C69-A52F-84791F327815}" presName="sibTrans" presStyleCnt="0"/>
      <dgm:spPr/>
    </dgm:pt>
    <dgm:pt modelId="{C62E2CB5-D69C-4C90-B0ED-1910B4CCA1BF}" type="pres">
      <dgm:prSet presAssocID="{4FAF4DA3-40C9-4F94-A417-02D711DEDE36}" presName="node" presStyleLbl="node1" presStyleIdx="18" presStyleCnt="19">
        <dgm:presLayoutVars>
          <dgm:bulletEnabled val="1"/>
        </dgm:presLayoutVars>
      </dgm:prSet>
      <dgm:spPr/>
    </dgm:pt>
  </dgm:ptLst>
  <dgm:cxnLst>
    <dgm:cxn modelId="{FA6C580B-E8D4-4DCC-852A-FC64AB2585A9}" type="presOf" srcId="{4FAF4DA3-40C9-4F94-A417-02D711DEDE36}" destId="{C62E2CB5-D69C-4C90-B0ED-1910B4CCA1BF}" srcOrd="0" destOrd="0" presId="urn:microsoft.com/office/officeart/2005/8/layout/default"/>
    <dgm:cxn modelId="{9669240D-ED13-4296-ABEC-FB18CF582264}" type="presOf" srcId="{7E45F76C-369C-46FA-B163-F7B4564D22EB}" destId="{788056AF-B7ED-4F98-8C33-616183C60637}" srcOrd="0" destOrd="0" presId="urn:microsoft.com/office/officeart/2005/8/layout/default"/>
    <dgm:cxn modelId="{675DA40D-4F51-4670-9DB9-8729F664DEAF}" srcId="{28B1D9CF-2DC5-4A8C-AD78-1AA342C8FACF}" destId="{F7F4AF7E-1F04-42CA-AFCE-B7A63BDFFB0C}" srcOrd="12" destOrd="0" parTransId="{CA35ECFC-8990-4E1B-8857-26CB96C62880}" sibTransId="{30278EE3-1990-4A33-95F5-3580D90C7124}"/>
    <dgm:cxn modelId="{0545B90F-E4A1-4E9B-BF96-274F0EBFE431}" type="presOf" srcId="{DD6B0820-4D46-46C1-9221-FC6DE965E998}" destId="{EC906B87-4D77-4845-A13C-1690D4CB9FF0}" srcOrd="0" destOrd="0" presId="urn:microsoft.com/office/officeart/2005/8/layout/default"/>
    <dgm:cxn modelId="{1C50CF1B-EFF4-4F2A-8473-C3E7D8282361}" srcId="{28B1D9CF-2DC5-4A8C-AD78-1AA342C8FACF}" destId="{8105B0D0-5CE2-4514-9BF5-C24D58F5021D}" srcOrd="1" destOrd="0" parTransId="{3CEECEBE-6329-47D8-81D6-1FA73A720B0C}" sibTransId="{D8124D3F-3F64-41EE-B157-BDCF40D5CA3F}"/>
    <dgm:cxn modelId="{B888AD1E-863C-4713-B2F9-794F623B018E}" type="presOf" srcId="{8105B0D0-5CE2-4514-9BF5-C24D58F5021D}" destId="{7BDBB1C9-9000-4B4C-8C98-D22C597047EB}" srcOrd="0" destOrd="0" presId="urn:microsoft.com/office/officeart/2005/8/layout/default"/>
    <dgm:cxn modelId="{84D7041F-8386-4A36-8DF6-B200712F9BCA}" type="presOf" srcId="{E9A67A3B-A981-4EAF-9DD0-E6CE29721C0C}" destId="{FE5AAA5D-5750-4FCF-9BC5-4F6849E08F5F}" srcOrd="0" destOrd="0" presId="urn:microsoft.com/office/officeart/2005/8/layout/default"/>
    <dgm:cxn modelId="{5BC70623-1C5B-42A0-BC67-0130FCFB4248}" type="presOf" srcId="{3071447A-E1F2-4687-8220-956876E94DCA}" destId="{855BA96E-1C6B-4B79-B375-BD4C5230EF6E}" srcOrd="0" destOrd="0" presId="urn:microsoft.com/office/officeart/2005/8/layout/default"/>
    <dgm:cxn modelId="{58418C23-7204-490D-BBF8-A6590DE3BEF6}" srcId="{28B1D9CF-2DC5-4A8C-AD78-1AA342C8FACF}" destId="{4FAF4DA3-40C9-4F94-A417-02D711DEDE36}" srcOrd="18" destOrd="0" parTransId="{7EDDA33E-0CD9-4817-834B-D30DDA75401E}" sibTransId="{96B43EAD-D7B5-499F-8151-1CD8BDFABE39}"/>
    <dgm:cxn modelId="{874FF123-CE7F-4731-9760-C9EE74836EF8}" srcId="{28B1D9CF-2DC5-4A8C-AD78-1AA342C8FACF}" destId="{1076D44F-8C26-4FA7-B825-4518A6B23E8E}" srcOrd="16" destOrd="0" parTransId="{F42AFE32-2B3E-4709-B4D9-C764507561F4}" sibTransId="{C635F492-CE35-4624-8373-99347C2D3D33}"/>
    <dgm:cxn modelId="{80E86025-A32F-4728-BE37-8884CEDB8405}" srcId="{28B1D9CF-2DC5-4A8C-AD78-1AA342C8FACF}" destId="{DD6B0820-4D46-46C1-9221-FC6DE965E998}" srcOrd="9" destOrd="0" parTransId="{6DF3883F-A278-4C43-A36E-A51A0C57FAAA}" sibTransId="{AD86A508-058C-4457-A230-EAF44CE9C649}"/>
    <dgm:cxn modelId="{BE4F912F-D09A-4551-A004-2949A585D759}" type="presOf" srcId="{2041422C-EEC1-4BD3-8534-CC024E2A6664}" destId="{4BF74723-285D-4863-BC4B-83929E366835}" srcOrd="0" destOrd="0" presId="urn:microsoft.com/office/officeart/2005/8/layout/default"/>
    <dgm:cxn modelId="{29433332-EC8E-4731-A772-77B7DD395ABE}" type="presOf" srcId="{F7F4AF7E-1F04-42CA-AFCE-B7A63BDFFB0C}" destId="{C4FDA830-7F8A-4C86-9EEC-7A2B5A5C665A}" srcOrd="0" destOrd="0" presId="urn:microsoft.com/office/officeart/2005/8/layout/default"/>
    <dgm:cxn modelId="{771FC839-1E97-4AF3-9DCB-D80AD0481FE9}" srcId="{28B1D9CF-2DC5-4A8C-AD78-1AA342C8FACF}" destId="{7E45F76C-369C-46FA-B163-F7B4564D22EB}" srcOrd="7" destOrd="0" parTransId="{9D14CAA1-77D7-43E2-950E-A37F32BA0B8E}" sibTransId="{B62C0466-5CAD-43A2-A2B1-4EF3AC787B68}"/>
    <dgm:cxn modelId="{DC24043B-ABE4-44BF-BFE2-EE4A17B55E5B}" type="presOf" srcId="{1DDCE856-125B-42C4-8CCF-EFFD5ACAC821}" destId="{CAB46C12-8924-4087-AD7B-BA0703A4BB3C}" srcOrd="0" destOrd="0" presId="urn:microsoft.com/office/officeart/2005/8/layout/default"/>
    <dgm:cxn modelId="{62ED785E-368E-46B6-B323-807E3B721CE8}" type="presOf" srcId="{16E2D7F7-56A3-4DF0-99D8-44369D888BCB}" destId="{E1E980F0-C098-4974-97F9-3B7F30C1729D}" srcOrd="0" destOrd="0" presId="urn:microsoft.com/office/officeart/2005/8/layout/default"/>
    <dgm:cxn modelId="{3A96D746-7D0B-4048-92ED-97319928A387}" srcId="{28B1D9CF-2DC5-4A8C-AD78-1AA342C8FACF}" destId="{E157E605-1E00-4DBD-9AD3-7D767A92B3D0}" srcOrd="5" destOrd="0" parTransId="{EAB9CB68-1367-46AD-9DB7-F644251F298C}" sibTransId="{0453BC94-D861-4A5C-8687-3D3CE9F629CB}"/>
    <dgm:cxn modelId="{41900E48-1538-484B-9C26-D2305F085DC5}" type="presOf" srcId="{B4191D96-510F-463C-BC46-EED8B3541F68}" destId="{3228FF0F-3B57-4F26-AEC3-66EBDC6421C3}" srcOrd="0" destOrd="0" presId="urn:microsoft.com/office/officeart/2005/8/layout/default"/>
    <dgm:cxn modelId="{6F1ACB6F-8870-4B36-AB02-4B71805A085C}" type="presOf" srcId="{CDBF2A3C-F9D4-42B8-8B0C-65C6F35E0338}" destId="{05A4B84D-9756-4ECD-BA64-DCF6C6C8F790}" srcOrd="0" destOrd="0" presId="urn:microsoft.com/office/officeart/2005/8/layout/default"/>
    <dgm:cxn modelId="{5AC8D553-D6DF-43BE-8685-F6E569CE8955}" type="presOf" srcId="{B44E6E3D-E344-4A62-B731-EDE451E78594}" destId="{113A0697-1B98-4057-B5C3-491A1400E78B}" srcOrd="0" destOrd="0" presId="urn:microsoft.com/office/officeart/2005/8/layout/default"/>
    <dgm:cxn modelId="{4C6B3D58-6CF2-49C8-A1E4-D5FA3E2B6149}" srcId="{28B1D9CF-2DC5-4A8C-AD78-1AA342C8FACF}" destId="{00AF6FBB-BEC4-47AC-851F-829950686DCC}" srcOrd="8" destOrd="0" parTransId="{CFD141A2-3331-43EB-A4FC-D7EE82D49901}" sibTransId="{1EC83F01-3964-41B7-A692-D6EAA4FC5329}"/>
    <dgm:cxn modelId="{18299C84-21AD-412C-B3A8-ABA577233C9B}" srcId="{28B1D9CF-2DC5-4A8C-AD78-1AA342C8FACF}" destId="{E0A2D31B-ACC3-46B4-ADF7-EE40FA9586A6}" srcOrd="0" destOrd="0" parTransId="{2371F310-C341-4C81-A09B-FE565B4C6E84}" sibTransId="{AA07D1AD-EF75-4C34-9939-9C0C3EA9CA85}"/>
    <dgm:cxn modelId="{B3183886-F7FB-4954-8520-9F1C50A9A309}" type="presOf" srcId="{1076D44F-8C26-4FA7-B825-4518A6B23E8E}" destId="{4D074465-690E-4C8C-BC2A-3289B9958C53}" srcOrd="0" destOrd="0" presId="urn:microsoft.com/office/officeart/2005/8/layout/default"/>
    <dgm:cxn modelId="{11EE208C-0B72-4F48-9B15-594E4C93A64F}" type="presOf" srcId="{E0A2D31B-ACC3-46B4-ADF7-EE40FA9586A6}" destId="{06574369-22B4-41A7-A0B8-60A0833CB751}" srcOrd="0" destOrd="0" presId="urn:microsoft.com/office/officeart/2005/8/layout/default"/>
    <dgm:cxn modelId="{38AE4F92-0B90-40A7-8FAD-6955C3A92B58}" type="presOf" srcId="{28B1D9CF-2DC5-4A8C-AD78-1AA342C8FACF}" destId="{8FC2DAA9-AAC5-4D62-8219-87526B7DA649}" srcOrd="0" destOrd="0" presId="urn:microsoft.com/office/officeart/2005/8/layout/default"/>
    <dgm:cxn modelId="{8AB6E194-A6D8-44C1-AA2B-FB4178DE1495}" srcId="{28B1D9CF-2DC5-4A8C-AD78-1AA342C8FACF}" destId="{B44E6E3D-E344-4A62-B731-EDE451E78594}" srcOrd="13" destOrd="0" parTransId="{44E76419-A673-478E-B965-1EA658DB7BB6}" sibTransId="{54D26B08-3DD3-4EA1-AD9E-ACEBAB600DAB}"/>
    <dgm:cxn modelId="{D4654A96-D9E8-4F5D-BC35-496E0E401427}" type="presOf" srcId="{B465BA2D-391C-470B-83B6-206293DC1574}" destId="{82CE2C03-EBBA-4ADB-9666-53940CD9BF28}" srcOrd="0" destOrd="0" presId="urn:microsoft.com/office/officeart/2005/8/layout/default"/>
    <dgm:cxn modelId="{AE2C9A9B-18C4-4CBC-B49B-35D75645210F}" type="presOf" srcId="{CFAAD423-B3D6-4549-AE26-BB58BC73DA01}" destId="{B2487C19-7781-47CC-B1F6-76FE3AE3F114}" srcOrd="0" destOrd="0" presId="urn:microsoft.com/office/officeart/2005/8/layout/default"/>
    <dgm:cxn modelId="{AE22E7A3-EEE6-4A33-A4A6-05FF732AAE70}" srcId="{28B1D9CF-2DC5-4A8C-AD78-1AA342C8FACF}" destId="{E9A67A3B-A981-4EAF-9DD0-E6CE29721C0C}" srcOrd="10" destOrd="0" parTransId="{2E3F17B6-1918-4342-B8FD-3269AE23FBE2}" sibTransId="{291554AA-8F94-4023-A8A8-05F54952FB7C}"/>
    <dgm:cxn modelId="{BA3D34AF-12FB-4043-AB62-FF522A42BEAF}" srcId="{28B1D9CF-2DC5-4A8C-AD78-1AA342C8FACF}" destId="{B465BA2D-391C-470B-83B6-206293DC1574}" srcOrd="6" destOrd="0" parTransId="{23B94771-F608-4505-8469-26F6CAA41510}" sibTransId="{D5243C6A-20EF-4E5C-97BE-80C99B1DC11B}"/>
    <dgm:cxn modelId="{631F65BB-06AD-426C-903C-E305AA82793D}" type="presOf" srcId="{00AF6FBB-BEC4-47AC-851F-829950686DCC}" destId="{7F029699-2C74-4013-BD1D-E8F97917CA9D}" srcOrd="0" destOrd="0" presId="urn:microsoft.com/office/officeart/2005/8/layout/default"/>
    <dgm:cxn modelId="{732848C5-CFF6-4C11-9605-75D05FC5B092}" srcId="{28B1D9CF-2DC5-4A8C-AD78-1AA342C8FACF}" destId="{CFAAD423-B3D6-4549-AE26-BB58BC73DA01}" srcOrd="15" destOrd="0" parTransId="{BFDA6A2B-B54B-4BF1-9AF7-F49CADD955FD}" sibTransId="{33E1BF92-A5E4-4910-91ED-69F884F1659C}"/>
    <dgm:cxn modelId="{6C4591CF-5316-4B7B-95FE-90D9535D8157}" srcId="{28B1D9CF-2DC5-4A8C-AD78-1AA342C8FACF}" destId="{16E2D7F7-56A3-4DF0-99D8-44369D888BCB}" srcOrd="2" destOrd="0" parTransId="{81EEA982-4802-4A7F-9179-816CCA7B2449}" sibTransId="{8043CFFC-CCAA-414B-8EA5-8E8440443B2A}"/>
    <dgm:cxn modelId="{59CD25D1-EF63-49D1-8098-210FC0266F6F}" srcId="{28B1D9CF-2DC5-4A8C-AD78-1AA342C8FACF}" destId="{2041422C-EEC1-4BD3-8534-CC024E2A6664}" srcOrd="3" destOrd="0" parTransId="{3A5BD311-0039-4742-A224-EC5ED39CFFF1}" sibTransId="{D9E4FD94-3DF6-4734-85C2-5A86C05D2406}"/>
    <dgm:cxn modelId="{D176B0DC-0017-40A8-A585-9064E963453E}" srcId="{28B1D9CF-2DC5-4A8C-AD78-1AA342C8FACF}" destId="{3071447A-E1F2-4687-8220-956876E94DCA}" srcOrd="11" destOrd="0" parTransId="{3857AEC4-AF07-4820-AB36-3962DB524F03}" sibTransId="{04C709F4-96AA-47F9-96C8-B79190822371}"/>
    <dgm:cxn modelId="{8033BCE5-1D79-4399-A99A-A7958AE70C49}" srcId="{28B1D9CF-2DC5-4A8C-AD78-1AA342C8FACF}" destId="{CDBF2A3C-F9D4-42B8-8B0C-65C6F35E0338}" srcOrd="14" destOrd="0" parTransId="{BBEA1DD2-BDDE-4C28-AE85-FE10364E9412}" sibTransId="{8F2ED5B0-5623-4DF6-8130-EF7C4C1D4600}"/>
    <dgm:cxn modelId="{132369EC-B51C-437C-B35E-F4C6FD4443D0}" type="presOf" srcId="{E157E605-1E00-4DBD-9AD3-7D767A92B3D0}" destId="{5C0C1D59-3232-430D-BF30-1B9DFA51FBC4}" srcOrd="0" destOrd="0" presId="urn:microsoft.com/office/officeart/2005/8/layout/default"/>
    <dgm:cxn modelId="{130FB0EF-5310-446D-B181-30408E06AAC8}" srcId="{28B1D9CF-2DC5-4A8C-AD78-1AA342C8FACF}" destId="{B4191D96-510F-463C-BC46-EED8B3541F68}" srcOrd="4" destOrd="0" parTransId="{1A088CF7-C54E-4967-B5EA-FC8AD6707254}" sibTransId="{F418E28D-009E-431C-AB9D-0E161937D6D1}"/>
    <dgm:cxn modelId="{CC562DF0-DBD8-4469-9782-CE08E29A98CE}" srcId="{28B1D9CF-2DC5-4A8C-AD78-1AA342C8FACF}" destId="{1DDCE856-125B-42C4-8CCF-EFFD5ACAC821}" srcOrd="17" destOrd="0" parTransId="{87AB8C0C-43C8-44A4-B684-4DF920E1B175}" sibTransId="{822497B4-4030-4C69-A52F-84791F327815}"/>
    <dgm:cxn modelId="{A4602A5E-174D-435F-8FFE-750FDB7733B1}" type="presParOf" srcId="{8FC2DAA9-AAC5-4D62-8219-87526B7DA649}" destId="{06574369-22B4-41A7-A0B8-60A0833CB751}" srcOrd="0" destOrd="0" presId="urn:microsoft.com/office/officeart/2005/8/layout/default"/>
    <dgm:cxn modelId="{961BBF13-DC8A-456E-A929-A2FD1EBF8F39}" type="presParOf" srcId="{8FC2DAA9-AAC5-4D62-8219-87526B7DA649}" destId="{455738C8-9C35-472F-AFC2-7CDD9B5D2C79}" srcOrd="1" destOrd="0" presId="urn:microsoft.com/office/officeart/2005/8/layout/default"/>
    <dgm:cxn modelId="{D1DE8203-102F-4F52-8CDC-CD23F069C798}" type="presParOf" srcId="{8FC2DAA9-AAC5-4D62-8219-87526B7DA649}" destId="{7BDBB1C9-9000-4B4C-8C98-D22C597047EB}" srcOrd="2" destOrd="0" presId="urn:microsoft.com/office/officeart/2005/8/layout/default"/>
    <dgm:cxn modelId="{8C892144-5B69-4698-B797-01FE2F85A0E2}" type="presParOf" srcId="{8FC2DAA9-AAC5-4D62-8219-87526B7DA649}" destId="{D5695770-A723-4E25-9D8F-598E4920B577}" srcOrd="3" destOrd="0" presId="urn:microsoft.com/office/officeart/2005/8/layout/default"/>
    <dgm:cxn modelId="{2FCE67EE-9FAA-487D-BF98-B8FDE5CE1F6A}" type="presParOf" srcId="{8FC2DAA9-AAC5-4D62-8219-87526B7DA649}" destId="{E1E980F0-C098-4974-97F9-3B7F30C1729D}" srcOrd="4" destOrd="0" presId="urn:microsoft.com/office/officeart/2005/8/layout/default"/>
    <dgm:cxn modelId="{C2C3A7B8-4BCD-45DB-A418-D74273BF795D}" type="presParOf" srcId="{8FC2DAA9-AAC5-4D62-8219-87526B7DA649}" destId="{725120F9-FDAA-4423-971A-C47E31A651ED}" srcOrd="5" destOrd="0" presId="urn:microsoft.com/office/officeart/2005/8/layout/default"/>
    <dgm:cxn modelId="{170CE07C-E50E-43C2-9631-CE6D05E59EB3}" type="presParOf" srcId="{8FC2DAA9-AAC5-4D62-8219-87526B7DA649}" destId="{4BF74723-285D-4863-BC4B-83929E366835}" srcOrd="6" destOrd="0" presId="urn:microsoft.com/office/officeart/2005/8/layout/default"/>
    <dgm:cxn modelId="{99EA0329-8E59-47EB-AF23-A5481FB02661}" type="presParOf" srcId="{8FC2DAA9-AAC5-4D62-8219-87526B7DA649}" destId="{BB6B679A-7F6B-480F-83F9-53DEA92C2E6C}" srcOrd="7" destOrd="0" presId="urn:microsoft.com/office/officeart/2005/8/layout/default"/>
    <dgm:cxn modelId="{BB608769-C33D-4809-84F6-153C37D024BE}" type="presParOf" srcId="{8FC2DAA9-AAC5-4D62-8219-87526B7DA649}" destId="{3228FF0F-3B57-4F26-AEC3-66EBDC6421C3}" srcOrd="8" destOrd="0" presId="urn:microsoft.com/office/officeart/2005/8/layout/default"/>
    <dgm:cxn modelId="{2EF9764E-C5C2-4557-BF52-BDD9BB41E694}" type="presParOf" srcId="{8FC2DAA9-AAC5-4D62-8219-87526B7DA649}" destId="{54889513-F1D1-4AD2-8370-6094BAE0A26E}" srcOrd="9" destOrd="0" presId="urn:microsoft.com/office/officeart/2005/8/layout/default"/>
    <dgm:cxn modelId="{88179EB6-A4DA-407A-8518-83745B3B0BD9}" type="presParOf" srcId="{8FC2DAA9-AAC5-4D62-8219-87526B7DA649}" destId="{5C0C1D59-3232-430D-BF30-1B9DFA51FBC4}" srcOrd="10" destOrd="0" presId="urn:microsoft.com/office/officeart/2005/8/layout/default"/>
    <dgm:cxn modelId="{3FDFBAF3-A96F-43D6-97B2-04E82E2E37FC}" type="presParOf" srcId="{8FC2DAA9-AAC5-4D62-8219-87526B7DA649}" destId="{9E143800-1B08-451F-881E-31E2DC20D90B}" srcOrd="11" destOrd="0" presId="urn:microsoft.com/office/officeart/2005/8/layout/default"/>
    <dgm:cxn modelId="{AE4BEDDF-B2A4-43E8-AD46-84BFC52ECA37}" type="presParOf" srcId="{8FC2DAA9-AAC5-4D62-8219-87526B7DA649}" destId="{82CE2C03-EBBA-4ADB-9666-53940CD9BF28}" srcOrd="12" destOrd="0" presId="urn:microsoft.com/office/officeart/2005/8/layout/default"/>
    <dgm:cxn modelId="{733EFA91-F52D-45A2-B635-9E1BEC25E8B4}" type="presParOf" srcId="{8FC2DAA9-AAC5-4D62-8219-87526B7DA649}" destId="{F455EA97-414A-4C07-B3DD-C090A938BDC7}" srcOrd="13" destOrd="0" presId="urn:microsoft.com/office/officeart/2005/8/layout/default"/>
    <dgm:cxn modelId="{C8C3657F-DA82-45CE-8A08-A0470A0CB7B6}" type="presParOf" srcId="{8FC2DAA9-AAC5-4D62-8219-87526B7DA649}" destId="{788056AF-B7ED-4F98-8C33-616183C60637}" srcOrd="14" destOrd="0" presId="urn:microsoft.com/office/officeart/2005/8/layout/default"/>
    <dgm:cxn modelId="{69F68CC6-00CF-4683-9FEB-5E4325EFF475}" type="presParOf" srcId="{8FC2DAA9-AAC5-4D62-8219-87526B7DA649}" destId="{F04DE03E-EB00-42D5-8834-6F0D6C73F18E}" srcOrd="15" destOrd="0" presId="urn:microsoft.com/office/officeart/2005/8/layout/default"/>
    <dgm:cxn modelId="{422CCA40-001B-432B-B803-258B0A941E39}" type="presParOf" srcId="{8FC2DAA9-AAC5-4D62-8219-87526B7DA649}" destId="{7F029699-2C74-4013-BD1D-E8F97917CA9D}" srcOrd="16" destOrd="0" presId="urn:microsoft.com/office/officeart/2005/8/layout/default"/>
    <dgm:cxn modelId="{BD74FA67-CEB9-47A3-BE76-F4A322169178}" type="presParOf" srcId="{8FC2DAA9-AAC5-4D62-8219-87526B7DA649}" destId="{7A9DC71D-A3CD-4574-92D0-493034F311C5}" srcOrd="17" destOrd="0" presId="urn:microsoft.com/office/officeart/2005/8/layout/default"/>
    <dgm:cxn modelId="{3DDC9B8C-4083-4754-8F52-74B310C3F2D8}" type="presParOf" srcId="{8FC2DAA9-AAC5-4D62-8219-87526B7DA649}" destId="{EC906B87-4D77-4845-A13C-1690D4CB9FF0}" srcOrd="18" destOrd="0" presId="urn:microsoft.com/office/officeart/2005/8/layout/default"/>
    <dgm:cxn modelId="{BC0B7D16-351D-4292-88B9-FB294E7FC034}" type="presParOf" srcId="{8FC2DAA9-AAC5-4D62-8219-87526B7DA649}" destId="{24D2C6D0-79DB-4B0B-ACEA-DC6171980B74}" srcOrd="19" destOrd="0" presId="urn:microsoft.com/office/officeart/2005/8/layout/default"/>
    <dgm:cxn modelId="{CCEF0D91-58AF-4365-A5D7-B16232EB6DBD}" type="presParOf" srcId="{8FC2DAA9-AAC5-4D62-8219-87526B7DA649}" destId="{FE5AAA5D-5750-4FCF-9BC5-4F6849E08F5F}" srcOrd="20" destOrd="0" presId="urn:microsoft.com/office/officeart/2005/8/layout/default"/>
    <dgm:cxn modelId="{CD332C38-8DAE-4834-9531-BEA31A880238}" type="presParOf" srcId="{8FC2DAA9-AAC5-4D62-8219-87526B7DA649}" destId="{E9E42712-167C-4442-A44A-8F9998910410}" srcOrd="21" destOrd="0" presId="urn:microsoft.com/office/officeart/2005/8/layout/default"/>
    <dgm:cxn modelId="{299B3030-9F3C-40A3-9735-17BBAA8C725F}" type="presParOf" srcId="{8FC2DAA9-AAC5-4D62-8219-87526B7DA649}" destId="{855BA96E-1C6B-4B79-B375-BD4C5230EF6E}" srcOrd="22" destOrd="0" presId="urn:microsoft.com/office/officeart/2005/8/layout/default"/>
    <dgm:cxn modelId="{954C2AF2-8C2C-425D-9650-8BC2970E4EC3}" type="presParOf" srcId="{8FC2DAA9-AAC5-4D62-8219-87526B7DA649}" destId="{ADAC28AF-6B3B-4AD8-B0C8-8BDD80D8F189}" srcOrd="23" destOrd="0" presId="urn:microsoft.com/office/officeart/2005/8/layout/default"/>
    <dgm:cxn modelId="{FBA93AC0-09BF-4177-B87C-643529DEC530}" type="presParOf" srcId="{8FC2DAA9-AAC5-4D62-8219-87526B7DA649}" destId="{C4FDA830-7F8A-4C86-9EEC-7A2B5A5C665A}" srcOrd="24" destOrd="0" presId="urn:microsoft.com/office/officeart/2005/8/layout/default"/>
    <dgm:cxn modelId="{25625512-8791-4F53-9B57-C1B1758453C5}" type="presParOf" srcId="{8FC2DAA9-AAC5-4D62-8219-87526B7DA649}" destId="{01081D6A-7CF0-47CD-BA9E-67404325CE53}" srcOrd="25" destOrd="0" presId="urn:microsoft.com/office/officeart/2005/8/layout/default"/>
    <dgm:cxn modelId="{8D2962C5-7A1D-4CFA-A96D-FBFDB693E0B8}" type="presParOf" srcId="{8FC2DAA9-AAC5-4D62-8219-87526B7DA649}" destId="{113A0697-1B98-4057-B5C3-491A1400E78B}" srcOrd="26" destOrd="0" presId="urn:microsoft.com/office/officeart/2005/8/layout/default"/>
    <dgm:cxn modelId="{5D4F9854-D72A-40B1-A985-42B6C6803161}" type="presParOf" srcId="{8FC2DAA9-AAC5-4D62-8219-87526B7DA649}" destId="{DAA9E8A2-BEB1-4472-8B2B-48C32D91837F}" srcOrd="27" destOrd="0" presId="urn:microsoft.com/office/officeart/2005/8/layout/default"/>
    <dgm:cxn modelId="{85BF30B3-E1AC-42EA-8D31-1A869AF45B51}" type="presParOf" srcId="{8FC2DAA9-AAC5-4D62-8219-87526B7DA649}" destId="{05A4B84D-9756-4ECD-BA64-DCF6C6C8F790}" srcOrd="28" destOrd="0" presId="urn:microsoft.com/office/officeart/2005/8/layout/default"/>
    <dgm:cxn modelId="{D6034B8D-4C86-4E4E-B8DF-EB222BCFDFB7}" type="presParOf" srcId="{8FC2DAA9-AAC5-4D62-8219-87526B7DA649}" destId="{D1951239-B91F-482C-96C8-943A2407181B}" srcOrd="29" destOrd="0" presId="urn:microsoft.com/office/officeart/2005/8/layout/default"/>
    <dgm:cxn modelId="{28DFB6D7-36DF-4194-9BE8-C3105DF75FEB}" type="presParOf" srcId="{8FC2DAA9-AAC5-4D62-8219-87526B7DA649}" destId="{B2487C19-7781-47CC-B1F6-76FE3AE3F114}" srcOrd="30" destOrd="0" presId="urn:microsoft.com/office/officeart/2005/8/layout/default"/>
    <dgm:cxn modelId="{3B6B9627-CC0D-4215-B455-470ACB073F15}" type="presParOf" srcId="{8FC2DAA9-AAC5-4D62-8219-87526B7DA649}" destId="{347B9A33-41F1-48FB-95FD-0370F7BF7170}" srcOrd="31" destOrd="0" presId="urn:microsoft.com/office/officeart/2005/8/layout/default"/>
    <dgm:cxn modelId="{C505ECC5-729E-467C-8B2E-35D444C71D84}" type="presParOf" srcId="{8FC2DAA9-AAC5-4D62-8219-87526B7DA649}" destId="{4D074465-690E-4C8C-BC2A-3289B9958C53}" srcOrd="32" destOrd="0" presId="urn:microsoft.com/office/officeart/2005/8/layout/default"/>
    <dgm:cxn modelId="{894F0DD3-FA94-437F-A59D-2FB225D15C07}" type="presParOf" srcId="{8FC2DAA9-AAC5-4D62-8219-87526B7DA649}" destId="{218C3AA3-09C5-4BC9-92B5-BDD51881D639}" srcOrd="33" destOrd="0" presId="urn:microsoft.com/office/officeart/2005/8/layout/default"/>
    <dgm:cxn modelId="{2EB6D665-E6BB-4C7E-AF1B-547337DC0211}" type="presParOf" srcId="{8FC2DAA9-AAC5-4D62-8219-87526B7DA649}" destId="{CAB46C12-8924-4087-AD7B-BA0703A4BB3C}" srcOrd="34" destOrd="0" presId="urn:microsoft.com/office/officeart/2005/8/layout/default"/>
    <dgm:cxn modelId="{DE8DC70B-55C7-47AA-9348-6165F3175F78}" type="presParOf" srcId="{8FC2DAA9-AAC5-4D62-8219-87526B7DA649}" destId="{02C23C1F-EAB2-40FF-87A1-616D6E7B6ABF}" srcOrd="35" destOrd="0" presId="urn:microsoft.com/office/officeart/2005/8/layout/default"/>
    <dgm:cxn modelId="{F8D992F2-0A8F-43A4-A49F-05123D19D9BF}" type="presParOf" srcId="{8FC2DAA9-AAC5-4D62-8219-87526B7DA649}" destId="{C62E2CB5-D69C-4C90-B0ED-1910B4CCA1BF}" srcOrd="3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4DD52-82B4-4391-985D-F4D91653BC1B}"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C041027-5AB0-4320-AC07-53C70C7834EB}">
      <dgm:prSet/>
      <dgm:spPr/>
      <dgm:t>
        <a:bodyPr/>
        <a:lstStyle/>
        <a:p>
          <a:pPr>
            <a:lnSpc>
              <a:spcPct val="100000"/>
            </a:lnSpc>
          </a:pPr>
          <a:r>
            <a:rPr lang="en-US" dirty="0"/>
            <a:t>Monthly </a:t>
          </a:r>
          <a:r>
            <a:rPr lang="en-US" dirty="0">
              <a:solidFill>
                <a:schemeClr val="tx1"/>
              </a:solidFill>
            </a:rPr>
            <a:t>Newsletters</a:t>
          </a:r>
        </a:p>
        <a:p>
          <a:pPr>
            <a:lnSpc>
              <a:spcPct val="100000"/>
            </a:lnSpc>
          </a:pPr>
          <a:r>
            <a:rPr lang="en-US" dirty="0">
              <a:solidFill>
                <a:schemeClr val="accent1"/>
              </a:solidFill>
            </a:rPr>
            <a:t> </a:t>
          </a:r>
          <a:r>
            <a:rPr lang="en-GB" b="1" dirty="0">
              <a:solidFill>
                <a:schemeClr val="accent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Sign up here!</a:t>
          </a:r>
          <a:endParaRPr lang="en-US" dirty="0">
            <a:solidFill>
              <a:schemeClr val="accent1"/>
            </a:solidFill>
          </a:endParaRPr>
        </a:p>
      </dgm:t>
    </dgm:pt>
    <dgm:pt modelId="{1C1C5F57-C063-4660-BB07-14B777D135EC}" type="parTrans" cxnId="{9DBBB1C1-D2D6-4EE7-B648-CDA741606B8D}">
      <dgm:prSet/>
      <dgm:spPr/>
      <dgm:t>
        <a:bodyPr/>
        <a:lstStyle/>
        <a:p>
          <a:endParaRPr lang="en-US"/>
        </a:p>
      </dgm:t>
    </dgm:pt>
    <dgm:pt modelId="{0834C713-8177-4564-87C4-F54289342F8D}" type="sibTrans" cxnId="{9DBBB1C1-D2D6-4EE7-B648-CDA741606B8D}">
      <dgm:prSet/>
      <dgm:spPr/>
      <dgm:t>
        <a:bodyPr/>
        <a:lstStyle/>
        <a:p>
          <a:pPr>
            <a:lnSpc>
              <a:spcPct val="100000"/>
            </a:lnSpc>
          </a:pPr>
          <a:endParaRPr lang="en-US"/>
        </a:p>
      </dgm:t>
    </dgm:pt>
    <dgm:pt modelId="{EB91A0CD-820D-4FFE-A7C7-4FB15F1033DC}">
      <dgm:prSet/>
      <dgm:spPr/>
      <dgm:t>
        <a:bodyPr/>
        <a:lstStyle/>
        <a:p>
          <a:pPr>
            <a:lnSpc>
              <a:spcPct val="100000"/>
            </a:lnSpc>
          </a:pPr>
          <a:endParaRPr lang="en-US" dirty="0"/>
        </a:p>
      </dgm:t>
    </dgm:pt>
    <dgm:pt modelId="{21C2CE97-CA9B-4E17-A98B-61E1B0E79FDB}" type="parTrans" cxnId="{B1796278-850F-488C-A888-2D89042DBC1E}">
      <dgm:prSet/>
      <dgm:spPr/>
      <dgm:t>
        <a:bodyPr/>
        <a:lstStyle/>
        <a:p>
          <a:endParaRPr lang="en-US"/>
        </a:p>
      </dgm:t>
    </dgm:pt>
    <dgm:pt modelId="{7640B3D7-2026-4014-BE52-F7AEF4927AE2}" type="sibTrans" cxnId="{B1796278-850F-488C-A888-2D89042DBC1E}">
      <dgm:prSet/>
      <dgm:spPr/>
      <dgm:t>
        <a:bodyPr/>
        <a:lstStyle/>
        <a:p>
          <a:pPr>
            <a:lnSpc>
              <a:spcPct val="100000"/>
            </a:lnSpc>
          </a:pPr>
          <a:endParaRPr lang="en-US"/>
        </a:p>
      </dgm:t>
    </dgm:pt>
    <dgm:pt modelId="{EE45FDF8-E413-4D7D-BA52-C84DBCF7C388}">
      <dgm:prSet/>
      <dgm:spPr/>
      <dgm:t>
        <a:bodyPr/>
        <a:lstStyle/>
        <a:p>
          <a:pPr>
            <a:lnSpc>
              <a:spcPct val="100000"/>
            </a:lnSpc>
          </a:pPr>
          <a:r>
            <a:rPr lang="en-US"/>
            <a:t>Email: </a:t>
          </a:r>
          <a:r>
            <a:rPr lang="en-US">
              <a:hlinkClick xmlns:r="http://schemas.openxmlformats.org/officeDocument/2006/relationships" r:id="rId2"/>
            </a:rPr>
            <a:t>info@pcfcheshirewest.org</a:t>
          </a:r>
          <a:endParaRPr lang="en-US"/>
        </a:p>
      </dgm:t>
    </dgm:pt>
    <dgm:pt modelId="{E68113DB-DFBA-440F-B7C6-5276E03AF829}" type="parTrans" cxnId="{E4B19020-EFB0-471C-B789-40586001A275}">
      <dgm:prSet/>
      <dgm:spPr/>
      <dgm:t>
        <a:bodyPr/>
        <a:lstStyle/>
        <a:p>
          <a:endParaRPr lang="en-US"/>
        </a:p>
      </dgm:t>
    </dgm:pt>
    <dgm:pt modelId="{11F5D653-6E5E-4A32-996F-91CA71822C58}" type="sibTrans" cxnId="{E4B19020-EFB0-471C-B789-40586001A275}">
      <dgm:prSet/>
      <dgm:spPr/>
      <dgm:t>
        <a:bodyPr/>
        <a:lstStyle/>
        <a:p>
          <a:pPr>
            <a:lnSpc>
              <a:spcPct val="100000"/>
            </a:lnSpc>
          </a:pPr>
          <a:endParaRPr lang="en-US"/>
        </a:p>
      </dgm:t>
    </dgm:pt>
    <dgm:pt modelId="{CCCD7733-92B0-4B04-AB18-0CC8C2FEBD9E}">
      <dgm:prSet/>
      <dgm:spPr/>
      <dgm:t>
        <a:bodyPr/>
        <a:lstStyle/>
        <a:p>
          <a:pPr>
            <a:lnSpc>
              <a:spcPct val="100000"/>
            </a:lnSpc>
          </a:pPr>
          <a:r>
            <a:rPr lang="en-US"/>
            <a:t>Website: </a:t>
          </a:r>
          <a:r>
            <a:rPr lang="en-US">
              <a:hlinkClick xmlns:r="http://schemas.openxmlformats.org/officeDocument/2006/relationships" r:id="rId3"/>
            </a:rPr>
            <a:t>www.pcfcheshirewest.org</a:t>
          </a:r>
          <a:endParaRPr lang="en-US"/>
        </a:p>
      </dgm:t>
    </dgm:pt>
    <dgm:pt modelId="{D0E60387-4116-4383-844E-069078D54F69}" type="parTrans" cxnId="{C95DFD75-3E91-4E34-9F15-49A94156CA4A}">
      <dgm:prSet/>
      <dgm:spPr/>
      <dgm:t>
        <a:bodyPr/>
        <a:lstStyle/>
        <a:p>
          <a:endParaRPr lang="en-US"/>
        </a:p>
      </dgm:t>
    </dgm:pt>
    <dgm:pt modelId="{6127480E-09E4-48FB-AC05-6595637FFE93}" type="sibTrans" cxnId="{C95DFD75-3E91-4E34-9F15-49A94156CA4A}">
      <dgm:prSet/>
      <dgm:spPr/>
      <dgm:t>
        <a:bodyPr/>
        <a:lstStyle/>
        <a:p>
          <a:pPr>
            <a:lnSpc>
              <a:spcPct val="100000"/>
            </a:lnSpc>
          </a:pPr>
          <a:endParaRPr lang="en-US"/>
        </a:p>
      </dgm:t>
    </dgm:pt>
    <dgm:pt modelId="{2E1F63D4-2A5B-49C4-ADCF-7EA2DB29D244}">
      <dgm:prSet/>
      <dgm:spPr/>
      <dgm:t>
        <a:bodyPr/>
        <a:lstStyle/>
        <a:p>
          <a:pPr>
            <a:lnSpc>
              <a:spcPct val="100000"/>
            </a:lnSpc>
          </a:pPr>
          <a:r>
            <a:rPr lang="en-US" dirty="0"/>
            <a:t>Phone number: 07900840867</a:t>
          </a:r>
        </a:p>
      </dgm:t>
    </dgm:pt>
    <dgm:pt modelId="{45A5BFD4-0763-4975-A5E5-F8EFEBCA35A5}" type="parTrans" cxnId="{767C372B-0A0D-4E6E-B243-1550E6B231A7}">
      <dgm:prSet/>
      <dgm:spPr/>
      <dgm:t>
        <a:bodyPr/>
        <a:lstStyle/>
        <a:p>
          <a:endParaRPr lang="en-US"/>
        </a:p>
      </dgm:t>
    </dgm:pt>
    <dgm:pt modelId="{53D7D552-1678-48EA-895B-BFD007B32D14}" type="sibTrans" cxnId="{767C372B-0A0D-4E6E-B243-1550E6B231A7}">
      <dgm:prSet/>
      <dgm:spPr/>
      <dgm:t>
        <a:bodyPr/>
        <a:lstStyle/>
        <a:p>
          <a:pPr>
            <a:lnSpc>
              <a:spcPct val="100000"/>
            </a:lnSpc>
          </a:pPr>
          <a:endParaRPr lang="en-US"/>
        </a:p>
      </dgm:t>
    </dgm:pt>
    <dgm:pt modelId="{FD3932BC-7EAB-44CC-BCDD-EE0033FAF746}">
      <dgm:prSet/>
      <dgm:spPr/>
      <dgm:t>
        <a:bodyPr/>
        <a:lstStyle/>
        <a:p>
          <a:pPr>
            <a:lnSpc>
              <a:spcPct val="100000"/>
            </a:lnSpc>
          </a:pPr>
          <a:r>
            <a:rPr lang="en-GB" dirty="0">
              <a:hlinkClick xmlns:r="http://schemas.openxmlformats.org/officeDocument/2006/relationships" r:id="rId4"/>
            </a:rPr>
            <a:t>PCF </a:t>
          </a:r>
          <a:r>
            <a:rPr lang="en-GB">
              <a:hlinkClick xmlns:r="http://schemas.openxmlformats.org/officeDocument/2006/relationships" r:id="rId4"/>
            </a:rPr>
            <a:t>YouTube Channel</a:t>
          </a:r>
          <a:endParaRPr lang="en-GB"/>
        </a:p>
        <a:p>
          <a:pPr>
            <a:lnSpc>
              <a:spcPct val="100000"/>
            </a:lnSpc>
          </a:pPr>
          <a:endParaRPr lang="en-GB" dirty="0"/>
        </a:p>
      </dgm:t>
    </dgm:pt>
    <dgm:pt modelId="{2CE38EDA-7E11-4058-8C36-30BF1D9FE422}" type="parTrans" cxnId="{F97B763F-0D2C-490B-8CC7-2E37943EDBAC}">
      <dgm:prSet/>
      <dgm:spPr/>
      <dgm:t>
        <a:bodyPr/>
        <a:lstStyle/>
        <a:p>
          <a:endParaRPr lang="en-GB"/>
        </a:p>
      </dgm:t>
    </dgm:pt>
    <dgm:pt modelId="{69157D99-94B5-445C-A47A-431DC9935009}" type="sibTrans" cxnId="{F97B763F-0D2C-490B-8CC7-2E37943EDBAC}">
      <dgm:prSet/>
      <dgm:spPr/>
      <dgm:t>
        <a:bodyPr/>
        <a:lstStyle/>
        <a:p>
          <a:pPr>
            <a:lnSpc>
              <a:spcPct val="100000"/>
            </a:lnSpc>
          </a:pPr>
          <a:endParaRPr lang="en-GB"/>
        </a:p>
      </dgm:t>
    </dgm:pt>
    <dgm:pt modelId="{50255150-9722-4865-B339-9461A8136223}">
      <dgm:prSet/>
      <dgm:spPr/>
      <dgm:t>
        <a:bodyPr/>
        <a:lstStyle/>
        <a:p>
          <a:pPr>
            <a:lnSpc>
              <a:spcPct val="100000"/>
            </a:lnSpc>
          </a:pPr>
          <a:r>
            <a:rPr lang="en-GB" dirty="0">
              <a:hlinkClick xmlns:r="http://schemas.openxmlformats.org/officeDocument/2006/relationships" r:id="rId5"/>
            </a:rPr>
            <a:t>https://facebook.com/pcfcwac</a:t>
          </a:r>
          <a:endParaRPr lang="en-GB" dirty="0"/>
        </a:p>
        <a:p>
          <a:pPr>
            <a:lnSpc>
              <a:spcPct val="100000"/>
            </a:lnSpc>
          </a:pPr>
          <a:endParaRPr lang="en-GB" dirty="0"/>
        </a:p>
        <a:p>
          <a:pPr>
            <a:lnSpc>
              <a:spcPct val="100000"/>
            </a:lnSpc>
          </a:pPr>
          <a:endParaRPr lang="en-GB" dirty="0"/>
        </a:p>
      </dgm:t>
    </dgm:pt>
    <dgm:pt modelId="{C75BDE35-C6FD-4329-AD87-AD6785DC711A}" type="parTrans" cxnId="{74131FA2-7841-45D6-B972-E1E6425B9C8D}">
      <dgm:prSet/>
      <dgm:spPr/>
      <dgm:t>
        <a:bodyPr/>
        <a:lstStyle/>
        <a:p>
          <a:endParaRPr lang="en-GB"/>
        </a:p>
      </dgm:t>
    </dgm:pt>
    <dgm:pt modelId="{7E0F125F-E0F5-4EC1-839B-49167B0CB417}" type="sibTrans" cxnId="{74131FA2-7841-45D6-B972-E1E6425B9C8D}">
      <dgm:prSet/>
      <dgm:spPr/>
      <dgm:t>
        <a:bodyPr/>
        <a:lstStyle/>
        <a:p>
          <a:endParaRPr lang="en-GB"/>
        </a:p>
      </dgm:t>
    </dgm:pt>
    <dgm:pt modelId="{74A9C7A9-73B8-41DB-9CD2-F41BB4073FC7}" type="pres">
      <dgm:prSet presAssocID="{1F04DD52-82B4-4391-985D-F4D91653BC1B}" presName="root" presStyleCnt="0">
        <dgm:presLayoutVars>
          <dgm:dir/>
          <dgm:resizeHandles val="exact"/>
        </dgm:presLayoutVars>
      </dgm:prSet>
      <dgm:spPr/>
    </dgm:pt>
    <dgm:pt modelId="{4E75551F-6B7F-44B7-A83C-175E8D80A74A}" type="pres">
      <dgm:prSet presAssocID="{1F04DD52-82B4-4391-985D-F4D91653BC1B}" presName="container" presStyleCnt="0">
        <dgm:presLayoutVars>
          <dgm:dir/>
          <dgm:resizeHandles val="exact"/>
        </dgm:presLayoutVars>
      </dgm:prSet>
      <dgm:spPr/>
    </dgm:pt>
    <dgm:pt modelId="{F2BECCF3-00D6-4651-B633-CA35A0DEE469}" type="pres">
      <dgm:prSet presAssocID="{6C041027-5AB0-4320-AC07-53C70C7834EB}" presName="compNode" presStyleCnt="0"/>
      <dgm:spPr/>
    </dgm:pt>
    <dgm:pt modelId="{028FAF15-6E92-45D3-A608-9D0C18705E57}" type="pres">
      <dgm:prSet presAssocID="{6C041027-5AB0-4320-AC07-53C70C7834EB}" presName="iconBgRect" presStyleLbl="bgShp" presStyleIdx="0" presStyleCnt="7"/>
      <dgm:spPr/>
    </dgm:pt>
    <dgm:pt modelId="{AA7F4BF2-A05A-47A1-AE75-C602ECE217B6}" type="pres">
      <dgm:prSet presAssocID="{6C041027-5AB0-4320-AC07-53C70C7834EB}" presName="iconRect" presStyleLbl="node1" presStyleIdx="0" presStyleCnt="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mail"/>
        </a:ext>
      </dgm:extLst>
    </dgm:pt>
    <dgm:pt modelId="{E4FE7E3A-A45A-4992-8D54-654EC6CDC0F3}" type="pres">
      <dgm:prSet presAssocID="{6C041027-5AB0-4320-AC07-53C70C7834EB}" presName="spaceRect" presStyleCnt="0"/>
      <dgm:spPr/>
    </dgm:pt>
    <dgm:pt modelId="{012EEC84-F610-48C7-89A0-30372EA718C4}" type="pres">
      <dgm:prSet presAssocID="{6C041027-5AB0-4320-AC07-53C70C7834EB}" presName="textRect" presStyleLbl="revTx" presStyleIdx="0" presStyleCnt="7">
        <dgm:presLayoutVars>
          <dgm:chMax val="1"/>
          <dgm:chPref val="1"/>
        </dgm:presLayoutVars>
      </dgm:prSet>
      <dgm:spPr/>
    </dgm:pt>
    <dgm:pt modelId="{34E5A4A1-5A25-45BD-B558-C807FBD371C4}" type="pres">
      <dgm:prSet presAssocID="{0834C713-8177-4564-87C4-F54289342F8D}" presName="sibTrans" presStyleLbl="sibTrans2D1" presStyleIdx="0" presStyleCnt="0"/>
      <dgm:spPr/>
    </dgm:pt>
    <dgm:pt modelId="{F8D9984C-2954-423A-B01E-99C2F4284199}" type="pres">
      <dgm:prSet presAssocID="{EB91A0CD-820D-4FFE-A7C7-4FB15F1033DC}" presName="compNode" presStyleCnt="0"/>
      <dgm:spPr/>
    </dgm:pt>
    <dgm:pt modelId="{95A87F1B-6893-4C03-91AA-78C99CF5BFCA}" type="pres">
      <dgm:prSet presAssocID="{EB91A0CD-820D-4FFE-A7C7-4FB15F1033DC}" presName="iconBgRect" presStyleLbl="bgShp" presStyleIdx="1" presStyleCnt="7"/>
      <dgm:spPr/>
    </dgm:pt>
    <dgm:pt modelId="{DF789456-CAFE-4E33-B08C-07D97CCE7F7B}" type="pres">
      <dgm:prSet presAssocID="{EB91A0CD-820D-4FFE-A7C7-4FB15F1033DC}" presName="iconRect" presStyleLbl="node1" presStyleIdx="1"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Thumbs Up Sign"/>
        </a:ext>
      </dgm:extLst>
    </dgm:pt>
    <dgm:pt modelId="{8B396E8C-680C-4E90-9098-31F1B15AE06A}" type="pres">
      <dgm:prSet presAssocID="{EB91A0CD-820D-4FFE-A7C7-4FB15F1033DC}" presName="spaceRect" presStyleCnt="0"/>
      <dgm:spPr/>
    </dgm:pt>
    <dgm:pt modelId="{E3A7D99E-BCA7-492F-A29E-0AC1090B6DEB}" type="pres">
      <dgm:prSet presAssocID="{EB91A0CD-820D-4FFE-A7C7-4FB15F1033DC}" presName="textRect" presStyleLbl="revTx" presStyleIdx="1" presStyleCnt="7">
        <dgm:presLayoutVars>
          <dgm:chMax val="1"/>
          <dgm:chPref val="1"/>
        </dgm:presLayoutVars>
      </dgm:prSet>
      <dgm:spPr/>
    </dgm:pt>
    <dgm:pt modelId="{21B5ED76-5FB6-4A99-95AC-8866718AECA7}" type="pres">
      <dgm:prSet presAssocID="{7640B3D7-2026-4014-BE52-F7AEF4927AE2}" presName="sibTrans" presStyleLbl="sibTrans2D1" presStyleIdx="0" presStyleCnt="0"/>
      <dgm:spPr/>
    </dgm:pt>
    <dgm:pt modelId="{601C60DE-9348-4636-9D75-11393E3C4B8C}" type="pres">
      <dgm:prSet presAssocID="{EE45FDF8-E413-4D7D-BA52-C84DBCF7C388}" presName="compNode" presStyleCnt="0"/>
      <dgm:spPr/>
    </dgm:pt>
    <dgm:pt modelId="{DCA1F043-1793-41B0-A6D9-9E5066EE044F}" type="pres">
      <dgm:prSet presAssocID="{EE45FDF8-E413-4D7D-BA52-C84DBCF7C388}" presName="iconBgRect" presStyleLbl="bgShp" presStyleIdx="2" presStyleCnt="7"/>
      <dgm:spPr/>
    </dgm:pt>
    <dgm:pt modelId="{4DFECD96-68DA-4463-A7E0-97CFD04FBFF7}" type="pres">
      <dgm:prSet presAssocID="{EE45FDF8-E413-4D7D-BA52-C84DBCF7C388}" presName="iconRect" presStyleLbl="node1" presStyleIdx="2"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Send"/>
        </a:ext>
      </dgm:extLst>
    </dgm:pt>
    <dgm:pt modelId="{A57037F9-B8D8-4E46-8BB8-7F68D439A14D}" type="pres">
      <dgm:prSet presAssocID="{EE45FDF8-E413-4D7D-BA52-C84DBCF7C388}" presName="spaceRect" presStyleCnt="0"/>
      <dgm:spPr/>
    </dgm:pt>
    <dgm:pt modelId="{217C1F4F-BA34-4133-9F41-DA90B9EB9BF1}" type="pres">
      <dgm:prSet presAssocID="{EE45FDF8-E413-4D7D-BA52-C84DBCF7C388}" presName="textRect" presStyleLbl="revTx" presStyleIdx="2" presStyleCnt="7">
        <dgm:presLayoutVars>
          <dgm:chMax val="1"/>
          <dgm:chPref val="1"/>
        </dgm:presLayoutVars>
      </dgm:prSet>
      <dgm:spPr/>
    </dgm:pt>
    <dgm:pt modelId="{AC96182C-3170-411A-8193-BD72010EE767}" type="pres">
      <dgm:prSet presAssocID="{11F5D653-6E5E-4A32-996F-91CA71822C58}" presName="sibTrans" presStyleLbl="sibTrans2D1" presStyleIdx="0" presStyleCnt="0"/>
      <dgm:spPr/>
    </dgm:pt>
    <dgm:pt modelId="{EB9FFE3F-1507-4473-A0BB-B23397CF2A0B}" type="pres">
      <dgm:prSet presAssocID="{CCCD7733-92B0-4B04-AB18-0CC8C2FEBD9E}" presName="compNode" presStyleCnt="0"/>
      <dgm:spPr/>
    </dgm:pt>
    <dgm:pt modelId="{4957492C-0C05-418D-A29E-C7C478E98227}" type="pres">
      <dgm:prSet presAssocID="{CCCD7733-92B0-4B04-AB18-0CC8C2FEBD9E}" presName="iconBgRect" presStyleLbl="bgShp" presStyleIdx="3" presStyleCnt="7"/>
      <dgm:spPr/>
    </dgm:pt>
    <dgm:pt modelId="{3B04D94E-E43F-4402-BFE6-9C9440F52D93}" type="pres">
      <dgm:prSet presAssocID="{CCCD7733-92B0-4B04-AB18-0CC8C2FEBD9E}" presName="iconRect" presStyleLbl="node1" presStyleIdx="3"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Monitor"/>
        </a:ext>
      </dgm:extLst>
    </dgm:pt>
    <dgm:pt modelId="{63F5D994-C264-4C09-821C-B8CA7E0A3620}" type="pres">
      <dgm:prSet presAssocID="{CCCD7733-92B0-4B04-AB18-0CC8C2FEBD9E}" presName="spaceRect" presStyleCnt="0"/>
      <dgm:spPr/>
    </dgm:pt>
    <dgm:pt modelId="{268A2438-32D8-4AC6-A492-9D0ED65B3D08}" type="pres">
      <dgm:prSet presAssocID="{CCCD7733-92B0-4B04-AB18-0CC8C2FEBD9E}" presName="textRect" presStyleLbl="revTx" presStyleIdx="3" presStyleCnt="7">
        <dgm:presLayoutVars>
          <dgm:chMax val="1"/>
          <dgm:chPref val="1"/>
        </dgm:presLayoutVars>
      </dgm:prSet>
      <dgm:spPr/>
    </dgm:pt>
    <dgm:pt modelId="{E41E3FA2-61D8-4BC7-97A4-9F2CC5A0F6F3}" type="pres">
      <dgm:prSet presAssocID="{6127480E-09E4-48FB-AC05-6595637FFE93}" presName="sibTrans" presStyleLbl="sibTrans2D1" presStyleIdx="0" presStyleCnt="0"/>
      <dgm:spPr/>
    </dgm:pt>
    <dgm:pt modelId="{974C261F-FD8D-4B0B-A681-2204D15484F9}" type="pres">
      <dgm:prSet presAssocID="{2E1F63D4-2A5B-49C4-ADCF-7EA2DB29D244}" presName="compNode" presStyleCnt="0"/>
      <dgm:spPr/>
    </dgm:pt>
    <dgm:pt modelId="{AF945963-C0C9-4895-A193-E7840C48136D}" type="pres">
      <dgm:prSet presAssocID="{2E1F63D4-2A5B-49C4-ADCF-7EA2DB29D244}" presName="iconBgRect" presStyleLbl="bgShp" presStyleIdx="4" presStyleCnt="7"/>
      <dgm:spPr/>
    </dgm:pt>
    <dgm:pt modelId="{B4F63BA8-2BF4-44DB-BFD3-BCFF982C520C}" type="pres">
      <dgm:prSet presAssocID="{2E1F63D4-2A5B-49C4-ADCF-7EA2DB29D244}" presName="iconRect" presStyleLbl="node1" presStyleIdx="4"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Speaker Phone"/>
        </a:ext>
      </dgm:extLst>
    </dgm:pt>
    <dgm:pt modelId="{F5A25E39-7211-4C39-9BBB-EAB277918853}" type="pres">
      <dgm:prSet presAssocID="{2E1F63D4-2A5B-49C4-ADCF-7EA2DB29D244}" presName="spaceRect" presStyleCnt="0"/>
      <dgm:spPr/>
    </dgm:pt>
    <dgm:pt modelId="{31426E31-952A-4046-A623-218EC1D7BF8C}" type="pres">
      <dgm:prSet presAssocID="{2E1F63D4-2A5B-49C4-ADCF-7EA2DB29D244}" presName="textRect" presStyleLbl="revTx" presStyleIdx="4" presStyleCnt="7">
        <dgm:presLayoutVars>
          <dgm:chMax val="1"/>
          <dgm:chPref val="1"/>
        </dgm:presLayoutVars>
      </dgm:prSet>
      <dgm:spPr/>
    </dgm:pt>
    <dgm:pt modelId="{4BB8226D-1644-4EF1-B23E-5D61CB6536B5}" type="pres">
      <dgm:prSet presAssocID="{53D7D552-1678-48EA-895B-BFD007B32D14}" presName="sibTrans" presStyleLbl="sibTrans2D1" presStyleIdx="0" presStyleCnt="0"/>
      <dgm:spPr/>
    </dgm:pt>
    <dgm:pt modelId="{47896B3A-5625-4C87-8B0E-8C0D3F5CBD61}" type="pres">
      <dgm:prSet presAssocID="{FD3932BC-7EAB-44CC-BCDD-EE0033FAF746}" presName="compNode" presStyleCnt="0"/>
      <dgm:spPr/>
    </dgm:pt>
    <dgm:pt modelId="{E6F44875-2BB5-4F52-B109-C5B2813F6B5B}" type="pres">
      <dgm:prSet presAssocID="{FD3932BC-7EAB-44CC-BCDD-EE0033FAF746}" presName="iconBgRect" presStyleLbl="bgShp" presStyleIdx="5" presStyleCnt="7"/>
      <dgm:spPr/>
    </dgm:pt>
    <dgm:pt modelId="{33F0ED86-3C5B-4706-8356-FD1585F25695}" type="pres">
      <dgm:prSet presAssocID="{FD3932BC-7EAB-44CC-BCDD-EE0033FAF746}" presName="iconRect" presStyleLbl="node1" presStyleIdx="5" presStyleCnt="7"/>
      <dgm:spPr>
        <a:blipFill>
          <a:blip xmlns:r="http://schemas.openxmlformats.org/officeDocument/2006/relationships" r:embed="rId16">
            <a:extLst>
              <a:ext uri="{96DAC541-7B7A-43D3-8B79-37D633B846F1}">
                <asvg:svgBlip xmlns:asvg="http://schemas.microsoft.com/office/drawing/2016/SVG/main" r:embed="rId17"/>
              </a:ext>
            </a:extLst>
          </a:blip>
          <a:srcRect/>
          <a:stretch>
            <a:fillRect/>
          </a:stretch>
        </a:blipFill>
      </dgm:spPr>
      <dgm:extLst>
        <a:ext uri="{E40237B7-FDA0-4F09-8148-C483321AD2D9}">
          <dgm14:cNvPr xmlns:dgm14="http://schemas.microsoft.com/office/drawing/2010/diagram" id="0" name="" descr="Video camera with solid fill"/>
        </a:ext>
      </dgm:extLst>
    </dgm:pt>
    <dgm:pt modelId="{F5BB8BE4-6606-4D01-95EC-C0E6C9B59433}" type="pres">
      <dgm:prSet presAssocID="{FD3932BC-7EAB-44CC-BCDD-EE0033FAF746}" presName="spaceRect" presStyleCnt="0"/>
      <dgm:spPr/>
    </dgm:pt>
    <dgm:pt modelId="{5140D8A3-5058-44C2-9211-7EFA4D6E2923}" type="pres">
      <dgm:prSet presAssocID="{FD3932BC-7EAB-44CC-BCDD-EE0033FAF746}" presName="textRect" presStyleLbl="revTx" presStyleIdx="5" presStyleCnt="7">
        <dgm:presLayoutVars>
          <dgm:chMax val="1"/>
          <dgm:chPref val="1"/>
        </dgm:presLayoutVars>
      </dgm:prSet>
      <dgm:spPr/>
    </dgm:pt>
    <dgm:pt modelId="{3E9C2210-5CE6-4077-B6B0-B4BFD69ECAC1}" type="pres">
      <dgm:prSet presAssocID="{69157D99-94B5-445C-A47A-431DC9935009}" presName="sibTrans" presStyleLbl="sibTrans2D1" presStyleIdx="0" presStyleCnt="0"/>
      <dgm:spPr/>
    </dgm:pt>
    <dgm:pt modelId="{37B7F7C6-14D5-441B-A8CD-F9C6476C5D2C}" type="pres">
      <dgm:prSet presAssocID="{50255150-9722-4865-B339-9461A8136223}" presName="compNode" presStyleCnt="0"/>
      <dgm:spPr/>
    </dgm:pt>
    <dgm:pt modelId="{1D588AB2-9601-4B9B-ACBD-E8ED03D1CCC4}" type="pres">
      <dgm:prSet presAssocID="{50255150-9722-4865-B339-9461A8136223}" presName="iconBgRect" presStyleLbl="bgShp" presStyleIdx="6" presStyleCnt="7"/>
      <dgm:spPr>
        <a:solidFill>
          <a:schemeClr val="bg1"/>
        </a:solidFill>
      </dgm:spPr>
    </dgm:pt>
    <dgm:pt modelId="{CEAD12B5-8A0B-4264-B388-E3E4D7C49195}" type="pres">
      <dgm:prSet presAssocID="{50255150-9722-4865-B339-9461A8136223}" presName="iconRect" presStyleLbl="node1" presStyleIdx="6" presStyleCnt="7" custFlipHor="1" custScaleX="33591" custLinFactY="100000" custLinFactNeighborX="-8934" custLinFactNeighborY="134383"/>
      <dgm:spPr/>
    </dgm:pt>
    <dgm:pt modelId="{9941E052-0EAB-4C88-A355-3FC5973F2B09}" type="pres">
      <dgm:prSet presAssocID="{50255150-9722-4865-B339-9461A8136223}" presName="spaceRect" presStyleCnt="0"/>
      <dgm:spPr/>
    </dgm:pt>
    <dgm:pt modelId="{CAC78723-BAD9-4D63-B44F-488ECA3C2C3D}" type="pres">
      <dgm:prSet presAssocID="{50255150-9722-4865-B339-9461A8136223}" presName="textRect" presStyleLbl="revTx" presStyleIdx="6" presStyleCnt="7" custScaleX="134920" custScaleY="124357" custLinFactX="81566" custLinFactY="-141439" custLinFactNeighborX="100000" custLinFactNeighborY="-200000">
        <dgm:presLayoutVars>
          <dgm:chMax val="1"/>
          <dgm:chPref val="1"/>
        </dgm:presLayoutVars>
      </dgm:prSet>
      <dgm:spPr/>
    </dgm:pt>
  </dgm:ptLst>
  <dgm:cxnLst>
    <dgm:cxn modelId="{37452219-E856-441A-9961-31FD7BC30553}" type="presOf" srcId="{6127480E-09E4-48FB-AC05-6595637FFE93}" destId="{E41E3FA2-61D8-4BC7-97A4-9F2CC5A0F6F3}" srcOrd="0" destOrd="0" presId="urn:microsoft.com/office/officeart/2018/2/layout/IconCircleList"/>
    <dgm:cxn modelId="{E4B19020-EFB0-471C-B789-40586001A275}" srcId="{1F04DD52-82B4-4391-985D-F4D91653BC1B}" destId="{EE45FDF8-E413-4D7D-BA52-C84DBCF7C388}" srcOrd="2" destOrd="0" parTransId="{E68113DB-DFBA-440F-B7C6-5276E03AF829}" sibTransId="{11F5D653-6E5E-4A32-996F-91CA71822C58}"/>
    <dgm:cxn modelId="{767C372B-0A0D-4E6E-B243-1550E6B231A7}" srcId="{1F04DD52-82B4-4391-985D-F4D91653BC1B}" destId="{2E1F63D4-2A5B-49C4-ADCF-7EA2DB29D244}" srcOrd="4" destOrd="0" parTransId="{45A5BFD4-0763-4975-A5E5-F8EFEBCA35A5}" sibTransId="{53D7D552-1678-48EA-895B-BFD007B32D14}"/>
    <dgm:cxn modelId="{F97B763F-0D2C-490B-8CC7-2E37943EDBAC}" srcId="{1F04DD52-82B4-4391-985D-F4D91653BC1B}" destId="{FD3932BC-7EAB-44CC-BCDD-EE0033FAF746}" srcOrd="5" destOrd="0" parTransId="{2CE38EDA-7E11-4058-8C36-30BF1D9FE422}" sibTransId="{69157D99-94B5-445C-A47A-431DC9935009}"/>
    <dgm:cxn modelId="{33087541-7273-4377-9237-3B67C2A38013}" type="presOf" srcId="{CCCD7733-92B0-4B04-AB18-0CC8C2FEBD9E}" destId="{268A2438-32D8-4AC6-A492-9D0ED65B3D08}" srcOrd="0" destOrd="0" presId="urn:microsoft.com/office/officeart/2018/2/layout/IconCircleList"/>
    <dgm:cxn modelId="{EFDD2A6B-A9CB-4FDE-B410-10093E51948F}" type="presOf" srcId="{FD3932BC-7EAB-44CC-BCDD-EE0033FAF746}" destId="{5140D8A3-5058-44C2-9211-7EFA4D6E2923}" srcOrd="0" destOrd="0" presId="urn:microsoft.com/office/officeart/2018/2/layout/IconCircleList"/>
    <dgm:cxn modelId="{4A9B806B-3745-45AA-AA31-C6EF263E39FE}" type="presOf" srcId="{6C041027-5AB0-4320-AC07-53C70C7834EB}" destId="{012EEC84-F610-48C7-89A0-30372EA718C4}" srcOrd="0" destOrd="0" presId="urn:microsoft.com/office/officeart/2018/2/layout/IconCircleList"/>
    <dgm:cxn modelId="{DCFE6C4E-F496-4B69-A6EE-CA652C038FA2}" type="presOf" srcId="{69157D99-94B5-445C-A47A-431DC9935009}" destId="{3E9C2210-5CE6-4077-B6B0-B4BFD69ECAC1}" srcOrd="0" destOrd="0" presId="urn:microsoft.com/office/officeart/2018/2/layout/IconCircleList"/>
    <dgm:cxn modelId="{C95DFD75-3E91-4E34-9F15-49A94156CA4A}" srcId="{1F04DD52-82B4-4391-985D-F4D91653BC1B}" destId="{CCCD7733-92B0-4B04-AB18-0CC8C2FEBD9E}" srcOrd="3" destOrd="0" parTransId="{D0E60387-4116-4383-844E-069078D54F69}" sibTransId="{6127480E-09E4-48FB-AC05-6595637FFE93}"/>
    <dgm:cxn modelId="{B1796278-850F-488C-A888-2D89042DBC1E}" srcId="{1F04DD52-82B4-4391-985D-F4D91653BC1B}" destId="{EB91A0CD-820D-4FFE-A7C7-4FB15F1033DC}" srcOrd="1" destOrd="0" parTransId="{21C2CE97-CA9B-4E17-A98B-61E1B0E79FDB}" sibTransId="{7640B3D7-2026-4014-BE52-F7AEF4927AE2}"/>
    <dgm:cxn modelId="{847FC489-5DA8-4256-A205-04D8B16D87F9}" type="presOf" srcId="{50255150-9722-4865-B339-9461A8136223}" destId="{CAC78723-BAD9-4D63-B44F-488ECA3C2C3D}" srcOrd="0" destOrd="0" presId="urn:microsoft.com/office/officeart/2018/2/layout/IconCircleList"/>
    <dgm:cxn modelId="{74131FA2-7841-45D6-B972-E1E6425B9C8D}" srcId="{1F04DD52-82B4-4391-985D-F4D91653BC1B}" destId="{50255150-9722-4865-B339-9461A8136223}" srcOrd="6" destOrd="0" parTransId="{C75BDE35-C6FD-4329-AD87-AD6785DC711A}" sibTransId="{7E0F125F-E0F5-4EC1-839B-49167B0CB417}"/>
    <dgm:cxn modelId="{9DBBB1C1-D2D6-4EE7-B648-CDA741606B8D}" srcId="{1F04DD52-82B4-4391-985D-F4D91653BC1B}" destId="{6C041027-5AB0-4320-AC07-53C70C7834EB}" srcOrd="0" destOrd="0" parTransId="{1C1C5F57-C063-4660-BB07-14B777D135EC}" sibTransId="{0834C713-8177-4564-87C4-F54289342F8D}"/>
    <dgm:cxn modelId="{B25715C8-4108-49C1-8034-F28EFA58F94A}" type="presOf" srcId="{1F04DD52-82B4-4391-985D-F4D91653BC1B}" destId="{74A9C7A9-73B8-41DB-9CD2-F41BB4073FC7}" srcOrd="0" destOrd="0" presId="urn:microsoft.com/office/officeart/2018/2/layout/IconCircleList"/>
    <dgm:cxn modelId="{297C7ECB-FE6C-4108-8215-AE877168FC34}" type="presOf" srcId="{EB91A0CD-820D-4FFE-A7C7-4FB15F1033DC}" destId="{E3A7D99E-BCA7-492F-A29E-0AC1090B6DEB}" srcOrd="0" destOrd="0" presId="urn:microsoft.com/office/officeart/2018/2/layout/IconCircleList"/>
    <dgm:cxn modelId="{507300CE-2C5A-4D0A-8F18-7919B24EB826}" type="presOf" srcId="{11F5D653-6E5E-4A32-996F-91CA71822C58}" destId="{AC96182C-3170-411A-8193-BD72010EE767}" srcOrd="0" destOrd="0" presId="urn:microsoft.com/office/officeart/2018/2/layout/IconCircleList"/>
    <dgm:cxn modelId="{30146ACF-48F2-4B02-B164-1AEBE4396053}" type="presOf" srcId="{EE45FDF8-E413-4D7D-BA52-C84DBCF7C388}" destId="{217C1F4F-BA34-4133-9F41-DA90B9EB9BF1}" srcOrd="0" destOrd="0" presId="urn:microsoft.com/office/officeart/2018/2/layout/IconCircleList"/>
    <dgm:cxn modelId="{9D28FFCF-0CC7-41E7-A302-7D9A7BA022ED}" type="presOf" srcId="{0834C713-8177-4564-87C4-F54289342F8D}" destId="{34E5A4A1-5A25-45BD-B558-C807FBD371C4}" srcOrd="0" destOrd="0" presId="urn:microsoft.com/office/officeart/2018/2/layout/IconCircleList"/>
    <dgm:cxn modelId="{2C83ECDB-A173-4C69-895E-2406B88ABBB2}" type="presOf" srcId="{53D7D552-1678-48EA-895B-BFD007B32D14}" destId="{4BB8226D-1644-4EF1-B23E-5D61CB6536B5}" srcOrd="0" destOrd="0" presId="urn:microsoft.com/office/officeart/2018/2/layout/IconCircleList"/>
    <dgm:cxn modelId="{381B65EE-B7F5-408D-8641-3ACA391E8088}" type="presOf" srcId="{7640B3D7-2026-4014-BE52-F7AEF4927AE2}" destId="{21B5ED76-5FB6-4A99-95AC-8866718AECA7}" srcOrd="0" destOrd="0" presId="urn:microsoft.com/office/officeart/2018/2/layout/IconCircleList"/>
    <dgm:cxn modelId="{70B390EF-8798-488E-BB8C-B655C38CBF3C}" type="presOf" srcId="{2E1F63D4-2A5B-49C4-ADCF-7EA2DB29D244}" destId="{31426E31-952A-4046-A623-218EC1D7BF8C}" srcOrd="0" destOrd="0" presId="urn:microsoft.com/office/officeart/2018/2/layout/IconCircleList"/>
    <dgm:cxn modelId="{C3A680B1-60D6-458E-A189-69E17D7CE5F9}" type="presParOf" srcId="{74A9C7A9-73B8-41DB-9CD2-F41BB4073FC7}" destId="{4E75551F-6B7F-44B7-A83C-175E8D80A74A}" srcOrd="0" destOrd="0" presId="urn:microsoft.com/office/officeart/2018/2/layout/IconCircleList"/>
    <dgm:cxn modelId="{A6A0239E-B521-4E2E-933C-CD5A988DC87B}" type="presParOf" srcId="{4E75551F-6B7F-44B7-A83C-175E8D80A74A}" destId="{F2BECCF3-00D6-4651-B633-CA35A0DEE469}" srcOrd="0" destOrd="0" presId="urn:microsoft.com/office/officeart/2018/2/layout/IconCircleList"/>
    <dgm:cxn modelId="{E737613F-A1B7-4AA2-BF94-C1EBA963E3AC}" type="presParOf" srcId="{F2BECCF3-00D6-4651-B633-CA35A0DEE469}" destId="{028FAF15-6E92-45D3-A608-9D0C18705E57}" srcOrd="0" destOrd="0" presId="urn:microsoft.com/office/officeart/2018/2/layout/IconCircleList"/>
    <dgm:cxn modelId="{3049B085-07F3-4D4F-83BD-6D3A24A161CA}" type="presParOf" srcId="{F2BECCF3-00D6-4651-B633-CA35A0DEE469}" destId="{AA7F4BF2-A05A-47A1-AE75-C602ECE217B6}" srcOrd="1" destOrd="0" presId="urn:microsoft.com/office/officeart/2018/2/layout/IconCircleList"/>
    <dgm:cxn modelId="{FA152515-7481-44B3-A121-F4EA0AFDD1E6}" type="presParOf" srcId="{F2BECCF3-00D6-4651-B633-CA35A0DEE469}" destId="{E4FE7E3A-A45A-4992-8D54-654EC6CDC0F3}" srcOrd="2" destOrd="0" presId="urn:microsoft.com/office/officeart/2018/2/layout/IconCircleList"/>
    <dgm:cxn modelId="{CE234706-B994-45CC-B32F-16A49813A1FA}" type="presParOf" srcId="{F2BECCF3-00D6-4651-B633-CA35A0DEE469}" destId="{012EEC84-F610-48C7-89A0-30372EA718C4}" srcOrd="3" destOrd="0" presId="urn:microsoft.com/office/officeart/2018/2/layout/IconCircleList"/>
    <dgm:cxn modelId="{23B638D7-76AF-4FA4-A988-4E78AB49A99A}" type="presParOf" srcId="{4E75551F-6B7F-44B7-A83C-175E8D80A74A}" destId="{34E5A4A1-5A25-45BD-B558-C807FBD371C4}" srcOrd="1" destOrd="0" presId="urn:microsoft.com/office/officeart/2018/2/layout/IconCircleList"/>
    <dgm:cxn modelId="{C5F67F40-F1A2-4CA5-AF03-8E04256FBA0B}" type="presParOf" srcId="{4E75551F-6B7F-44B7-A83C-175E8D80A74A}" destId="{F8D9984C-2954-423A-B01E-99C2F4284199}" srcOrd="2" destOrd="0" presId="urn:microsoft.com/office/officeart/2018/2/layout/IconCircleList"/>
    <dgm:cxn modelId="{50220BB5-783B-4E80-96B7-EE4E6BC61A63}" type="presParOf" srcId="{F8D9984C-2954-423A-B01E-99C2F4284199}" destId="{95A87F1B-6893-4C03-91AA-78C99CF5BFCA}" srcOrd="0" destOrd="0" presId="urn:microsoft.com/office/officeart/2018/2/layout/IconCircleList"/>
    <dgm:cxn modelId="{80624708-B5FC-4008-AF3C-33E725058D7A}" type="presParOf" srcId="{F8D9984C-2954-423A-B01E-99C2F4284199}" destId="{DF789456-CAFE-4E33-B08C-07D97CCE7F7B}" srcOrd="1" destOrd="0" presId="urn:microsoft.com/office/officeart/2018/2/layout/IconCircleList"/>
    <dgm:cxn modelId="{7931D3B3-C03E-46C1-8BCC-C7DB6D1E6E4E}" type="presParOf" srcId="{F8D9984C-2954-423A-B01E-99C2F4284199}" destId="{8B396E8C-680C-4E90-9098-31F1B15AE06A}" srcOrd="2" destOrd="0" presId="urn:microsoft.com/office/officeart/2018/2/layout/IconCircleList"/>
    <dgm:cxn modelId="{7EF1016C-AF9E-4E45-A3CC-D888EBE10380}" type="presParOf" srcId="{F8D9984C-2954-423A-B01E-99C2F4284199}" destId="{E3A7D99E-BCA7-492F-A29E-0AC1090B6DEB}" srcOrd="3" destOrd="0" presId="urn:microsoft.com/office/officeart/2018/2/layout/IconCircleList"/>
    <dgm:cxn modelId="{2E3106AF-8AC4-417E-8244-B69C28994019}" type="presParOf" srcId="{4E75551F-6B7F-44B7-A83C-175E8D80A74A}" destId="{21B5ED76-5FB6-4A99-95AC-8866718AECA7}" srcOrd="3" destOrd="0" presId="urn:microsoft.com/office/officeart/2018/2/layout/IconCircleList"/>
    <dgm:cxn modelId="{CD167BE3-D17C-4ABC-A401-A287EFF536D3}" type="presParOf" srcId="{4E75551F-6B7F-44B7-A83C-175E8D80A74A}" destId="{601C60DE-9348-4636-9D75-11393E3C4B8C}" srcOrd="4" destOrd="0" presId="urn:microsoft.com/office/officeart/2018/2/layout/IconCircleList"/>
    <dgm:cxn modelId="{3F91C042-3F60-424E-9327-E4A2047BA6B3}" type="presParOf" srcId="{601C60DE-9348-4636-9D75-11393E3C4B8C}" destId="{DCA1F043-1793-41B0-A6D9-9E5066EE044F}" srcOrd="0" destOrd="0" presId="urn:microsoft.com/office/officeart/2018/2/layout/IconCircleList"/>
    <dgm:cxn modelId="{C35ECEFC-B52D-4E35-89F5-885D6F6F3AF6}" type="presParOf" srcId="{601C60DE-9348-4636-9D75-11393E3C4B8C}" destId="{4DFECD96-68DA-4463-A7E0-97CFD04FBFF7}" srcOrd="1" destOrd="0" presId="urn:microsoft.com/office/officeart/2018/2/layout/IconCircleList"/>
    <dgm:cxn modelId="{DAF3C813-E54A-48BC-840D-057E8F3FF5CC}" type="presParOf" srcId="{601C60DE-9348-4636-9D75-11393E3C4B8C}" destId="{A57037F9-B8D8-4E46-8BB8-7F68D439A14D}" srcOrd="2" destOrd="0" presId="urn:microsoft.com/office/officeart/2018/2/layout/IconCircleList"/>
    <dgm:cxn modelId="{76E0328B-092B-4E50-94F4-684EBF8D0033}" type="presParOf" srcId="{601C60DE-9348-4636-9D75-11393E3C4B8C}" destId="{217C1F4F-BA34-4133-9F41-DA90B9EB9BF1}" srcOrd="3" destOrd="0" presId="urn:microsoft.com/office/officeart/2018/2/layout/IconCircleList"/>
    <dgm:cxn modelId="{52949852-2D14-40E9-889D-5D8F1D21E3A0}" type="presParOf" srcId="{4E75551F-6B7F-44B7-A83C-175E8D80A74A}" destId="{AC96182C-3170-411A-8193-BD72010EE767}" srcOrd="5" destOrd="0" presId="urn:microsoft.com/office/officeart/2018/2/layout/IconCircleList"/>
    <dgm:cxn modelId="{A07BC820-ACCA-4E3F-9394-4B76DCA36FEA}" type="presParOf" srcId="{4E75551F-6B7F-44B7-A83C-175E8D80A74A}" destId="{EB9FFE3F-1507-4473-A0BB-B23397CF2A0B}" srcOrd="6" destOrd="0" presId="urn:microsoft.com/office/officeart/2018/2/layout/IconCircleList"/>
    <dgm:cxn modelId="{C90CBB67-2917-4297-8BAD-349E482124F4}" type="presParOf" srcId="{EB9FFE3F-1507-4473-A0BB-B23397CF2A0B}" destId="{4957492C-0C05-418D-A29E-C7C478E98227}" srcOrd="0" destOrd="0" presId="urn:microsoft.com/office/officeart/2018/2/layout/IconCircleList"/>
    <dgm:cxn modelId="{8AFB0BB6-B835-45E8-B4DC-AFC0A3D9937A}" type="presParOf" srcId="{EB9FFE3F-1507-4473-A0BB-B23397CF2A0B}" destId="{3B04D94E-E43F-4402-BFE6-9C9440F52D93}" srcOrd="1" destOrd="0" presId="urn:microsoft.com/office/officeart/2018/2/layout/IconCircleList"/>
    <dgm:cxn modelId="{D812D5E5-F912-4EF3-B501-31D71DA9EC37}" type="presParOf" srcId="{EB9FFE3F-1507-4473-A0BB-B23397CF2A0B}" destId="{63F5D994-C264-4C09-821C-B8CA7E0A3620}" srcOrd="2" destOrd="0" presId="urn:microsoft.com/office/officeart/2018/2/layout/IconCircleList"/>
    <dgm:cxn modelId="{2074C144-A718-460E-912A-7CBB0578E7B5}" type="presParOf" srcId="{EB9FFE3F-1507-4473-A0BB-B23397CF2A0B}" destId="{268A2438-32D8-4AC6-A492-9D0ED65B3D08}" srcOrd="3" destOrd="0" presId="urn:microsoft.com/office/officeart/2018/2/layout/IconCircleList"/>
    <dgm:cxn modelId="{52422599-C98C-4D90-8E3F-F9BBEC2EA04A}" type="presParOf" srcId="{4E75551F-6B7F-44B7-A83C-175E8D80A74A}" destId="{E41E3FA2-61D8-4BC7-97A4-9F2CC5A0F6F3}" srcOrd="7" destOrd="0" presId="urn:microsoft.com/office/officeart/2018/2/layout/IconCircleList"/>
    <dgm:cxn modelId="{9D62356C-5AF9-43A2-974B-C907074CC7DF}" type="presParOf" srcId="{4E75551F-6B7F-44B7-A83C-175E8D80A74A}" destId="{974C261F-FD8D-4B0B-A681-2204D15484F9}" srcOrd="8" destOrd="0" presId="urn:microsoft.com/office/officeart/2018/2/layout/IconCircleList"/>
    <dgm:cxn modelId="{68B4095B-5689-424F-8190-7F62C4CECA7D}" type="presParOf" srcId="{974C261F-FD8D-4B0B-A681-2204D15484F9}" destId="{AF945963-C0C9-4895-A193-E7840C48136D}" srcOrd="0" destOrd="0" presId="urn:microsoft.com/office/officeart/2018/2/layout/IconCircleList"/>
    <dgm:cxn modelId="{38D12E04-632D-43E1-A1CD-3EF55FF9B51C}" type="presParOf" srcId="{974C261F-FD8D-4B0B-A681-2204D15484F9}" destId="{B4F63BA8-2BF4-44DB-BFD3-BCFF982C520C}" srcOrd="1" destOrd="0" presId="urn:microsoft.com/office/officeart/2018/2/layout/IconCircleList"/>
    <dgm:cxn modelId="{96AB389C-6C1D-48C1-B440-9D590E4199A6}" type="presParOf" srcId="{974C261F-FD8D-4B0B-A681-2204D15484F9}" destId="{F5A25E39-7211-4C39-9BBB-EAB277918853}" srcOrd="2" destOrd="0" presId="urn:microsoft.com/office/officeart/2018/2/layout/IconCircleList"/>
    <dgm:cxn modelId="{41A748C7-4682-4C02-A28E-09983AEE7761}" type="presParOf" srcId="{974C261F-FD8D-4B0B-A681-2204D15484F9}" destId="{31426E31-952A-4046-A623-218EC1D7BF8C}" srcOrd="3" destOrd="0" presId="urn:microsoft.com/office/officeart/2018/2/layout/IconCircleList"/>
    <dgm:cxn modelId="{7D10CB7F-E77C-423C-A12B-285433DCE481}" type="presParOf" srcId="{4E75551F-6B7F-44B7-A83C-175E8D80A74A}" destId="{4BB8226D-1644-4EF1-B23E-5D61CB6536B5}" srcOrd="9" destOrd="0" presId="urn:microsoft.com/office/officeart/2018/2/layout/IconCircleList"/>
    <dgm:cxn modelId="{C9B4F221-AA68-4DB3-8C21-16A2A2ECBBAB}" type="presParOf" srcId="{4E75551F-6B7F-44B7-A83C-175E8D80A74A}" destId="{47896B3A-5625-4C87-8B0E-8C0D3F5CBD61}" srcOrd="10" destOrd="0" presId="urn:microsoft.com/office/officeart/2018/2/layout/IconCircleList"/>
    <dgm:cxn modelId="{2DEB422C-D707-45B8-A9D6-7757D1E31B60}" type="presParOf" srcId="{47896B3A-5625-4C87-8B0E-8C0D3F5CBD61}" destId="{E6F44875-2BB5-4F52-B109-C5B2813F6B5B}" srcOrd="0" destOrd="0" presId="urn:microsoft.com/office/officeart/2018/2/layout/IconCircleList"/>
    <dgm:cxn modelId="{BD4146D8-5E06-4E7B-B1A2-8B771E07CC56}" type="presParOf" srcId="{47896B3A-5625-4C87-8B0E-8C0D3F5CBD61}" destId="{33F0ED86-3C5B-4706-8356-FD1585F25695}" srcOrd="1" destOrd="0" presId="urn:microsoft.com/office/officeart/2018/2/layout/IconCircleList"/>
    <dgm:cxn modelId="{116BE827-C5DF-49F7-B4E6-C2D49106A83B}" type="presParOf" srcId="{47896B3A-5625-4C87-8B0E-8C0D3F5CBD61}" destId="{F5BB8BE4-6606-4D01-95EC-C0E6C9B59433}" srcOrd="2" destOrd="0" presId="urn:microsoft.com/office/officeart/2018/2/layout/IconCircleList"/>
    <dgm:cxn modelId="{7BC098AC-C0BF-49BA-A416-35941EF6AFC7}" type="presParOf" srcId="{47896B3A-5625-4C87-8B0E-8C0D3F5CBD61}" destId="{5140D8A3-5058-44C2-9211-7EFA4D6E2923}" srcOrd="3" destOrd="0" presId="urn:microsoft.com/office/officeart/2018/2/layout/IconCircleList"/>
    <dgm:cxn modelId="{E3F48C60-523E-4034-BCEE-F234B3A60F2B}" type="presParOf" srcId="{4E75551F-6B7F-44B7-A83C-175E8D80A74A}" destId="{3E9C2210-5CE6-4077-B6B0-B4BFD69ECAC1}" srcOrd="11" destOrd="0" presId="urn:microsoft.com/office/officeart/2018/2/layout/IconCircleList"/>
    <dgm:cxn modelId="{D8F2C9D6-4D69-4248-B7E4-DD045B9077AE}" type="presParOf" srcId="{4E75551F-6B7F-44B7-A83C-175E8D80A74A}" destId="{37B7F7C6-14D5-441B-A8CD-F9C6476C5D2C}" srcOrd="12" destOrd="0" presId="urn:microsoft.com/office/officeart/2018/2/layout/IconCircleList"/>
    <dgm:cxn modelId="{95B7EAE7-7B18-48C1-9A9B-D1B0BF076DFE}" type="presParOf" srcId="{37B7F7C6-14D5-441B-A8CD-F9C6476C5D2C}" destId="{1D588AB2-9601-4B9B-ACBD-E8ED03D1CCC4}" srcOrd="0" destOrd="0" presId="urn:microsoft.com/office/officeart/2018/2/layout/IconCircleList"/>
    <dgm:cxn modelId="{65E0A169-3A9A-4401-97B1-AD881362A334}" type="presParOf" srcId="{37B7F7C6-14D5-441B-A8CD-F9C6476C5D2C}" destId="{CEAD12B5-8A0B-4264-B388-E3E4D7C49195}" srcOrd="1" destOrd="0" presId="urn:microsoft.com/office/officeart/2018/2/layout/IconCircleList"/>
    <dgm:cxn modelId="{6987838A-2D57-4050-BF84-2CCED0F6BE61}" type="presParOf" srcId="{37B7F7C6-14D5-441B-A8CD-F9C6476C5D2C}" destId="{9941E052-0EAB-4C88-A355-3FC5973F2B09}" srcOrd="2" destOrd="0" presId="urn:microsoft.com/office/officeart/2018/2/layout/IconCircleList"/>
    <dgm:cxn modelId="{51E105D8-8DDF-4B98-82A7-21A068ABF403}" type="presParOf" srcId="{37B7F7C6-14D5-441B-A8CD-F9C6476C5D2C}" destId="{CAC78723-BAD9-4D63-B44F-488ECA3C2C3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74369-22B4-41A7-A0B8-60A0833CB751}">
      <dsp:nvSpPr>
        <dsp:cNvPr id="0" name=""/>
        <dsp:cNvSpPr/>
      </dsp:nvSpPr>
      <dsp:spPr>
        <a:xfrm>
          <a:off x="18761" y="1146"/>
          <a:ext cx="1258756" cy="7552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Oaklands High School</a:t>
          </a:r>
        </a:p>
      </dsp:txBody>
      <dsp:txXfrm>
        <a:off x="18761" y="1146"/>
        <a:ext cx="1258756" cy="755253"/>
      </dsp:txXfrm>
    </dsp:sp>
    <dsp:sp modelId="{7BDBB1C9-9000-4B4C-8C98-D22C597047EB}">
      <dsp:nvSpPr>
        <dsp:cNvPr id="0" name=""/>
        <dsp:cNvSpPr/>
      </dsp:nvSpPr>
      <dsp:spPr>
        <a:xfrm>
          <a:off x="1403393" y="1146"/>
          <a:ext cx="1258756" cy="75525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Rosebank</a:t>
          </a:r>
        </a:p>
      </dsp:txBody>
      <dsp:txXfrm>
        <a:off x="1403393" y="1146"/>
        <a:ext cx="1258756" cy="755253"/>
      </dsp:txXfrm>
    </dsp:sp>
    <dsp:sp modelId="{E1E980F0-C098-4974-97F9-3B7F30C1729D}">
      <dsp:nvSpPr>
        <dsp:cNvPr id="0" name=""/>
        <dsp:cNvSpPr/>
      </dsp:nvSpPr>
      <dsp:spPr>
        <a:xfrm>
          <a:off x="2830760" y="0"/>
          <a:ext cx="1258756" cy="75525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Archers Brook</a:t>
          </a:r>
        </a:p>
      </dsp:txBody>
      <dsp:txXfrm>
        <a:off x="2830760" y="0"/>
        <a:ext cx="1258756" cy="755253"/>
      </dsp:txXfrm>
    </dsp:sp>
    <dsp:sp modelId="{4BF74723-285D-4863-BC4B-83929E366835}">
      <dsp:nvSpPr>
        <dsp:cNvPr id="0" name=""/>
        <dsp:cNvSpPr/>
      </dsp:nvSpPr>
      <dsp:spPr>
        <a:xfrm>
          <a:off x="4172657" y="1146"/>
          <a:ext cx="1258756" cy="75525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Dewren College</a:t>
          </a:r>
          <a:endParaRPr lang="en-GB" sz="1400" kern="1200" dirty="0"/>
        </a:p>
      </dsp:txBody>
      <dsp:txXfrm>
        <a:off x="4172657" y="1146"/>
        <a:ext cx="1258756" cy="755253"/>
      </dsp:txXfrm>
    </dsp:sp>
    <dsp:sp modelId="{3228FF0F-3B57-4F26-AEC3-66EBDC6421C3}">
      <dsp:nvSpPr>
        <dsp:cNvPr id="0" name=""/>
        <dsp:cNvSpPr/>
      </dsp:nvSpPr>
      <dsp:spPr>
        <a:xfrm>
          <a:off x="18761" y="882276"/>
          <a:ext cx="1258756" cy="75525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Petty Pool College</a:t>
          </a:r>
        </a:p>
      </dsp:txBody>
      <dsp:txXfrm>
        <a:off x="18761" y="882276"/>
        <a:ext cx="1258756" cy="755253"/>
      </dsp:txXfrm>
    </dsp:sp>
    <dsp:sp modelId="{5C0C1D59-3232-430D-BF30-1B9DFA51FBC4}">
      <dsp:nvSpPr>
        <dsp:cNvPr id="0" name=""/>
        <dsp:cNvSpPr/>
      </dsp:nvSpPr>
      <dsp:spPr>
        <a:xfrm>
          <a:off x="1403393" y="882276"/>
          <a:ext cx="1258756" cy="7552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St Chads Primary </a:t>
          </a:r>
        </a:p>
      </dsp:txBody>
      <dsp:txXfrm>
        <a:off x="1403393" y="882276"/>
        <a:ext cx="1258756" cy="755253"/>
      </dsp:txXfrm>
    </dsp:sp>
    <dsp:sp modelId="{82CE2C03-EBBA-4ADB-9666-53940CD9BF28}">
      <dsp:nvSpPr>
        <dsp:cNvPr id="0" name=""/>
        <dsp:cNvSpPr/>
      </dsp:nvSpPr>
      <dsp:spPr>
        <a:xfrm>
          <a:off x="2788025" y="882276"/>
          <a:ext cx="1258756" cy="75525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Neston Primary</a:t>
          </a:r>
        </a:p>
      </dsp:txBody>
      <dsp:txXfrm>
        <a:off x="2788025" y="882276"/>
        <a:ext cx="1258756" cy="755253"/>
      </dsp:txXfrm>
    </dsp:sp>
    <dsp:sp modelId="{788056AF-B7ED-4F98-8C33-616183C60637}">
      <dsp:nvSpPr>
        <dsp:cNvPr id="0" name=""/>
        <dsp:cNvSpPr/>
      </dsp:nvSpPr>
      <dsp:spPr>
        <a:xfrm>
          <a:off x="4172657" y="882276"/>
          <a:ext cx="1258756" cy="75525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Lostock Primary</a:t>
          </a:r>
          <a:endParaRPr lang="en-GB" sz="1400" kern="1200" dirty="0"/>
        </a:p>
      </dsp:txBody>
      <dsp:txXfrm>
        <a:off x="4172657" y="882276"/>
        <a:ext cx="1258756" cy="755253"/>
      </dsp:txXfrm>
    </dsp:sp>
    <dsp:sp modelId="{7F029699-2C74-4013-BD1D-E8F97917CA9D}">
      <dsp:nvSpPr>
        <dsp:cNvPr id="0" name=""/>
        <dsp:cNvSpPr/>
      </dsp:nvSpPr>
      <dsp:spPr>
        <a:xfrm>
          <a:off x="18761" y="1763405"/>
          <a:ext cx="1258756" cy="75525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Hartford High School</a:t>
          </a:r>
        </a:p>
      </dsp:txBody>
      <dsp:txXfrm>
        <a:off x="18761" y="1763405"/>
        <a:ext cx="1258756" cy="755253"/>
      </dsp:txXfrm>
    </dsp:sp>
    <dsp:sp modelId="{EC906B87-4D77-4845-A13C-1690D4CB9FF0}">
      <dsp:nvSpPr>
        <dsp:cNvPr id="0" name=""/>
        <dsp:cNvSpPr/>
      </dsp:nvSpPr>
      <dsp:spPr>
        <a:xfrm>
          <a:off x="1403393" y="1763405"/>
          <a:ext cx="1258756" cy="75525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Whitly Village School</a:t>
          </a:r>
          <a:endParaRPr lang="en-GB" sz="1400" kern="1200" dirty="0"/>
        </a:p>
      </dsp:txBody>
      <dsp:txXfrm>
        <a:off x="1403393" y="1763405"/>
        <a:ext cx="1258756" cy="755253"/>
      </dsp:txXfrm>
    </dsp:sp>
    <dsp:sp modelId="{FE5AAA5D-5750-4FCF-9BC5-4F6849E08F5F}">
      <dsp:nvSpPr>
        <dsp:cNvPr id="0" name=""/>
        <dsp:cNvSpPr/>
      </dsp:nvSpPr>
      <dsp:spPr>
        <a:xfrm>
          <a:off x="2788025" y="1763405"/>
          <a:ext cx="1258756" cy="7552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Dorin Park</a:t>
          </a:r>
        </a:p>
      </dsp:txBody>
      <dsp:txXfrm>
        <a:off x="2788025" y="1763405"/>
        <a:ext cx="1258756" cy="755253"/>
      </dsp:txXfrm>
    </dsp:sp>
    <dsp:sp modelId="{855BA96E-1C6B-4B79-B375-BD4C5230EF6E}">
      <dsp:nvSpPr>
        <dsp:cNvPr id="0" name=""/>
        <dsp:cNvSpPr/>
      </dsp:nvSpPr>
      <dsp:spPr>
        <a:xfrm>
          <a:off x="4172657" y="1763405"/>
          <a:ext cx="1258756" cy="75525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Ellesmere Port College C of E High School</a:t>
          </a:r>
        </a:p>
      </dsp:txBody>
      <dsp:txXfrm>
        <a:off x="4172657" y="1763405"/>
        <a:ext cx="1258756" cy="755253"/>
      </dsp:txXfrm>
    </dsp:sp>
    <dsp:sp modelId="{C4FDA830-7F8A-4C86-9EEC-7A2B5A5C665A}">
      <dsp:nvSpPr>
        <dsp:cNvPr id="0" name=""/>
        <dsp:cNvSpPr/>
      </dsp:nvSpPr>
      <dsp:spPr>
        <a:xfrm>
          <a:off x="18761" y="2644535"/>
          <a:ext cx="1258756" cy="75525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Tarvin Primary School</a:t>
          </a:r>
        </a:p>
      </dsp:txBody>
      <dsp:txXfrm>
        <a:off x="18761" y="2644535"/>
        <a:ext cx="1258756" cy="755253"/>
      </dsp:txXfrm>
    </dsp:sp>
    <dsp:sp modelId="{113A0697-1B98-4057-B5C3-491A1400E78B}">
      <dsp:nvSpPr>
        <dsp:cNvPr id="0" name=""/>
        <dsp:cNvSpPr/>
      </dsp:nvSpPr>
      <dsp:spPr>
        <a:xfrm>
          <a:off x="1403393" y="2644535"/>
          <a:ext cx="1258756" cy="75525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Sandiway Primary</a:t>
          </a:r>
        </a:p>
      </dsp:txBody>
      <dsp:txXfrm>
        <a:off x="1403393" y="2644535"/>
        <a:ext cx="1258756" cy="755253"/>
      </dsp:txXfrm>
    </dsp:sp>
    <dsp:sp modelId="{05A4B84D-9756-4ECD-BA64-DCF6C6C8F790}">
      <dsp:nvSpPr>
        <dsp:cNvPr id="0" name=""/>
        <dsp:cNvSpPr/>
      </dsp:nvSpPr>
      <dsp:spPr>
        <a:xfrm>
          <a:off x="2788025" y="2644535"/>
          <a:ext cx="1258756" cy="75525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Weaverham High School</a:t>
          </a:r>
        </a:p>
      </dsp:txBody>
      <dsp:txXfrm>
        <a:off x="2788025" y="2644535"/>
        <a:ext cx="1258756" cy="755253"/>
      </dsp:txXfrm>
    </dsp:sp>
    <dsp:sp modelId="{B2487C19-7781-47CC-B1F6-76FE3AE3F114}">
      <dsp:nvSpPr>
        <dsp:cNvPr id="0" name=""/>
        <dsp:cNvSpPr/>
      </dsp:nvSpPr>
      <dsp:spPr>
        <a:xfrm>
          <a:off x="4172657" y="2644535"/>
          <a:ext cx="1258756" cy="7552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Grange School</a:t>
          </a:r>
        </a:p>
      </dsp:txBody>
      <dsp:txXfrm>
        <a:off x="4172657" y="2644535"/>
        <a:ext cx="1258756" cy="755253"/>
      </dsp:txXfrm>
    </dsp:sp>
    <dsp:sp modelId="{4D074465-690E-4C8C-BC2A-3289B9958C53}">
      <dsp:nvSpPr>
        <dsp:cNvPr id="0" name=""/>
        <dsp:cNvSpPr/>
      </dsp:nvSpPr>
      <dsp:spPr>
        <a:xfrm>
          <a:off x="711077" y="3525664"/>
          <a:ext cx="1258756" cy="75525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Hinderton</a:t>
          </a:r>
        </a:p>
      </dsp:txBody>
      <dsp:txXfrm>
        <a:off x="711077" y="3525664"/>
        <a:ext cx="1258756" cy="755253"/>
      </dsp:txXfrm>
    </dsp:sp>
    <dsp:sp modelId="{CAB46C12-8924-4087-AD7B-BA0703A4BB3C}">
      <dsp:nvSpPr>
        <dsp:cNvPr id="0" name=""/>
        <dsp:cNvSpPr/>
      </dsp:nvSpPr>
      <dsp:spPr>
        <a:xfrm>
          <a:off x="2095709" y="3525664"/>
          <a:ext cx="1258756" cy="75525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Barton Primary Resource Provision </a:t>
          </a:r>
        </a:p>
      </dsp:txBody>
      <dsp:txXfrm>
        <a:off x="2095709" y="3525664"/>
        <a:ext cx="1258756" cy="755253"/>
      </dsp:txXfrm>
    </dsp:sp>
    <dsp:sp modelId="{C62E2CB5-D69C-4C90-B0ED-1910B4CCA1BF}">
      <dsp:nvSpPr>
        <dsp:cNvPr id="0" name=""/>
        <dsp:cNvSpPr/>
      </dsp:nvSpPr>
      <dsp:spPr>
        <a:xfrm>
          <a:off x="3480341" y="3525664"/>
          <a:ext cx="1258756" cy="75525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Helsby High School</a:t>
          </a:r>
        </a:p>
      </dsp:txBody>
      <dsp:txXfrm>
        <a:off x="3480341" y="3525664"/>
        <a:ext cx="1258756" cy="755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FAF15-6E92-45D3-A608-9D0C18705E57}">
      <dsp:nvSpPr>
        <dsp:cNvPr id="0" name=""/>
        <dsp:cNvSpPr/>
      </dsp:nvSpPr>
      <dsp:spPr>
        <a:xfrm>
          <a:off x="315944"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7F4BF2-A05A-47A1-AE75-C602ECE217B6}">
      <dsp:nvSpPr>
        <dsp:cNvPr id="0" name=""/>
        <dsp:cNvSpPr/>
      </dsp:nvSpPr>
      <dsp:spPr>
        <a:xfrm>
          <a:off x="510119" y="392602"/>
          <a:ext cx="536290" cy="5362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2EEC84-F610-48C7-89A0-30372EA718C4}">
      <dsp:nvSpPr>
        <dsp:cNvPr id="0" name=""/>
        <dsp:cNvSpPr/>
      </dsp:nvSpPr>
      <dsp:spPr>
        <a:xfrm>
          <a:off x="1438721"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Monthly </a:t>
          </a:r>
          <a:r>
            <a:rPr lang="en-US" sz="1500" kern="1200" dirty="0">
              <a:solidFill>
                <a:schemeClr val="tx1"/>
              </a:solidFill>
            </a:rPr>
            <a:t>Newsletters</a:t>
          </a:r>
        </a:p>
        <a:p>
          <a:pPr marL="0" lvl="0" indent="0" algn="l" defTabSz="666750">
            <a:lnSpc>
              <a:spcPct val="100000"/>
            </a:lnSpc>
            <a:spcBef>
              <a:spcPct val="0"/>
            </a:spcBef>
            <a:spcAft>
              <a:spcPct val="35000"/>
            </a:spcAft>
            <a:buNone/>
          </a:pPr>
          <a:r>
            <a:rPr lang="en-US" sz="1500" kern="1200" dirty="0">
              <a:solidFill>
                <a:schemeClr val="accent1"/>
              </a:solidFill>
            </a:rPr>
            <a:t> </a:t>
          </a:r>
          <a:r>
            <a:rPr lang="en-GB" sz="1500" b="1" kern="1200" dirty="0">
              <a:solidFill>
                <a:schemeClr val="accent1"/>
              </a:solidFill>
              <a:latin typeface="Aptos" panose="020B00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Sign up here!</a:t>
          </a:r>
          <a:endParaRPr lang="en-US" sz="1500" kern="1200" dirty="0">
            <a:solidFill>
              <a:schemeClr val="accent1"/>
            </a:solidFill>
          </a:endParaRPr>
        </a:p>
      </dsp:txBody>
      <dsp:txXfrm>
        <a:off x="1438721" y="198428"/>
        <a:ext cx="2179506" cy="924639"/>
      </dsp:txXfrm>
    </dsp:sp>
    <dsp:sp modelId="{95A87F1B-6893-4C03-91AA-78C99CF5BFCA}">
      <dsp:nvSpPr>
        <dsp:cNvPr id="0" name=""/>
        <dsp:cNvSpPr/>
      </dsp:nvSpPr>
      <dsp:spPr>
        <a:xfrm>
          <a:off x="3997990"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89456-CAFE-4E33-B08C-07D97CCE7F7B}">
      <dsp:nvSpPr>
        <dsp:cNvPr id="0" name=""/>
        <dsp:cNvSpPr/>
      </dsp:nvSpPr>
      <dsp:spPr>
        <a:xfrm>
          <a:off x="4192164" y="392602"/>
          <a:ext cx="536290" cy="53629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A7D99E-BCA7-492F-A29E-0AC1090B6DEB}">
      <dsp:nvSpPr>
        <dsp:cNvPr id="0" name=""/>
        <dsp:cNvSpPr/>
      </dsp:nvSpPr>
      <dsp:spPr>
        <a:xfrm>
          <a:off x="5120766"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endParaRPr lang="en-US" sz="1500" kern="1200" dirty="0"/>
        </a:p>
      </dsp:txBody>
      <dsp:txXfrm>
        <a:off x="5120766" y="198428"/>
        <a:ext cx="2179506" cy="924639"/>
      </dsp:txXfrm>
    </dsp:sp>
    <dsp:sp modelId="{DCA1F043-1793-41B0-A6D9-9E5066EE044F}">
      <dsp:nvSpPr>
        <dsp:cNvPr id="0" name=""/>
        <dsp:cNvSpPr/>
      </dsp:nvSpPr>
      <dsp:spPr>
        <a:xfrm>
          <a:off x="7680036"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ECD96-68DA-4463-A7E0-97CFD04FBFF7}">
      <dsp:nvSpPr>
        <dsp:cNvPr id="0" name=""/>
        <dsp:cNvSpPr/>
      </dsp:nvSpPr>
      <dsp:spPr>
        <a:xfrm>
          <a:off x="7874210" y="392602"/>
          <a:ext cx="536290" cy="53629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7C1F4F-BA34-4133-9F41-DA90B9EB9BF1}">
      <dsp:nvSpPr>
        <dsp:cNvPr id="0" name=""/>
        <dsp:cNvSpPr/>
      </dsp:nvSpPr>
      <dsp:spPr>
        <a:xfrm>
          <a:off x="8802812"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Email: </a:t>
          </a:r>
          <a:r>
            <a:rPr lang="en-US" sz="1500" kern="1200">
              <a:hlinkClick xmlns:r="http://schemas.openxmlformats.org/officeDocument/2006/relationships" r:id="rId8"/>
            </a:rPr>
            <a:t>info@pcfcheshirewest.org</a:t>
          </a:r>
          <a:endParaRPr lang="en-US" sz="1500" kern="1200"/>
        </a:p>
      </dsp:txBody>
      <dsp:txXfrm>
        <a:off x="8802812" y="198428"/>
        <a:ext cx="2179506" cy="924639"/>
      </dsp:txXfrm>
    </dsp:sp>
    <dsp:sp modelId="{4957492C-0C05-418D-A29E-C7C478E98227}">
      <dsp:nvSpPr>
        <dsp:cNvPr id="0" name=""/>
        <dsp:cNvSpPr/>
      </dsp:nvSpPr>
      <dsp:spPr>
        <a:xfrm>
          <a:off x="315944"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04D94E-E43F-4402-BFE6-9C9440F52D93}">
      <dsp:nvSpPr>
        <dsp:cNvPr id="0" name=""/>
        <dsp:cNvSpPr/>
      </dsp:nvSpPr>
      <dsp:spPr>
        <a:xfrm>
          <a:off x="510119" y="2191965"/>
          <a:ext cx="536290" cy="5362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A2438-32D8-4AC6-A492-9D0ED65B3D08}">
      <dsp:nvSpPr>
        <dsp:cNvPr id="0" name=""/>
        <dsp:cNvSpPr/>
      </dsp:nvSpPr>
      <dsp:spPr>
        <a:xfrm>
          <a:off x="1438721"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Website: </a:t>
          </a:r>
          <a:r>
            <a:rPr lang="en-US" sz="1500" kern="1200">
              <a:hlinkClick xmlns:r="http://schemas.openxmlformats.org/officeDocument/2006/relationships" r:id="rId11"/>
            </a:rPr>
            <a:t>www.pcfcheshirewest.org</a:t>
          </a:r>
          <a:endParaRPr lang="en-US" sz="1500" kern="1200"/>
        </a:p>
      </dsp:txBody>
      <dsp:txXfrm>
        <a:off x="1438721" y="1997791"/>
        <a:ext cx="2179506" cy="924639"/>
      </dsp:txXfrm>
    </dsp:sp>
    <dsp:sp modelId="{AF945963-C0C9-4895-A193-E7840C48136D}">
      <dsp:nvSpPr>
        <dsp:cNvPr id="0" name=""/>
        <dsp:cNvSpPr/>
      </dsp:nvSpPr>
      <dsp:spPr>
        <a:xfrm>
          <a:off x="3997990"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63BA8-2BF4-44DB-BFD3-BCFF982C520C}">
      <dsp:nvSpPr>
        <dsp:cNvPr id="0" name=""/>
        <dsp:cNvSpPr/>
      </dsp:nvSpPr>
      <dsp:spPr>
        <a:xfrm>
          <a:off x="4192164" y="2191965"/>
          <a:ext cx="536290" cy="53629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26E31-952A-4046-A623-218EC1D7BF8C}">
      <dsp:nvSpPr>
        <dsp:cNvPr id="0" name=""/>
        <dsp:cNvSpPr/>
      </dsp:nvSpPr>
      <dsp:spPr>
        <a:xfrm>
          <a:off x="5120766"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Phone number: 07900840867</a:t>
          </a:r>
        </a:p>
      </dsp:txBody>
      <dsp:txXfrm>
        <a:off x="5120766" y="1997791"/>
        <a:ext cx="2179506" cy="924639"/>
      </dsp:txXfrm>
    </dsp:sp>
    <dsp:sp modelId="{E6F44875-2BB5-4F52-B109-C5B2813F6B5B}">
      <dsp:nvSpPr>
        <dsp:cNvPr id="0" name=""/>
        <dsp:cNvSpPr/>
      </dsp:nvSpPr>
      <dsp:spPr>
        <a:xfrm>
          <a:off x="7680036"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0ED86-3C5B-4706-8356-FD1585F25695}">
      <dsp:nvSpPr>
        <dsp:cNvPr id="0" name=""/>
        <dsp:cNvSpPr/>
      </dsp:nvSpPr>
      <dsp:spPr>
        <a:xfrm>
          <a:off x="7874210" y="2191965"/>
          <a:ext cx="536290" cy="536290"/>
        </a:xfrm>
        <a:prstGeom prst="rect">
          <a:avLst/>
        </a:prstGeom>
        <a:blipFill>
          <a:blip xmlns:r="http://schemas.openxmlformats.org/officeDocument/2006/relationships" r:embed="rId14">
            <a:extLst>
              <a:ext uri="{96DAC541-7B7A-43D3-8B79-37D633B846F1}">
                <asvg:svgBlip xmlns:asvg="http://schemas.microsoft.com/office/drawing/2016/SVG/main" r:embed="rId15"/>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0D8A3-5058-44C2-9211-7EFA4D6E2923}">
      <dsp:nvSpPr>
        <dsp:cNvPr id="0" name=""/>
        <dsp:cNvSpPr/>
      </dsp:nvSpPr>
      <dsp:spPr>
        <a:xfrm>
          <a:off x="8802812"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hlinkClick xmlns:r="http://schemas.openxmlformats.org/officeDocument/2006/relationships" r:id="rId16"/>
            </a:rPr>
            <a:t>PCF </a:t>
          </a:r>
          <a:r>
            <a:rPr lang="en-GB" sz="1500" kern="1200">
              <a:hlinkClick xmlns:r="http://schemas.openxmlformats.org/officeDocument/2006/relationships" r:id="rId16"/>
            </a:rPr>
            <a:t>YouTube Channel</a:t>
          </a:r>
          <a:endParaRPr lang="en-GB" sz="1500" kern="1200"/>
        </a:p>
        <a:p>
          <a:pPr marL="0" lvl="0" indent="0" algn="l" defTabSz="666750">
            <a:lnSpc>
              <a:spcPct val="100000"/>
            </a:lnSpc>
            <a:spcBef>
              <a:spcPct val="0"/>
            </a:spcBef>
            <a:spcAft>
              <a:spcPct val="35000"/>
            </a:spcAft>
            <a:buNone/>
          </a:pPr>
          <a:endParaRPr lang="en-GB" sz="1500" kern="1200" dirty="0"/>
        </a:p>
      </dsp:txBody>
      <dsp:txXfrm>
        <a:off x="8802812" y="1997791"/>
        <a:ext cx="2179506" cy="924639"/>
      </dsp:txXfrm>
    </dsp:sp>
    <dsp:sp modelId="{1D588AB2-9601-4B9B-ACBD-E8ED03D1CCC4}">
      <dsp:nvSpPr>
        <dsp:cNvPr id="0" name=""/>
        <dsp:cNvSpPr/>
      </dsp:nvSpPr>
      <dsp:spPr>
        <a:xfrm>
          <a:off x="315944" y="3909762"/>
          <a:ext cx="924639" cy="924639"/>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CEAD12B5-8A0B-4264-B388-E3E4D7C49195}">
      <dsp:nvSpPr>
        <dsp:cNvPr id="0" name=""/>
        <dsp:cNvSpPr/>
      </dsp:nvSpPr>
      <dsp:spPr>
        <a:xfrm flipH="1">
          <a:off x="640279" y="4609146"/>
          <a:ext cx="180145" cy="53629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78723-BAD9-4D63-B44F-488ECA3C2C3D}">
      <dsp:nvSpPr>
        <dsp:cNvPr id="0" name=""/>
        <dsp:cNvSpPr/>
      </dsp:nvSpPr>
      <dsp:spPr>
        <a:xfrm>
          <a:off x="5015422" y="640076"/>
          <a:ext cx="2940590" cy="114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hlinkClick xmlns:r="http://schemas.openxmlformats.org/officeDocument/2006/relationships" r:id="rId17"/>
            </a:rPr>
            <a:t>https://facebook.com/pcfcwac</a:t>
          </a:r>
          <a:endParaRPr lang="en-GB" sz="1500" kern="1200" dirty="0"/>
        </a:p>
        <a:p>
          <a:pPr marL="0" lvl="0" indent="0" algn="l" defTabSz="666750">
            <a:lnSpc>
              <a:spcPct val="100000"/>
            </a:lnSpc>
            <a:spcBef>
              <a:spcPct val="0"/>
            </a:spcBef>
            <a:spcAft>
              <a:spcPct val="35000"/>
            </a:spcAft>
            <a:buNone/>
          </a:pPr>
          <a:endParaRPr lang="en-GB" sz="1500" kern="1200" dirty="0"/>
        </a:p>
        <a:p>
          <a:pPr marL="0" lvl="0" indent="0" algn="l" defTabSz="666750">
            <a:lnSpc>
              <a:spcPct val="100000"/>
            </a:lnSpc>
            <a:spcBef>
              <a:spcPct val="0"/>
            </a:spcBef>
            <a:spcAft>
              <a:spcPct val="35000"/>
            </a:spcAft>
            <a:buNone/>
          </a:pPr>
          <a:endParaRPr lang="en-GB" sz="1500" kern="1200" dirty="0"/>
        </a:p>
      </dsp:txBody>
      <dsp:txXfrm>
        <a:off x="5015422" y="640076"/>
        <a:ext cx="2940590" cy="11498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7FFDDA83-0F4F-4695-9057-96EFF6968D54}" type="datetimeFigureOut">
              <a:rPr lang="en-GB" smtClean="0"/>
              <a:t>28/09/2025</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5A5FC13F-8989-498C-883E-10FFCB899FE5}" type="slidenum">
              <a:rPr lang="en-GB" smtClean="0"/>
              <a:t>‹#›</a:t>
            </a:fld>
            <a:endParaRPr lang="en-GB"/>
          </a:p>
        </p:txBody>
      </p:sp>
    </p:spTree>
    <p:extLst>
      <p:ext uri="{BB962C8B-B14F-4D97-AF65-F5344CB8AC3E}">
        <p14:creationId xmlns:p14="http://schemas.microsoft.com/office/powerpoint/2010/main" val="42080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SEND inspection </a:t>
            </a:r>
          </a:p>
          <a:p>
            <a:r>
              <a:rPr lang="en-US"/>
              <a:t>Evidence </a:t>
            </a:r>
          </a:p>
          <a:p>
            <a:r>
              <a:rPr lang="en-US"/>
              <a:t>LAW </a:t>
            </a:r>
          </a:p>
          <a:p>
            <a:r>
              <a:rPr lang="en-US"/>
              <a:t>You know</a:t>
            </a:r>
          </a:p>
          <a:p>
            <a:r>
              <a:rPr lang="en-US"/>
              <a:t>Seat at the table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AC8E63E-5811-4399-87C7-8B1BA8E8FC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30A980E-8885-4962-9D04-8E2C697B0E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3252" name="Slide Number Placeholder 3">
            <a:extLst>
              <a:ext uri="{FF2B5EF4-FFF2-40B4-BE49-F238E27FC236}">
                <a16:creationId xmlns:a16="http://schemas.microsoft.com/office/drawing/2014/main" id="{2844CA7A-50CE-4C1B-8E19-D0A2910AA3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98420" indent="-306956">
              <a:defRPr sz="2500">
                <a:solidFill>
                  <a:schemeClr val="tx1"/>
                </a:solidFill>
                <a:latin typeface="Arial" panose="020B0604020202020204" pitchFamily="34" charset="0"/>
                <a:ea typeface="MS PGothic" panose="020B0600070205080204" pitchFamily="34" charset="-128"/>
              </a:defRPr>
            </a:lvl2pPr>
            <a:lvl3pPr marL="1227822" indent="-244893">
              <a:defRPr sz="2500">
                <a:solidFill>
                  <a:schemeClr val="tx1"/>
                </a:solidFill>
                <a:latin typeface="Arial" panose="020B0604020202020204" pitchFamily="34" charset="0"/>
                <a:ea typeface="MS PGothic" panose="020B0600070205080204" pitchFamily="34" charset="-128"/>
              </a:defRPr>
            </a:lvl3pPr>
            <a:lvl4pPr marL="1719287" indent="-244893">
              <a:defRPr sz="2500">
                <a:solidFill>
                  <a:schemeClr val="tx1"/>
                </a:solidFill>
                <a:latin typeface="Arial" panose="020B0604020202020204" pitchFamily="34" charset="0"/>
                <a:ea typeface="MS PGothic" panose="020B0600070205080204" pitchFamily="34" charset="-128"/>
              </a:defRPr>
            </a:lvl4pPr>
            <a:lvl5pPr marL="2210751" indent="-244893">
              <a:defRPr sz="2500">
                <a:solidFill>
                  <a:schemeClr val="tx1"/>
                </a:solidFill>
                <a:latin typeface="Arial" panose="020B0604020202020204" pitchFamily="34" charset="0"/>
                <a:ea typeface="MS PGothic" panose="020B0600070205080204" pitchFamily="34" charset="-128"/>
              </a:defRPr>
            </a:lvl5pPr>
            <a:lvl6pPr marL="2693828"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76906"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59983"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43061"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eaLnBrk="0" fontAlgn="base" hangingPunct="0">
              <a:spcBef>
                <a:spcPct val="0"/>
              </a:spcBef>
              <a:spcAft>
                <a:spcPct val="0"/>
              </a:spcAft>
              <a:defRPr/>
            </a:pPr>
            <a:fld id="{86578876-B0EB-45D6-8420-5EF06BFF0A4B}" type="slidenum">
              <a:rPr lang="en-GB" altLang="en-US" sz="1300">
                <a:solidFill>
                  <a:srgbClr val="000000"/>
                </a:solidFill>
              </a:rPr>
              <a:pPr defTabSz="966155" eaLnBrk="0" fontAlgn="base" hangingPunct="0">
                <a:spcBef>
                  <a:spcPct val="0"/>
                </a:spcBef>
                <a:spcAft>
                  <a:spcPct val="0"/>
                </a:spcAft>
                <a:defRPr/>
              </a:pPr>
              <a:t>32</a:t>
            </a:fld>
            <a:endParaRPr lang="en-GB" altLang="en-US" sz="13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85EBEAF-6D8A-4AE1-90AB-AC32990A2A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7DD1034-4534-4C5C-B9D6-309E8A5864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412" name="Slide Number Placeholder 3">
            <a:extLst>
              <a:ext uri="{FF2B5EF4-FFF2-40B4-BE49-F238E27FC236}">
                <a16:creationId xmlns:a16="http://schemas.microsoft.com/office/drawing/2014/main" id="{79CC003E-5CCB-4E17-968D-F582F9AF87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001" indent="-301923">
              <a:defRPr sz="2500">
                <a:solidFill>
                  <a:schemeClr val="tx1"/>
                </a:solidFill>
                <a:latin typeface="Arial" panose="020B0604020202020204" pitchFamily="34" charset="0"/>
                <a:ea typeface="MS PGothic" panose="020B0600070205080204" pitchFamily="34" charset="-128"/>
              </a:defRPr>
            </a:lvl2pPr>
            <a:lvl3pPr marL="1207694" indent="-241539">
              <a:defRPr sz="2500">
                <a:solidFill>
                  <a:schemeClr val="tx1"/>
                </a:solidFill>
                <a:latin typeface="Arial" panose="020B0604020202020204" pitchFamily="34" charset="0"/>
                <a:ea typeface="MS PGothic" panose="020B0600070205080204" pitchFamily="34" charset="-128"/>
              </a:defRPr>
            </a:lvl3pPr>
            <a:lvl4pPr marL="1690771" indent="-241539">
              <a:defRPr sz="2500">
                <a:solidFill>
                  <a:schemeClr val="tx1"/>
                </a:solidFill>
                <a:latin typeface="Arial" panose="020B0604020202020204" pitchFamily="34" charset="0"/>
                <a:ea typeface="MS PGothic" panose="020B0600070205080204" pitchFamily="34" charset="-128"/>
              </a:defRPr>
            </a:lvl4pPr>
            <a:lvl5pPr marL="2173849" indent="-241539">
              <a:defRPr sz="25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a:defRPr/>
            </a:pPr>
            <a:fld id="{D295675A-5081-4694-9CA2-CBD7A413AF7E}" type="slidenum">
              <a:rPr lang="en-GB" altLang="en-US" sz="1300">
                <a:solidFill>
                  <a:prstClr val="black"/>
                </a:solidFill>
              </a:rPr>
              <a:pPr defTabSz="966155">
                <a:defRPr/>
              </a:pPr>
              <a:t>35</a:t>
            </a:fld>
            <a:endParaRPr lang="en-GB" altLang="en-US" sz="13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673828B-959C-4FF4-A9D1-E672011915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EF8303E5-A6E3-43E4-A916-192D632711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2468" name="Slide Number Placeholder 3">
            <a:extLst>
              <a:ext uri="{FF2B5EF4-FFF2-40B4-BE49-F238E27FC236}">
                <a16:creationId xmlns:a16="http://schemas.microsoft.com/office/drawing/2014/main" id="{A5A6B6B8-4362-405F-8204-574FDD7AD2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98420" indent="-306956">
              <a:defRPr sz="2500">
                <a:solidFill>
                  <a:schemeClr val="tx1"/>
                </a:solidFill>
                <a:latin typeface="Arial" panose="020B0604020202020204" pitchFamily="34" charset="0"/>
                <a:ea typeface="MS PGothic" panose="020B0600070205080204" pitchFamily="34" charset="-128"/>
              </a:defRPr>
            </a:lvl2pPr>
            <a:lvl3pPr marL="1227822" indent="-244893">
              <a:defRPr sz="2500">
                <a:solidFill>
                  <a:schemeClr val="tx1"/>
                </a:solidFill>
                <a:latin typeface="Arial" panose="020B0604020202020204" pitchFamily="34" charset="0"/>
                <a:ea typeface="MS PGothic" panose="020B0600070205080204" pitchFamily="34" charset="-128"/>
              </a:defRPr>
            </a:lvl3pPr>
            <a:lvl4pPr marL="1719287" indent="-244893">
              <a:defRPr sz="2500">
                <a:solidFill>
                  <a:schemeClr val="tx1"/>
                </a:solidFill>
                <a:latin typeface="Arial" panose="020B0604020202020204" pitchFamily="34" charset="0"/>
                <a:ea typeface="MS PGothic" panose="020B0600070205080204" pitchFamily="34" charset="-128"/>
              </a:defRPr>
            </a:lvl4pPr>
            <a:lvl5pPr marL="2210751" indent="-244893">
              <a:defRPr sz="2500">
                <a:solidFill>
                  <a:schemeClr val="tx1"/>
                </a:solidFill>
                <a:latin typeface="Arial" panose="020B0604020202020204" pitchFamily="34" charset="0"/>
                <a:ea typeface="MS PGothic" panose="020B0600070205080204" pitchFamily="34" charset="-128"/>
              </a:defRPr>
            </a:lvl5pPr>
            <a:lvl6pPr marL="2693828"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76906"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59983"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43061"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eaLnBrk="0" fontAlgn="base" hangingPunct="0">
              <a:spcBef>
                <a:spcPct val="0"/>
              </a:spcBef>
              <a:spcAft>
                <a:spcPct val="0"/>
              </a:spcAft>
              <a:defRPr/>
            </a:pPr>
            <a:fld id="{214F98BF-44AD-4EC7-B27C-841AA3DB5E9E}" type="slidenum">
              <a:rPr lang="en-GB" altLang="en-US" sz="1300">
                <a:solidFill>
                  <a:srgbClr val="000000"/>
                </a:solidFill>
              </a:rPr>
              <a:pPr defTabSz="966155" eaLnBrk="0" fontAlgn="base" hangingPunct="0">
                <a:spcBef>
                  <a:spcPct val="0"/>
                </a:spcBef>
                <a:spcAft>
                  <a:spcPct val="0"/>
                </a:spcAft>
                <a:defRPr/>
              </a:pPr>
              <a:t>40</a:t>
            </a:fld>
            <a:endParaRPr lang="en-GB" altLang="en-US" sz="13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9DC72CC-FFF6-4237-846F-A6783FFF49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D825A58-0EEF-4158-9188-FEE8B124A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0420" name="Slide Number Placeholder 3">
            <a:extLst>
              <a:ext uri="{FF2B5EF4-FFF2-40B4-BE49-F238E27FC236}">
                <a16:creationId xmlns:a16="http://schemas.microsoft.com/office/drawing/2014/main" id="{CDE26338-F449-4E88-9762-831A0B85B1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001" indent="-301923">
              <a:defRPr sz="2500">
                <a:solidFill>
                  <a:schemeClr val="tx1"/>
                </a:solidFill>
                <a:latin typeface="Arial" panose="020B0604020202020204" pitchFamily="34" charset="0"/>
                <a:ea typeface="MS PGothic" panose="020B0600070205080204" pitchFamily="34" charset="-128"/>
              </a:defRPr>
            </a:lvl2pPr>
            <a:lvl3pPr marL="1207694" indent="-241539">
              <a:defRPr sz="2500">
                <a:solidFill>
                  <a:schemeClr val="tx1"/>
                </a:solidFill>
                <a:latin typeface="Arial" panose="020B0604020202020204" pitchFamily="34" charset="0"/>
                <a:ea typeface="MS PGothic" panose="020B0600070205080204" pitchFamily="34" charset="-128"/>
              </a:defRPr>
            </a:lvl3pPr>
            <a:lvl4pPr marL="1690771" indent="-241539">
              <a:defRPr sz="2500">
                <a:solidFill>
                  <a:schemeClr val="tx1"/>
                </a:solidFill>
                <a:latin typeface="Arial" panose="020B0604020202020204" pitchFamily="34" charset="0"/>
                <a:ea typeface="MS PGothic" panose="020B0600070205080204" pitchFamily="34" charset="-128"/>
              </a:defRPr>
            </a:lvl4pPr>
            <a:lvl5pPr marL="2173849" indent="-241539">
              <a:defRPr sz="25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eaLnBrk="0" fontAlgn="base" hangingPunct="0">
              <a:spcBef>
                <a:spcPct val="0"/>
              </a:spcBef>
              <a:spcAft>
                <a:spcPct val="0"/>
              </a:spcAft>
              <a:defRPr/>
            </a:pPr>
            <a:fld id="{AF6853FD-76BB-4DD1-A593-844B0D711D19}" type="slidenum">
              <a:rPr lang="en-GB" altLang="en-US" sz="1300">
                <a:solidFill>
                  <a:prstClr val="black"/>
                </a:solidFill>
              </a:rPr>
              <a:pPr defTabSz="966155" eaLnBrk="0" fontAlgn="base" hangingPunct="0">
                <a:spcBef>
                  <a:spcPct val="0"/>
                </a:spcBef>
                <a:spcAft>
                  <a:spcPct val="0"/>
                </a:spcAft>
                <a:defRPr/>
              </a:pPr>
              <a:t>42</a:t>
            </a:fld>
            <a:endParaRPr lang="en-GB" altLang="en-US" sz="13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4EEA5B2-C3FB-4D54-89EA-8A0DCE1CDA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A51552EE-7035-4C78-9ED3-BB8FCDB90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7588" name="Slide Number Placeholder 3">
            <a:extLst>
              <a:ext uri="{FF2B5EF4-FFF2-40B4-BE49-F238E27FC236}">
                <a16:creationId xmlns:a16="http://schemas.microsoft.com/office/drawing/2014/main" id="{E63D1E76-B90D-4C74-A414-C47CF13DC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98420" indent="-306956">
              <a:defRPr sz="2500">
                <a:solidFill>
                  <a:schemeClr val="tx1"/>
                </a:solidFill>
                <a:latin typeface="Arial" panose="020B0604020202020204" pitchFamily="34" charset="0"/>
                <a:ea typeface="MS PGothic" panose="020B0600070205080204" pitchFamily="34" charset="-128"/>
              </a:defRPr>
            </a:lvl2pPr>
            <a:lvl3pPr marL="1227822" indent="-244893">
              <a:defRPr sz="2500">
                <a:solidFill>
                  <a:schemeClr val="tx1"/>
                </a:solidFill>
                <a:latin typeface="Arial" panose="020B0604020202020204" pitchFamily="34" charset="0"/>
                <a:ea typeface="MS PGothic" panose="020B0600070205080204" pitchFamily="34" charset="-128"/>
              </a:defRPr>
            </a:lvl3pPr>
            <a:lvl4pPr marL="1719287" indent="-244893">
              <a:defRPr sz="2500">
                <a:solidFill>
                  <a:schemeClr val="tx1"/>
                </a:solidFill>
                <a:latin typeface="Arial" panose="020B0604020202020204" pitchFamily="34" charset="0"/>
                <a:ea typeface="MS PGothic" panose="020B0600070205080204" pitchFamily="34" charset="-128"/>
              </a:defRPr>
            </a:lvl4pPr>
            <a:lvl5pPr marL="2210751" indent="-244893">
              <a:defRPr sz="2500">
                <a:solidFill>
                  <a:schemeClr val="tx1"/>
                </a:solidFill>
                <a:latin typeface="Arial" panose="020B0604020202020204" pitchFamily="34" charset="0"/>
                <a:ea typeface="MS PGothic" panose="020B0600070205080204" pitchFamily="34" charset="-128"/>
              </a:defRPr>
            </a:lvl5pPr>
            <a:lvl6pPr marL="2693828"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76906"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59983"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43061"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eaLnBrk="0" fontAlgn="base" hangingPunct="0">
              <a:spcBef>
                <a:spcPct val="0"/>
              </a:spcBef>
              <a:spcAft>
                <a:spcPct val="0"/>
              </a:spcAft>
              <a:defRPr/>
            </a:pPr>
            <a:fld id="{58FED975-DCE9-4053-9AAD-C4CCD0045E30}" type="slidenum">
              <a:rPr lang="en-GB" altLang="en-US" sz="1300">
                <a:solidFill>
                  <a:srgbClr val="000000"/>
                </a:solidFill>
              </a:rPr>
              <a:pPr defTabSz="966155" eaLnBrk="0" fontAlgn="base" hangingPunct="0">
                <a:spcBef>
                  <a:spcPct val="0"/>
                </a:spcBef>
                <a:spcAft>
                  <a:spcPct val="0"/>
                </a:spcAft>
                <a:defRPr/>
              </a:pPr>
              <a:t>43</a:t>
            </a:fld>
            <a:endParaRPr lang="en-GB" altLang="en-US" sz="13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5220A0D-52A4-4A63-89AB-2AACBA083088}" type="datetimeFigureOut">
              <a:rPr lang="en-GB" smtClean="0"/>
              <a:pPr>
                <a:defRPr/>
              </a:pPr>
              <a:t>28/09/2025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9E859B-399D-43DB-A2AC-DA0E1A89B5BD}" type="slidenum">
              <a:rPr lang="en-GB" smtClean="0"/>
              <a:pPr>
                <a:defRPr/>
              </a:pPr>
              <a:t>‹#›</a:t>
            </a:fld>
            <a:endParaRPr lang="en-GB"/>
          </a:p>
        </p:txBody>
      </p:sp>
    </p:spTree>
    <p:extLst>
      <p:ext uri="{BB962C8B-B14F-4D97-AF65-F5344CB8AC3E}">
        <p14:creationId xmlns:p14="http://schemas.microsoft.com/office/powerpoint/2010/main" val="3969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682B4DE-CC56-4D0C-8310-C144B6FE46DE}" type="datetimeFigureOut">
              <a:rPr lang="en-GB" smtClean="0"/>
              <a:pPr>
                <a:defRPr/>
              </a:pPr>
              <a:t>28/09/2025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1AF1045-B735-4F55-9469-7F352776577D}" type="slidenum">
              <a:rPr lang="en-GB" smtClean="0"/>
              <a:pPr>
                <a:defRPr/>
              </a:pPr>
              <a:t>‹#›</a:t>
            </a:fld>
            <a:endParaRPr lang="en-GB"/>
          </a:p>
        </p:txBody>
      </p:sp>
    </p:spTree>
    <p:extLst>
      <p:ext uri="{BB962C8B-B14F-4D97-AF65-F5344CB8AC3E}">
        <p14:creationId xmlns:p14="http://schemas.microsoft.com/office/powerpoint/2010/main" val="115325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13BDDA0-8ADF-452F-8F81-397776263A9D}" type="datetimeFigureOut">
              <a:rPr lang="en-GB" smtClean="0"/>
              <a:pPr>
                <a:defRPr/>
              </a:pPr>
              <a:t>28/09/2025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9C6B3C5-A68D-4EB8-9D29-CCC8DFC87689}" type="slidenum">
              <a:rPr lang="en-GB" smtClean="0"/>
              <a:pPr>
                <a:defRPr/>
              </a:pPr>
              <a:t>‹#›</a:t>
            </a:fld>
            <a:endParaRPr lang="en-GB"/>
          </a:p>
        </p:txBody>
      </p:sp>
    </p:spTree>
    <p:extLst>
      <p:ext uri="{BB962C8B-B14F-4D97-AF65-F5344CB8AC3E}">
        <p14:creationId xmlns:p14="http://schemas.microsoft.com/office/powerpoint/2010/main" val="691465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9754" y="1420283"/>
            <a:ext cx="5210547" cy="980017"/>
          </a:xfrm>
        </p:spPr>
        <p:txBody>
          <a:bodyPr/>
          <a:lstStyle/>
          <a:p>
            <a:r>
              <a:rPr lang="en-US"/>
              <a:t>Click to edit Master title style</a:t>
            </a:r>
          </a:p>
        </p:txBody>
      </p:sp>
      <p:sp>
        <p:nvSpPr>
          <p:cNvPr id="3" name="Subtitle 2"/>
          <p:cNvSpPr>
            <a:spLocks noGrp="1"/>
          </p:cNvSpPr>
          <p:nvPr>
            <p:ph type="subTitle" idx="1"/>
          </p:nvPr>
        </p:nvSpPr>
        <p:spPr>
          <a:xfrm>
            <a:off x="919508" y="2590800"/>
            <a:ext cx="4291039"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4232" y="2937934"/>
            <a:ext cx="5210547"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4232" y="1937809"/>
            <a:ext cx="5210547"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6503" y="1066800"/>
            <a:ext cx="2707441"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16112" y="1066800"/>
            <a:ext cx="2707441"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6503" y="1023409"/>
            <a:ext cx="2708506"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6503" y="1449917"/>
            <a:ext cx="270850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113983" y="1023409"/>
            <a:ext cx="2709570"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113983" y="1449917"/>
            <a:ext cx="2709570"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6503" y="182033"/>
            <a:ext cx="2016746"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96681" y="182034"/>
            <a:ext cx="3426872"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6503" y="956734"/>
            <a:ext cx="2016746"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A7E3B64-04CF-4B0F-B255-675955256F85}" type="datetimeFigureOut">
              <a:rPr lang="en-GB" smtClean="0"/>
              <a:pPr>
                <a:defRPr/>
              </a:pPr>
              <a:t>28/09/2025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802AB7A-C6B5-44F9-A748-694B4F24531C}" type="slidenum">
              <a:rPr lang="en-GB" smtClean="0"/>
              <a:pPr>
                <a:defRPr/>
              </a:pPr>
              <a:t>‹#›</a:t>
            </a:fld>
            <a:endParaRPr lang="en-GB"/>
          </a:p>
        </p:txBody>
      </p:sp>
    </p:spTree>
    <p:extLst>
      <p:ext uri="{BB962C8B-B14F-4D97-AF65-F5344CB8AC3E}">
        <p14:creationId xmlns:p14="http://schemas.microsoft.com/office/powerpoint/2010/main" val="612060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1534" y="3200400"/>
            <a:ext cx="3678034"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201534" y="408517"/>
            <a:ext cx="3678034"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201534" y="3578225"/>
            <a:ext cx="3678034"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44290" y="183092"/>
            <a:ext cx="137926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6503" y="183092"/>
            <a:ext cx="403562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0F20B-10DE-4DA0-91BD-9EF83EA3D214}" type="datetimeFigureOut">
              <a:rPr lang="en-GB" smtClean="0"/>
              <a:pPr>
                <a:defRPr/>
              </a:pPr>
              <a:t>28/09/2025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097F154-BE6E-49A0-B34E-B3B8CAFE01EB}" type="slidenum">
              <a:rPr lang="en-GB" smtClean="0"/>
              <a:pPr>
                <a:defRPr/>
              </a:pPr>
              <a:t>‹#›</a:t>
            </a:fld>
            <a:endParaRPr lang="en-GB"/>
          </a:p>
        </p:txBody>
      </p:sp>
    </p:spTree>
    <p:extLst>
      <p:ext uri="{BB962C8B-B14F-4D97-AF65-F5344CB8AC3E}">
        <p14:creationId xmlns:p14="http://schemas.microsoft.com/office/powerpoint/2010/main" val="255361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0328FBD-C521-4558-B9D2-6872A065F189}" type="datetimeFigureOut">
              <a:rPr lang="en-GB" smtClean="0"/>
              <a:pPr>
                <a:defRPr/>
              </a:pPr>
              <a:t>28/09/2025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5289E2A-9173-4B8C-9876-65810939E22E}" type="slidenum">
              <a:rPr lang="en-GB" smtClean="0"/>
              <a:pPr>
                <a:defRPr/>
              </a:pPr>
              <a:t>‹#›</a:t>
            </a:fld>
            <a:endParaRPr lang="en-GB"/>
          </a:p>
        </p:txBody>
      </p:sp>
    </p:spTree>
    <p:extLst>
      <p:ext uri="{BB962C8B-B14F-4D97-AF65-F5344CB8AC3E}">
        <p14:creationId xmlns:p14="http://schemas.microsoft.com/office/powerpoint/2010/main" val="2179593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A49CE9A-E32B-462D-84F6-3AC42068F163}" type="datetimeFigureOut">
              <a:rPr lang="en-GB" smtClean="0"/>
              <a:pPr>
                <a:defRPr/>
              </a:pPr>
              <a:t>28/09/2025</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930F8BE1-737A-40A0-81B5-0CA9500A4803}" type="slidenum">
              <a:rPr lang="en-GB" smtClean="0"/>
              <a:pPr>
                <a:defRPr/>
              </a:pPr>
              <a:t>‹#›</a:t>
            </a:fld>
            <a:endParaRPr lang="en-GB"/>
          </a:p>
        </p:txBody>
      </p:sp>
    </p:spTree>
    <p:extLst>
      <p:ext uri="{BB962C8B-B14F-4D97-AF65-F5344CB8AC3E}">
        <p14:creationId xmlns:p14="http://schemas.microsoft.com/office/powerpoint/2010/main" val="290602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EA31A5B-1B68-4FFC-9B3A-1C8F0B57A1AB}" type="datetimeFigureOut">
              <a:rPr lang="en-GB" smtClean="0"/>
              <a:pPr>
                <a:defRPr/>
              </a:pPr>
              <a:t>28/09/2025</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F5A045CB-B7D0-428D-A8C0-F3ABDD0B0493}" type="slidenum">
              <a:rPr lang="en-GB" smtClean="0"/>
              <a:pPr>
                <a:defRPr/>
              </a:pPr>
              <a:t>‹#›</a:t>
            </a:fld>
            <a:endParaRPr lang="en-GB"/>
          </a:p>
        </p:txBody>
      </p:sp>
    </p:spTree>
    <p:extLst>
      <p:ext uri="{BB962C8B-B14F-4D97-AF65-F5344CB8AC3E}">
        <p14:creationId xmlns:p14="http://schemas.microsoft.com/office/powerpoint/2010/main" val="428412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0391E22-B915-4756-943A-200EEDF26556}" type="datetimeFigureOut">
              <a:rPr lang="en-GB" smtClean="0"/>
              <a:pPr>
                <a:defRPr/>
              </a:pPr>
              <a:t>28/09/2025</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2C385B03-DF6F-4ACC-AB21-B098D3F53091}" type="slidenum">
              <a:rPr lang="en-GB" smtClean="0"/>
              <a:pPr>
                <a:defRPr/>
              </a:pPr>
              <a:t>‹#›</a:t>
            </a:fld>
            <a:endParaRPr lang="en-GB"/>
          </a:p>
        </p:txBody>
      </p:sp>
    </p:spTree>
    <p:extLst>
      <p:ext uri="{BB962C8B-B14F-4D97-AF65-F5344CB8AC3E}">
        <p14:creationId xmlns:p14="http://schemas.microsoft.com/office/powerpoint/2010/main" val="360917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5F20A83-68DF-4221-9E92-BE37ECB5A0D7}" type="datetimeFigureOut">
              <a:rPr lang="en-GB" smtClean="0"/>
              <a:pPr>
                <a:defRPr/>
              </a:pPr>
              <a:t>28/09/2025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286BFD1-2FE9-4D4D-8CAD-C33727E88AFE}" type="slidenum">
              <a:rPr lang="en-GB" smtClean="0"/>
              <a:pPr>
                <a:defRPr/>
              </a:pPr>
              <a:t>‹#›</a:t>
            </a:fld>
            <a:endParaRPr lang="en-GB"/>
          </a:p>
        </p:txBody>
      </p:sp>
    </p:spTree>
    <p:extLst>
      <p:ext uri="{BB962C8B-B14F-4D97-AF65-F5344CB8AC3E}">
        <p14:creationId xmlns:p14="http://schemas.microsoft.com/office/powerpoint/2010/main" val="226201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36C37FC-4F2F-481D-BBBC-A30DAF8DDFD8}" type="datetimeFigureOut">
              <a:rPr lang="en-GB" smtClean="0"/>
              <a:pPr>
                <a:defRPr/>
              </a:pPr>
              <a:t>28/09/2025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D17E46C-3700-4B21-9667-6F7439001513}" type="slidenum">
              <a:rPr lang="en-GB" smtClean="0"/>
              <a:pPr>
                <a:defRPr/>
              </a:pPr>
              <a:t>‹#›</a:t>
            </a:fld>
            <a:endParaRPr lang="en-GB"/>
          </a:p>
        </p:txBody>
      </p:sp>
    </p:spTree>
    <p:extLst>
      <p:ext uri="{BB962C8B-B14F-4D97-AF65-F5344CB8AC3E}">
        <p14:creationId xmlns:p14="http://schemas.microsoft.com/office/powerpoint/2010/main" val="165466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720436-732F-48BC-86C7-7FECB4F79012}" type="datetimeFigureOut">
              <a:rPr lang="en-GB" smtClean="0"/>
              <a:pPr>
                <a:defRPr/>
              </a:pPr>
              <a:t>28/09/2025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FE63404-D04E-4FAF-BB00-4BDCC6AEC857}" type="slidenum">
              <a:rPr lang="en-GB" smtClean="0"/>
              <a:pPr>
                <a:defRPr/>
              </a:pPr>
              <a:t>‹#›</a:t>
            </a:fld>
            <a:endParaRPr lang="en-GB"/>
          </a:p>
        </p:txBody>
      </p:sp>
    </p:spTree>
    <p:extLst>
      <p:ext uri="{BB962C8B-B14F-4D97-AF65-F5344CB8AC3E}">
        <p14:creationId xmlns:p14="http://schemas.microsoft.com/office/powerpoint/2010/main" val="39772295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503" y="183092"/>
            <a:ext cx="551705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6503" y="1066800"/>
            <a:ext cx="551705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6503" y="4237567"/>
            <a:ext cx="1430346"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9/28/2025</a:t>
            </a:fld>
            <a:endParaRPr lang="en-US"/>
          </a:p>
        </p:txBody>
      </p:sp>
      <p:sp>
        <p:nvSpPr>
          <p:cNvPr id="5" name="Footer Placeholder 4"/>
          <p:cNvSpPr>
            <a:spLocks noGrp="1"/>
          </p:cNvSpPr>
          <p:nvPr>
            <p:ph type="ftr" sz="quarter" idx="3"/>
          </p:nvPr>
        </p:nvSpPr>
        <p:spPr>
          <a:xfrm>
            <a:off x="2094436" y="4237567"/>
            <a:ext cx="1941184"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93207" y="4237567"/>
            <a:ext cx="1430346"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7.svg"/><Relationship Id="rId7" Type="http://schemas.openxmlformats.org/officeDocument/2006/relationships/image" Target="../media/image45.svg"/><Relationship Id="rId12" Type="http://schemas.openxmlformats.org/officeDocument/2006/relationships/image" Target="../media/image50.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9.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svg"/><Relationship Id="rId14"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7.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6.png"/><Relationship Id="rId16" Type="http://schemas.openxmlformats.org/officeDocument/2006/relationships/image" Target="../media/image62.sv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57.png"/><Relationship Id="rId5" Type="http://schemas.openxmlformats.org/officeDocument/2006/relationships/image" Target="../media/image9.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8.png"/><Relationship Id="rId9" Type="http://schemas.openxmlformats.org/officeDocument/2006/relationships/image" Target="../media/image55.png"/><Relationship Id="rId14" Type="http://schemas.openxmlformats.org/officeDocument/2006/relationships/image" Target="../media/image60.svg"/></Relationships>
</file>

<file path=ppt/slides/_rels/slide1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svg"/><Relationship Id="rId7" Type="http://schemas.openxmlformats.org/officeDocument/2006/relationships/image" Target="../media/image67.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9.png"/><Relationship Id="rId10" Type="http://schemas.openxmlformats.org/officeDocument/2006/relationships/image" Target="../media/image70.png"/><Relationship Id="rId4" Type="http://schemas.openxmlformats.org/officeDocument/2006/relationships/image" Target="../media/image8.png"/><Relationship Id="rId9"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74.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9.svg"/><Relationship Id="rId7" Type="http://schemas.openxmlformats.org/officeDocument/2006/relationships/image" Target="../media/image74.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9.png"/><Relationship Id="rId10" Type="http://schemas.openxmlformats.org/officeDocument/2006/relationships/image" Target="../media/image77.png"/><Relationship Id="rId4" Type="http://schemas.openxmlformats.org/officeDocument/2006/relationships/image" Target="../media/image8.png"/><Relationship Id="rId9" Type="http://schemas.openxmlformats.org/officeDocument/2006/relationships/image" Target="../media/image76.sv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9.svg"/><Relationship Id="rId7" Type="http://schemas.openxmlformats.org/officeDocument/2006/relationships/image" Target="../media/image80.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9.svg"/><Relationship Id="rId7" Type="http://schemas.openxmlformats.org/officeDocument/2006/relationships/image" Target="../media/image85.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9.png"/><Relationship Id="rId10" Type="http://schemas.openxmlformats.org/officeDocument/2006/relationships/image" Target="../media/image88.png"/><Relationship Id="rId4" Type="http://schemas.openxmlformats.org/officeDocument/2006/relationships/image" Target="../media/image8.png"/><Relationship Id="rId9" Type="http://schemas.openxmlformats.org/officeDocument/2006/relationships/image" Target="../media/image87.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s://contact.org.uk/help-for-families/parent-carer-participation/" TargetMode="External"/><Relationship Id="rId2" Type="http://schemas.openxmlformats.org/officeDocument/2006/relationships/hyperlink" Target="https://nnpcf.org.uk" TargetMode="External"/><Relationship Id="rId1" Type="http://schemas.openxmlformats.org/officeDocument/2006/relationships/slideLayout" Target="../slideLayouts/slideLayout18.xml"/><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jpg"/></Relationships>
</file>

<file path=ppt/slides/_rels/slide33.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1.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06.jpg"/><Relationship Id="rId5" Type="http://schemas.openxmlformats.org/officeDocument/2006/relationships/image" Target="../media/image10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1.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jpeg"/><Relationship Id="rId9" Type="http://schemas.openxmlformats.org/officeDocument/2006/relationships/image" Target="../media/image112.png"/></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8.jpg"/><Relationship Id="rId7" Type="http://schemas.openxmlformats.org/officeDocument/2006/relationships/diagramColors" Target="../diagrams/colors1.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18.jpg"/><Relationship Id="rId4" Type="http://schemas.openxmlformats.org/officeDocument/2006/relationships/diagramData" Target="../diagrams/data1.xml"/><Relationship Id="rId9"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pcfcheshirewest.org/survey24"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hyperlink" Target="https://www.pcfcheshirewest.org/coffee-events" TargetMode="External"/><Relationship Id="rId2" Type="http://schemas.openxmlformats.org/officeDocument/2006/relationships/image" Target="../media/image121.jp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hyperlink" Target="https://www.pcfcheshirewest.org/copy-of-make-a-donation"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7.jpg"/><Relationship Id="rId4" Type="http://schemas.openxmlformats.org/officeDocument/2006/relationships/image" Target="../media/image126.jpg"/></Relationships>
</file>

<file path=ppt/slides/_rels/slide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youtube.com/channel/UC8-4_JBGF44h_nEhR-o12fg" TargetMode="External"/><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7BB250-8320-402A-84C1-F750B00649E2}"/>
              </a:ext>
            </a:extLst>
          </p:cNvPr>
          <p:cNvSpPr>
            <a:spLocks noGrp="1"/>
          </p:cNvSpPr>
          <p:nvPr>
            <p:ph type="subTitle" idx="1"/>
          </p:nvPr>
        </p:nvSpPr>
        <p:spPr>
          <a:xfrm>
            <a:off x="477981" y="4872922"/>
            <a:ext cx="3933306" cy="1208141"/>
          </a:xfrm>
        </p:spPr>
        <p:txBody>
          <a:bodyPr vert="horz" lIns="91440" tIns="45720" rIns="91440" bIns="45720" rtlCol="0" anchor="t">
            <a:normAutofit fontScale="85000" lnSpcReduction="20000"/>
          </a:bodyPr>
          <a:lstStyle/>
          <a:p>
            <a:pPr algn="l" eaLnBrk="1" fontAlgn="auto" hangingPunct="1">
              <a:spcAft>
                <a:spcPts val="0"/>
              </a:spcAft>
              <a:defRPr/>
            </a:pPr>
            <a:endParaRPr lang="en-GB" sz="2000" dirty="0"/>
          </a:p>
          <a:p>
            <a:pPr algn="l" eaLnBrk="1" fontAlgn="auto" hangingPunct="1">
              <a:spcAft>
                <a:spcPts val="0"/>
              </a:spcAft>
              <a:defRPr/>
            </a:pPr>
            <a:r>
              <a:rPr lang="en-GB" sz="2000" dirty="0"/>
              <a:t> Parent Carer Forum</a:t>
            </a:r>
          </a:p>
          <a:p>
            <a:pPr algn="l" eaLnBrk="1" fontAlgn="auto" hangingPunct="1">
              <a:spcAft>
                <a:spcPts val="0"/>
              </a:spcAft>
              <a:defRPr/>
            </a:pPr>
            <a:r>
              <a:rPr lang="en-GB" sz="2000" dirty="0"/>
              <a:t>Who are we and meet the directors</a:t>
            </a:r>
          </a:p>
          <a:p>
            <a:pPr algn="l">
              <a:defRPr/>
            </a:pPr>
            <a:r>
              <a:rPr lang="en-GB" sz="2000" dirty="0">
                <a:ea typeface="Calibri" panose="020F0502020204030204"/>
                <a:cs typeface="Calibri" panose="020F0502020204030204"/>
              </a:rPr>
              <a:t>Tuesday 30th September</a:t>
            </a:r>
          </a:p>
          <a:p>
            <a:pPr algn="l">
              <a:defRPr/>
            </a:pPr>
            <a:endParaRPr lang="en-GB" sz="2000" dirty="0">
              <a:ea typeface="Calibri" panose="020F0502020204030204"/>
              <a:cs typeface="Calibri" panose="020F0502020204030204"/>
            </a:endParaRPr>
          </a:p>
        </p:txBody>
      </p:sp>
      <p:pic>
        <p:nvPicPr>
          <p:cNvPr id="51203" name="Picture 6">
            <a:extLst>
              <a:ext uri="{FF2B5EF4-FFF2-40B4-BE49-F238E27FC236}">
                <a16:creationId xmlns:a16="http://schemas.microsoft.com/office/drawing/2014/main" id="{31C889F3-7663-4F18-9DA3-9421654489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4356" y="1679066"/>
            <a:ext cx="6408836" cy="3348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8757933" y="1333014"/>
            <a:ext cx="2718634" cy="2560762"/>
          </a:xfrm>
          <a:custGeom>
            <a:avLst/>
            <a:gdLst/>
            <a:ahLst/>
            <a:cxnLst/>
            <a:rect l="l" t="t" r="r" b="b"/>
            <a:pathLst>
              <a:path w="4077951" h="3841143">
                <a:moveTo>
                  <a:pt x="0" y="0"/>
                </a:moveTo>
                <a:lnTo>
                  <a:pt x="4077951" y="0"/>
                </a:lnTo>
                <a:lnTo>
                  <a:pt x="4077951" y="3841143"/>
                </a:lnTo>
                <a:lnTo>
                  <a:pt x="0" y="3841143"/>
                </a:lnTo>
                <a:lnTo>
                  <a:pt x="0" y="0"/>
                </a:lnTo>
                <a:close/>
              </a:path>
            </a:pathLst>
          </a:custGeom>
          <a:blipFill>
            <a:blip r:embed="rId2"/>
            <a:stretch>
              <a:fillRect t="-14878" b="-14878"/>
            </a:stretch>
          </a:blipFill>
        </p:spPr>
        <p:txBody>
          <a:bodyPr/>
          <a:lstStyle/>
          <a:p>
            <a:endParaRPr lang="en-GB"/>
          </a:p>
        </p:txBody>
      </p:sp>
      <p:sp>
        <p:nvSpPr>
          <p:cNvPr id="3" name="Freeform 3"/>
          <p:cNvSpPr/>
          <p:nvPr/>
        </p:nvSpPr>
        <p:spPr>
          <a:xfrm>
            <a:off x="433210" y="1301658"/>
            <a:ext cx="3829585" cy="2523599"/>
          </a:xfrm>
          <a:custGeom>
            <a:avLst/>
            <a:gdLst/>
            <a:ahLst/>
            <a:cxnLst/>
            <a:rect l="l" t="t" r="r" b="b"/>
            <a:pathLst>
              <a:path w="5744378" h="3785398">
                <a:moveTo>
                  <a:pt x="0" y="0"/>
                </a:moveTo>
                <a:lnTo>
                  <a:pt x="5744378" y="0"/>
                </a:lnTo>
                <a:lnTo>
                  <a:pt x="5744378" y="3785398"/>
                </a:lnTo>
                <a:lnTo>
                  <a:pt x="0" y="3785398"/>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433210" y="3831065"/>
            <a:ext cx="3829585" cy="2838486"/>
            <a:chOff x="0" y="0"/>
            <a:chExt cx="2082146" cy="1543285"/>
          </a:xfrm>
        </p:grpSpPr>
        <p:sp>
          <p:nvSpPr>
            <p:cNvPr id="5" name="Freeform 5"/>
            <p:cNvSpPr/>
            <p:nvPr/>
          </p:nvSpPr>
          <p:spPr>
            <a:xfrm>
              <a:off x="0" y="0"/>
              <a:ext cx="2082146" cy="1543285"/>
            </a:xfrm>
            <a:custGeom>
              <a:avLst/>
              <a:gdLst/>
              <a:ahLst/>
              <a:cxnLst/>
              <a:rect l="l" t="t" r="r" b="b"/>
              <a:pathLst>
                <a:path w="2082146" h="1543285">
                  <a:moveTo>
                    <a:pt x="0" y="0"/>
                  </a:moveTo>
                  <a:lnTo>
                    <a:pt x="2082146" y="0"/>
                  </a:lnTo>
                  <a:lnTo>
                    <a:pt x="2082146" y="1543285"/>
                  </a:lnTo>
                  <a:lnTo>
                    <a:pt x="0" y="1543285"/>
                  </a:lnTo>
                  <a:close/>
                </a:path>
              </a:pathLst>
            </a:custGeom>
            <a:solidFill>
              <a:srgbClr val="CE4341"/>
            </a:solidFill>
          </p:spPr>
          <p:txBody>
            <a:bodyPr/>
            <a:lstStyle/>
            <a:p>
              <a:endParaRPr lang="en-GB"/>
            </a:p>
          </p:txBody>
        </p:sp>
      </p:grpSp>
      <p:grpSp>
        <p:nvGrpSpPr>
          <p:cNvPr id="6" name="Group 6"/>
          <p:cNvGrpSpPr/>
          <p:nvPr/>
        </p:nvGrpSpPr>
        <p:grpSpPr>
          <a:xfrm>
            <a:off x="5180342" y="3825257"/>
            <a:ext cx="2498051" cy="2844294"/>
            <a:chOff x="0" y="0"/>
            <a:chExt cx="1267529" cy="1443216"/>
          </a:xfrm>
        </p:grpSpPr>
        <p:sp>
          <p:nvSpPr>
            <p:cNvPr id="7" name="Freeform 7"/>
            <p:cNvSpPr/>
            <p:nvPr/>
          </p:nvSpPr>
          <p:spPr>
            <a:xfrm>
              <a:off x="0" y="0"/>
              <a:ext cx="1267529" cy="1443216"/>
            </a:xfrm>
            <a:custGeom>
              <a:avLst/>
              <a:gdLst/>
              <a:ahLst/>
              <a:cxnLst/>
              <a:rect l="l" t="t" r="r" b="b"/>
              <a:pathLst>
                <a:path w="1267529" h="1443216">
                  <a:moveTo>
                    <a:pt x="0" y="0"/>
                  </a:moveTo>
                  <a:lnTo>
                    <a:pt x="1267529" y="0"/>
                  </a:lnTo>
                  <a:lnTo>
                    <a:pt x="1267529" y="1443216"/>
                  </a:lnTo>
                  <a:lnTo>
                    <a:pt x="0" y="1443216"/>
                  </a:lnTo>
                  <a:close/>
                </a:path>
              </a:pathLst>
            </a:custGeom>
            <a:solidFill>
              <a:srgbClr val="CE4341"/>
            </a:solidFill>
          </p:spPr>
          <p:txBody>
            <a:bodyPr/>
            <a:lstStyle/>
            <a:p>
              <a:endParaRPr lang="en-GB"/>
            </a:p>
          </p:txBody>
        </p:sp>
      </p:grpSp>
      <p:grpSp>
        <p:nvGrpSpPr>
          <p:cNvPr id="8" name="Group 8"/>
          <p:cNvGrpSpPr/>
          <p:nvPr/>
        </p:nvGrpSpPr>
        <p:grpSpPr>
          <a:xfrm>
            <a:off x="8209792" y="3825257"/>
            <a:ext cx="3771900" cy="2844294"/>
            <a:chOff x="0" y="0"/>
            <a:chExt cx="1913890" cy="1443216"/>
          </a:xfrm>
        </p:grpSpPr>
        <p:sp>
          <p:nvSpPr>
            <p:cNvPr id="9" name="Freeform 9"/>
            <p:cNvSpPr/>
            <p:nvPr/>
          </p:nvSpPr>
          <p:spPr>
            <a:xfrm>
              <a:off x="0" y="0"/>
              <a:ext cx="1913890" cy="1443216"/>
            </a:xfrm>
            <a:custGeom>
              <a:avLst/>
              <a:gdLst/>
              <a:ahLst/>
              <a:cxnLst/>
              <a:rect l="l" t="t" r="r" b="b"/>
              <a:pathLst>
                <a:path w="1913890" h="1443216">
                  <a:moveTo>
                    <a:pt x="0" y="0"/>
                  </a:moveTo>
                  <a:lnTo>
                    <a:pt x="1913890" y="0"/>
                  </a:lnTo>
                  <a:lnTo>
                    <a:pt x="1913890" y="1443216"/>
                  </a:lnTo>
                  <a:lnTo>
                    <a:pt x="0" y="1443216"/>
                  </a:lnTo>
                  <a:close/>
                </a:path>
              </a:pathLst>
            </a:custGeom>
            <a:solidFill>
              <a:srgbClr val="CE4341"/>
            </a:solidFill>
          </p:spPr>
          <p:txBody>
            <a:bodyPr/>
            <a:lstStyle/>
            <a:p>
              <a:endParaRPr lang="en-GB"/>
            </a:p>
          </p:txBody>
        </p:sp>
      </p:grpSp>
      <p:sp>
        <p:nvSpPr>
          <p:cNvPr id="10" name="Freeform 10"/>
          <p:cNvSpPr/>
          <p:nvPr/>
        </p:nvSpPr>
        <p:spPr>
          <a:xfrm>
            <a:off x="657428" y="-138569"/>
            <a:ext cx="10881378" cy="1360172"/>
          </a:xfrm>
          <a:custGeom>
            <a:avLst/>
            <a:gdLst/>
            <a:ahLst/>
            <a:cxnLst/>
            <a:rect l="l" t="t" r="r" b="b"/>
            <a:pathLst>
              <a:path w="16322067" h="2040258">
                <a:moveTo>
                  <a:pt x="0" y="0"/>
                </a:moveTo>
                <a:lnTo>
                  <a:pt x="16322066" y="0"/>
                </a:lnTo>
                <a:lnTo>
                  <a:pt x="16322066" y="2040259"/>
                </a:lnTo>
                <a:lnTo>
                  <a:pt x="0" y="20402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5180342" y="1314432"/>
            <a:ext cx="2498051" cy="2498051"/>
          </a:xfrm>
          <a:custGeom>
            <a:avLst/>
            <a:gdLst/>
            <a:ahLst/>
            <a:cxnLst/>
            <a:rect l="l" t="t" r="r" b="b"/>
            <a:pathLst>
              <a:path w="3747076" h="3747076">
                <a:moveTo>
                  <a:pt x="0" y="0"/>
                </a:moveTo>
                <a:lnTo>
                  <a:pt x="3747076" y="0"/>
                </a:lnTo>
                <a:lnTo>
                  <a:pt x="3747076" y="3747076"/>
                </a:lnTo>
                <a:lnTo>
                  <a:pt x="0" y="3747076"/>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2075352" y="205391"/>
            <a:ext cx="8045530" cy="602405"/>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946"/>
              </a:lnSpc>
            </a:pPr>
            <a:r>
              <a:rPr lang="en-US" sz="3533">
                <a:solidFill>
                  <a:srgbClr val="FFFFFF"/>
                </a:solidFill>
                <a:latin typeface="Quicksand"/>
                <a:ea typeface="Quicksand"/>
                <a:cs typeface="Quicksand"/>
                <a:sym typeface="Quicksand"/>
              </a:rPr>
              <a:t>What a DfE Parent Carer Forum is not</a:t>
            </a:r>
          </a:p>
        </p:txBody>
      </p:sp>
      <p:sp>
        <p:nvSpPr>
          <p:cNvPr id="13" name="TextBox 13"/>
          <p:cNvSpPr txBox="1"/>
          <p:nvPr/>
        </p:nvSpPr>
        <p:spPr>
          <a:xfrm>
            <a:off x="433210" y="4210368"/>
            <a:ext cx="3829585" cy="199263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320"/>
              </a:lnSpc>
            </a:pPr>
            <a:r>
              <a:rPr lang="en-US" sz="3800">
                <a:solidFill>
                  <a:srgbClr val="FFFFFF"/>
                </a:solidFill>
                <a:latin typeface="Quicksand"/>
                <a:ea typeface="Quicksand"/>
                <a:cs typeface="Quicksand"/>
                <a:sym typeface="Quicksand"/>
              </a:rPr>
              <a:t>Not a </a:t>
            </a:r>
          </a:p>
          <a:p>
            <a:pPr algn="ctr">
              <a:lnSpc>
                <a:spcPts val="5320"/>
              </a:lnSpc>
            </a:pPr>
            <a:r>
              <a:rPr lang="en-US" sz="3800">
                <a:solidFill>
                  <a:srgbClr val="FFFFFF"/>
                </a:solidFill>
                <a:latin typeface="Quicksand"/>
                <a:ea typeface="Quicksand"/>
                <a:cs typeface="Quicksand"/>
                <a:sym typeface="Quicksand"/>
              </a:rPr>
              <a:t>Support </a:t>
            </a:r>
          </a:p>
          <a:p>
            <a:pPr algn="ctr">
              <a:lnSpc>
                <a:spcPts val="5320"/>
              </a:lnSpc>
            </a:pPr>
            <a:r>
              <a:rPr lang="en-US" sz="3800">
                <a:solidFill>
                  <a:srgbClr val="FFFFFF"/>
                </a:solidFill>
                <a:latin typeface="Quicksand"/>
                <a:ea typeface="Quicksand"/>
                <a:cs typeface="Quicksand"/>
                <a:sym typeface="Quicksand"/>
              </a:rPr>
              <a:t>Service </a:t>
            </a:r>
          </a:p>
        </p:txBody>
      </p:sp>
      <p:sp>
        <p:nvSpPr>
          <p:cNvPr id="14" name="TextBox 14"/>
          <p:cNvSpPr txBox="1"/>
          <p:nvPr/>
        </p:nvSpPr>
        <p:spPr>
          <a:xfrm>
            <a:off x="4514575" y="4210368"/>
            <a:ext cx="3829585" cy="199263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320"/>
              </a:lnSpc>
            </a:pPr>
            <a:r>
              <a:rPr lang="en-US" sz="3800">
                <a:solidFill>
                  <a:srgbClr val="FFFFFF"/>
                </a:solidFill>
                <a:latin typeface="Quicksand"/>
                <a:ea typeface="Quicksand"/>
                <a:cs typeface="Quicksand"/>
                <a:sym typeface="Quicksand"/>
              </a:rPr>
              <a:t>Not a </a:t>
            </a:r>
          </a:p>
          <a:p>
            <a:pPr algn="ctr">
              <a:lnSpc>
                <a:spcPts val="5320"/>
              </a:lnSpc>
            </a:pPr>
            <a:r>
              <a:rPr lang="en-US" sz="3800">
                <a:solidFill>
                  <a:srgbClr val="FFFFFF"/>
                </a:solidFill>
                <a:latin typeface="Quicksand"/>
                <a:ea typeface="Quicksand"/>
                <a:cs typeface="Quicksand"/>
                <a:sym typeface="Quicksand"/>
              </a:rPr>
              <a:t>Protest </a:t>
            </a:r>
          </a:p>
          <a:p>
            <a:pPr algn="ctr">
              <a:lnSpc>
                <a:spcPts val="5320"/>
              </a:lnSpc>
            </a:pPr>
            <a:r>
              <a:rPr lang="en-US" sz="3800">
                <a:solidFill>
                  <a:srgbClr val="FFFFFF"/>
                </a:solidFill>
                <a:latin typeface="Quicksand"/>
                <a:ea typeface="Quicksand"/>
                <a:cs typeface="Quicksand"/>
                <a:sym typeface="Quicksand"/>
              </a:rPr>
              <a:t>Group</a:t>
            </a:r>
          </a:p>
        </p:txBody>
      </p:sp>
      <p:sp>
        <p:nvSpPr>
          <p:cNvPr id="15" name="TextBox 15"/>
          <p:cNvSpPr txBox="1"/>
          <p:nvPr/>
        </p:nvSpPr>
        <p:spPr>
          <a:xfrm>
            <a:off x="8152106" y="3786220"/>
            <a:ext cx="3829585" cy="262297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227"/>
              </a:lnSpc>
            </a:pPr>
            <a:r>
              <a:rPr lang="en-US" sz="3734">
                <a:solidFill>
                  <a:srgbClr val="FFFFFF"/>
                </a:solidFill>
                <a:latin typeface="Quicksand"/>
                <a:ea typeface="Quicksand"/>
                <a:cs typeface="Quicksand"/>
                <a:sym typeface="Quicksand"/>
              </a:rPr>
              <a:t>Not </a:t>
            </a:r>
          </a:p>
          <a:p>
            <a:pPr algn="ctr">
              <a:lnSpc>
                <a:spcPts val="5227"/>
              </a:lnSpc>
            </a:pPr>
            <a:r>
              <a:rPr lang="en-US" sz="3734">
                <a:solidFill>
                  <a:srgbClr val="FFFFFF"/>
                </a:solidFill>
                <a:latin typeface="Quicksand"/>
                <a:ea typeface="Quicksand"/>
                <a:cs typeface="Quicksand"/>
                <a:sym typeface="Quicksand"/>
              </a:rPr>
              <a:t>advocates </a:t>
            </a:r>
          </a:p>
          <a:p>
            <a:pPr algn="ctr">
              <a:lnSpc>
                <a:spcPts val="5227"/>
              </a:lnSpc>
            </a:pPr>
            <a:r>
              <a:rPr lang="en-US" sz="3734">
                <a:solidFill>
                  <a:srgbClr val="FFFFFF"/>
                </a:solidFill>
                <a:latin typeface="Quicksand"/>
                <a:ea typeface="Quicksand"/>
                <a:cs typeface="Quicksand"/>
                <a:sym typeface="Quicksand"/>
              </a:rPr>
              <a:t>for</a:t>
            </a:r>
          </a:p>
          <a:p>
            <a:pPr algn="ctr">
              <a:lnSpc>
                <a:spcPts val="5227"/>
              </a:lnSpc>
            </a:pPr>
            <a:r>
              <a:rPr lang="en-US" sz="3734">
                <a:solidFill>
                  <a:srgbClr val="FFFFFF"/>
                </a:solidFill>
                <a:latin typeface="Quicksand"/>
                <a:ea typeface="Quicksand"/>
                <a:cs typeface="Quicksand"/>
                <a:sym typeface="Quicksand"/>
              </a:rPr>
              <a:t> individual cases</a:t>
            </a:r>
          </a:p>
        </p:txBody>
      </p:sp>
    </p:spTree>
    <p:extLst>
      <p:ext uri="{BB962C8B-B14F-4D97-AF65-F5344CB8AC3E}">
        <p14:creationId xmlns:p14="http://schemas.microsoft.com/office/powerpoint/2010/main" val="1289987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433210" y="1301658"/>
            <a:ext cx="3829585" cy="2523599"/>
          </a:xfrm>
          <a:custGeom>
            <a:avLst/>
            <a:gdLst/>
            <a:ahLst/>
            <a:cxnLst/>
            <a:rect l="l" t="t" r="r" b="b"/>
            <a:pathLst>
              <a:path w="5744378" h="3785398">
                <a:moveTo>
                  <a:pt x="0" y="0"/>
                </a:moveTo>
                <a:lnTo>
                  <a:pt x="5744378" y="0"/>
                </a:lnTo>
                <a:lnTo>
                  <a:pt x="5744378" y="3785398"/>
                </a:lnTo>
                <a:lnTo>
                  <a:pt x="0" y="3785398"/>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433210" y="3831065"/>
            <a:ext cx="3829585" cy="2838486"/>
            <a:chOff x="0" y="0"/>
            <a:chExt cx="2082146" cy="1543285"/>
          </a:xfrm>
        </p:grpSpPr>
        <p:sp>
          <p:nvSpPr>
            <p:cNvPr id="4" name="Freeform 4"/>
            <p:cNvSpPr/>
            <p:nvPr/>
          </p:nvSpPr>
          <p:spPr>
            <a:xfrm>
              <a:off x="0" y="0"/>
              <a:ext cx="2082146" cy="1543285"/>
            </a:xfrm>
            <a:custGeom>
              <a:avLst/>
              <a:gdLst/>
              <a:ahLst/>
              <a:cxnLst/>
              <a:rect l="l" t="t" r="r" b="b"/>
              <a:pathLst>
                <a:path w="2082146" h="1543285">
                  <a:moveTo>
                    <a:pt x="0" y="0"/>
                  </a:moveTo>
                  <a:lnTo>
                    <a:pt x="2082146" y="0"/>
                  </a:lnTo>
                  <a:lnTo>
                    <a:pt x="2082146" y="1543285"/>
                  </a:lnTo>
                  <a:lnTo>
                    <a:pt x="0" y="1543285"/>
                  </a:lnTo>
                  <a:close/>
                </a:path>
              </a:pathLst>
            </a:custGeom>
            <a:solidFill>
              <a:srgbClr val="FFA200"/>
            </a:solidFill>
          </p:spPr>
          <p:txBody>
            <a:bodyPr/>
            <a:lstStyle/>
            <a:p>
              <a:endParaRPr lang="en-GB"/>
            </a:p>
          </p:txBody>
        </p:sp>
      </p:grpSp>
      <p:grpSp>
        <p:nvGrpSpPr>
          <p:cNvPr id="5" name="Group 5"/>
          <p:cNvGrpSpPr/>
          <p:nvPr/>
        </p:nvGrpSpPr>
        <p:grpSpPr>
          <a:xfrm>
            <a:off x="4514575" y="3825257"/>
            <a:ext cx="3695217" cy="2844294"/>
            <a:chOff x="0" y="0"/>
            <a:chExt cx="1874981" cy="1443216"/>
          </a:xfrm>
        </p:grpSpPr>
        <p:sp>
          <p:nvSpPr>
            <p:cNvPr id="6" name="Freeform 6"/>
            <p:cNvSpPr/>
            <p:nvPr/>
          </p:nvSpPr>
          <p:spPr>
            <a:xfrm>
              <a:off x="0" y="0"/>
              <a:ext cx="1874981" cy="1443216"/>
            </a:xfrm>
            <a:custGeom>
              <a:avLst/>
              <a:gdLst/>
              <a:ahLst/>
              <a:cxnLst/>
              <a:rect l="l" t="t" r="r" b="b"/>
              <a:pathLst>
                <a:path w="1874981" h="1443216">
                  <a:moveTo>
                    <a:pt x="0" y="0"/>
                  </a:moveTo>
                  <a:lnTo>
                    <a:pt x="1874981" y="0"/>
                  </a:lnTo>
                  <a:lnTo>
                    <a:pt x="1874981" y="1443216"/>
                  </a:lnTo>
                  <a:lnTo>
                    <a:pt x="0" y="1443216"/>
                  </a:lnTo>
                  <a:close/>
                </a:path>
              </a:pathLst>
            </a:custGeom>
            <a:solidFill>
              <a:srgbClr val="FFA200"/>
            </a:solidFill>
          </p:spPr>
          <p:txBody>
            <a:bodyPr/>
            <a:lstStyle/>
            <a:p>
              <a:endParaRPr lang="en-GB"/>
            </a:p>
          </p:txBody>
        </p:sp>
      </p:grpSp>
      <p:grpSp>
        <p:nvGrpSpPr>
          <p:cNvPr id="7" name="Group 7"/>
          <p:cNvGrpSpPr/>
          <p:nvPr/>
        </p:nvGrpSpPr>
        <p:grpSpPr>
          <a:xfrm>
            <a:off x="8757933" y="3825257"/>
            <a:ext cx="2718634" cy="2844294"/>
            <a:chOff x="0" y="0"/>
            <a:chExt cx="1379455" cy="1443216"/>
          </a:xfrm>
        </p:grpSpPr>
        <p:sp>
          <p:nvSpPr>
            <p:cNvPr id="8" name="Freeform 8"/>
            <p:cNvSpPr/>
            <p:nvPr/>
          </p:nvSpPr>
          <p:spPr>
            <a:xfrm>
              <a:off x="0" y="0"/>
              <a:ext cx="1379455" cy="1443216"/>
            </a:xfrm>
            <a:custGeom>
              <a:avLst/>
              <a:gdLst/>
              <a:ahLst/>
              <a:cxnLst/>
              <a:rect l="l" t="t" r="r" b="b"/>
              <a:pathLst>
                <a:path w="1379455" h="1443216">
                  <a:moveTo>
                    <a:pt x="0" y="0"/>
                  </a:moveTo>
                  <a:lnTo>
                    <a:pt x="1379455" y="0"/>
                  </a:lnTo>
                  <a:lnTo>
                    <a:pt x="1379455" y="1443216"/>
                  </a:lnTo>
                  <a:lnTo>
                    <a:pt x="0" y="1443216"/>
                  </a:lnTo>
                  <a:close/>
                </a:path>
              </a:pathLst>
            </a:custGeom>
            <a:solidFill>
              <a:srgbClr val="FFA200"/>
            </a:solidFill>
          </p:spPr>
          <p:txBody>
            <a:bodyPr/>
            <a:lstStyle/>
            <a:p>
              <a:endParaRPr lang="en-GB"/>
            </a:p>
          </p:txBody>
        </p:sp>
      </p:grpSp>
      <p:sp>
        <p:nvSpPr>
          <p:cNvPr id="9" name="Freeform 9"/>
          <p:cNvSpPr/>
          <p:nvPr/>
        </p:nvSpPr>
        <p:spPr>
          <a:xfrm>
            <a:off x="657428" y="-138569"/>
            <a:ext cx="10881378" cy="1360172"/>
          </a:xfrm>
          <a:custGeom>
            <a:avLst/>
            <a:gdLst/>
            <a:ahLst/>
            <a:cxnLst/>
            <a:rect l="l" t="t" r="r" b="b"/>
            <a:pathLst>
              <a:path w="16322067" h="2040258">
                <a:moveTo>
                  <a:pt x="0" y="0"/>
                </a:moveTo>
                <a:lnTo>
                  <a:pt x="16322066" y="0"/>
                </a:lnTo>
                <a:lnTo>
                  <a:pt x="16322066" y="2040259"/>
                </a:lnTo>
                <a:lnTo>
                  <a:pt x="0" y="2040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5113158" y="1333014"/>
            <a:ext cx="2498051" cy="2498051"/>
          </a:xfrm>
          <a:custGeom>
            <a:avLst/>
            <a:gdLst/>
            <a:ahLst/>
            <a:cxnLst/>
            <a:rect l="l" t="t" r="r" b="b"/>
            <a:pathLst>
              <a:path w="3747076" h="3747076">
                <a:moveTo>
                  <a:pt x="0" y="0"/>
                </a:moveTo>
                <a:lnTo>
                  <a:pt x="3747076" y="0"/>
                </a:lnTo>
                <a:lnTo>
                  <a:pt x="3747076" y="3747076"/>
                </a:lnTo>
                <a:lnTo>
                  <a:pt x="0" y="3747076"/>
                </a:lnTo>
                <a:lnTo>
                  <a:pt x="0" y="0"/>
                </a:lnTo>
                <a:close/>
              </a:path>
            </a:pathLst>
          </a:custGeom>
          <a:blipFill>
            <a:blip r:embed="rId5"/>
            <a:stretch>
              <a:fillRect/>
            </a:stretch>
          </a:blipFill>
        </p:spPr>
        <p:txBody>
          <a:bodyPr/>
          <a:lstStyle/>
          <a:p>
            <a:endParaRPr lang="en-GB"/>
          </a:p>
        </p:txBody>
      </p:sp>
      <p:sp>
        <p:nvSpPr>
          <p:cNvPr id="11" name="Freeform 11"/>
          <p:cNvSpPr/>
          <p:nvPr/>
        </p:nvSpPr>
        <p:spPr>
          <a:xfrm>
            <a:off x="8757933" y="1333014"/>
            <a:ext cx="2718634" cy="2492243"/>
          </a:xfrm>
          <a:custGeom>
            <a:avLst/>
            <a:gdLst/>
            <a:ahLst/>
            <a:cxnLst/>
            <a:rect l="l" t="t" r="r" b="b"/>
            <a:pathLst>
              <a:path w="4077951" h="3738364">
                <a:moveTo>
                  <a:pt x="0" y="0"/>
                </a:moveTo>
                <a:lnTo>
                  <a:pt x="4077951" y="0"/>
                </a:lnTo>
                <a:lnTo>
                  <a:pt x="4077951" y="3738364"/>
                </a:lnTo>
                <a:lnTo>
                  <a:pt x="0" y="3738364"/>
                </a:lnTo>
                <a:lnTo>
                  <a:pt x="0" y="0"/>
                </a:lnTo>
                <a:close/>
              </a:path>
            </a:pathLst>
          </a:custGeom>
          <a:blipFill>
            <a:blip r:embed="rId6"/>
            <a:stretch>
              <a:fillRect l="-35329" t="-6135" r="-11119"/>
            </a:stretch>
          </a:blipFill>
        </p:spPr>
        <p:txBody>
          <a:bodyPr/>
          <a:lstStyle/>
          <a:p>
            <a:endParaRPr lang="en-GB"/>
          </a:p>
        </p:txBody>
      </p:sp>
      <p:sp>
        <p:nvSpPr>
          <p:cNvPr id="12" name="TextBox 12"/>
          <p:cNvSpPr txBox="1"/>
          <p:nvPr/>
        </p:nvSpPr>
        <p:spPr>
          <a:xfrm>
            <a:off x="4848636" y="205391"/>
            <a:ext cx="2498963" cy="602405"/>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946"/>
              </a:lnSpc>
            </a:pPr>
            <a:r>
              <a:rPr lang="en-US" sz="3533">
                <a:solidFill>
                  <a:srgbClr val="FFFFFF"/>
                </a:solidFill>
                <a:latin typeface="Quicksand"/>
                <a:ea typeface="Quicksand"/>
                <a:cs typeface="Quicksand"/>
                <a:sym typeface="Quicksand"/>
              </a:rPr>
              <a:t>However..... </a:t>
            </a:r>
          </a:p>
        </p:txBody>
      </p:sp>
      <p:sp>
        <p:nvSpPr>
          <p:cNvPr id="13" name="TextBox 13"/>
          <p:cNvSpPr txBox="1"/>
          <p:nvPr/>
        </p:nvSpPr>
        <p:spPr>
          <a:xfrm>
            <a:off x="433210" y="4210368"/>
            <a:ext cx="3829585" cy="131953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320"/>
              </a:lnSpc>
            </a:pPr>
            <a:r>
              <a:rPr lang="en-US" sz="3800">
                <a:solidFill>
                  <a:srgbClr val="FFFFFF"/>
                </a:solidFill>
                <a:latin typeface="Quicksand"/>
                <a:ea typeface="Quicksand"/>
                <a:cs typeface="Quicksand"/>
                <a:sym typeface="Quicksand"/>
              </a:rPr>
              <a:t> Supportive of each other </a:t>
            </a:r>
          </a:p>
        </p:txBody>
      </p:sp>
      <p:sp>
        <p:nvSpPr>
          <p:cNvPr id="14" name="TextBox 14"/>
          <p:cNvSpPr txBox="1"/>
          <p:nvPr/>
        </p:nvSpPr>
        <p:spPr>
          <a:xfrm>
            <a:off x="4447391" y="4219068"/>
            <a:ext cx="3829585" cy="199263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320"/>
              </a:lnSpc>
            </a:pPr>
            <a:r>
              <a:rPr lang="en-US" sz="3800">
                <a:solidFill>
                  <a:srgbClr val="FFFFFF"/>
                </a:solidFill>
                <a:latin typeface="Quicksand"/>
                <a:ea typeface="Quicksand"/>
                <a:cs typeface="Quicksand"/>
                <a:sym typeface="Quicksand"/>
              </a:rPr>
              <a:t>Standing</a:t>
            </a:r>
          </a:p>
          <a:p>
            <a:pPr algn="ctr">
              <a:lnSpc>
                <a:spcPts val="5320"/>
              </a:lnSpc>
            </a:pPr>
            <a:r>
              <a:rPr lang="en-US" sz="3800">
                <a:solidFill>
                  <a:srgbClr val="FFFFFF"/>
                </a:solidFill>
                <a:latin typeface="Quicksand"/>
                <a:ea typeface="Quicksand"/>
                <a:cs typeface="Quicksand"/>
                <a:sym typeface="Quicksand"/>
              </a:rPr>
              <a:t> up for what is right </a:t>
            </a:r>
          </a:p>
        </p:txBody>
      </p:sp>
      <p:sp>
        <p:nvSpPr>
          <p:cNvPr id="15" name="TextBox 15"/>
          <p:cNvSpPr txBox="1"/>
          <p:nvPr/>
        </p:nvSpPr>
        <p:spPr>
          <a:xfrm>
            <a:off x="8209792" y="4204018"/>
            <a:ext cx="3829585" cy="196257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227"/>
              </a:lnSpc>
            </a:pPr>
            <a:r>
              <a:rPr lang="en-US" sz="3734">
                <a:solidFill>
                  <a:srgbClr val="FFFFFF"/>
                </a:solidFill>
                <a:latin typeface="Quicksand"/>
                <a:ea typeface="Quicksand"/>
                <a:cs typeface="Quicksand"/>
                <a:sym typeface="Quicksand"/>
              </a:rPr>
              <a:t>Speak </a:t>
            </a:r>
          </a:p>
          <a:p>
            <a:pPr algn="ctr">
              <a:lnSpc>
                <a:spcPts val="5227"/>
              </a:lnSpc>
            </a:pPr>
            <a:r>
              <a:rPr lang="en-US" sz="3734">
                <a:solidFill>
                  <a:srgbClr val="FFFFFF"/>
                </a:solidFill>
                <a:latin typeface="Quicksand"/>
                <a:ea typeface="Quicksand"/>
                <a:cs typeface="Quicksand"/>
                <a:sym typeface="Quicksand"/>
              </a:rPr>
              <a:t>up for </a:t>
            </a:r>
          </a:p>
          <a:p>
            <a:pPr algn="ctr">
              <a:lnSpc>
                <a:spcPts val="5227"/>
              </a:lnSpc>
            </a:pPr>
            <a:r>
              <a:rPr lang="en-US" sz="3734">
                <a:solidFill>
                  <a:srgbClr val="FFFFFF"/>
                </a:solidFill>
                <a:latin typeface="Quicksand"/>
                <a:ea typeface="Quicksand"/>
                <a:cs typeface="Quicksand"/>
                <a:sym typeface="Quicksand"/>
              </a:rPr>
              <a:t>the many </a:t>
            </a:r>
          </a:p>
        </p:txBody>
      </p:sp>
    </p:spTree>
    <p:extLst>
      <p:ext uri="{BB962C8B-B14F-4D97-AF65-F5344CB8AC3E}">
        <p14:creationId xmlns:p14="http://schemas.microsoft.com/office/powerpoint/2010/main" val="308065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20340"/>
            <a:ext cx="10881378" cy="1360172"/>
          </a:xfrm>
          <a:custGeom>
            <a:avLst/>
            <a:gdLst/>
            <a:ahLst/>
            <a:cxnLst/>
            <a:rect l="l" t="t" r="r" b="b"/>
            <a:pathLst>
              <a:path w="16322067" h="2040258">
                <a:moveTo>
                  <a:pt x="0" y="0"/>
                </a:moveTo>
                <a:lnTo>
                  <a:pt x="16322067" y="0"/>
                </a:lnTo>
                <a:lnTo>
                  <a:pt x="16322067" y="2040259"/>
                </a:lnTo>
                <a:lnTo>
                  <a:pt x="0" y="2040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3685041" y="1938128"/>
            <a:ext cx="4826152" cy="3622061"/>
          </a:xfrm>
          <a:custGeom>
            <a:avLst/>
            <a:gdLst/>
            <a:ahLst/>
            <a:cxnLst/>
            <a:rect l="l" t="t" r="r" b="b"/>
            <a:pathLst>
              <a:path w="7239228" h="5433092">
                <a:moveTo>
                  <a:pt x="0" y="0"/>
                </a:moveTo>
                <a:lnTo>
                  <a:pt x="7239228" y="0"/>
                </a:lnTo>
                <a:lnTo>
                  <a:pt x="7239228" y="5433092"/>
                </a:lnTo>
                <a:lnTo>
                  <a:pt x="0" y="5433092"/>
                </a:lnTo>
                <a:lnTo>
                  <a:pt x="0" y="0"/>
                </a:lnTo>
                <a:close/>
              </a:path>
            </a:pathLst>
          </a:custGeom>
          <a:blipFill>
            <a:blip r:embed="rId4"/>
            <a:stretch>
              <a:fillRect/>
            </a:stretch>
          </a:blipFill>
        </p:spPr>
        <p:txBody>
          <a:bodyPr/>
          <a:lstStyle/>
          <a:p>
            <a:endParaRPr lang="en-GB"/>
          </a:p>
        </p:txBody>
      </p:sp>
      <p:sp>
        <p:nvSpPr>
          <p:cNvPr id="4" name="Freeform 4"/>
          <p:cNvSpPr/>
          <p:nvPr/>
        </p:nvSpPr>
        <p:spPr>
          <a:xfrm>
            <a:off x="9275301" y="319251"/>
            <a:ext cx="1786018" cy="2041163"/>
          </a:xfrm>
          <a:custGeom>
            <a:avLst/>
            <a:gdLst/>
            <a:ahLst/>
            <a:cxnLst/>
            <a:rect l="l" t="t" r="r" b="b"/>
            <a:pathLst>
              <a:path w="2679027" h="3061745">
                <a:moveTo>
                  <a:pt x="0" y="0"/>
                </a:moveTo>
                <a:lnTo>
                  <a:pt x="2679027" y="0"/>
                </a:lnTo>
                <a:lnTo>
                  <a:pt x="2679027" y="3061745"/>
                </a:lnTo>
                <a:lnTo>
                  <a:pt x="0" y="3061745"/>
                </a:lnTo>
                <a:lnTo>
                  <a:pt x="0" y="0"/>
                </a:lnTo>
                <a:close/>
              </a:path>
            </a:pathLst>
          </a:custGeom>
          <a:blipFill>
            <a:blip r:embed="rId5"/>
            <a:stretch>
              <a:fillRect/>
            </a:stretch>
          </a:blipFill>
        </p:spPr>
        <p:txBody>
          <a:bodyPr/>
          <a:lstStyle/>
          <a:p>
            <a:endParaRPr lang="en-GB"/>
          </a:p>
        </p:txBody>
      </p:sp>
      <p:sp>
        <p:nvSpPr>
          <p:cNvPr id="5" name="Freeform 5"/>
          <p:cNvSpPr/>
          <p:nvPr/>
        </p:nvSpPr>
        <p:spPr>
          <a:xfrm>
            <a:off x="1629802" y="319251"/>
            <a:ext cx="1939946" cy="2262328"/>
          </a:xfrm>
          <a:custGeom>
            <a:avLst/>
            <a:gdLst/>
            <a:ahLst/>
            <a:cxnLst/>
            <a:rect l="l" t="t" r="r" b="b"/>
            <a:pathLst>
              <a:path w="2909919" h="3393492">
                <a:moveTo>
                  <a:pt x="0" y="0"/>
                </a:moveTo>
                <a:lnTo>
                  <a:pt x="2909919" y="0"/>
                </a:lnTo>
                <a:lnTo>
                  <a:pt x="2909919" y="3393492"/>
                </a:lnTo>
                <a:lnTo>
                  <a:pt x="0" y="3393492"/>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820982" y="90628"/>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Not in a fight!</a:t>
            </a:r>
          </a:p>
        </p:txBody>
      </p:sp>
    </p:spTree>
    <p:extLst>
      <p:ext uri="{BB962C8B-B14F-4D97-AF65-F5344CB8AC3E}">
        <p14:creationId xmlns:p14="http://schemas.microsoft.com/office/powerpoint/2010/main" val="176361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1750917" y="0"/>
            <a:ext cx="8694399" cy="6858000"/>
          </a:xfrm>
          <a:custGeom>
            <a:avLst/>
            <a:gdLst/>
            <a:ahLst/>
            <a:cxnLst/>
            <a:rect l="l" t="t" r="r" b="b"/>
            <a:pathLst>
              <a:path w="13041598" h="10287000">
                <a:moveTo>
                  <a:pt x="0" y="0"/>
                </a:moveTo>
                <a:lnTo>
                  <a:pt x="13041598" y="0"/>
                </a:lnTo>
                <a:lnTo>
                  <a:pt x="13041598"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789534" y="88614"/>
            <a:ext cx="421017" cy="1194373"/>
          </a:xfrm>
          <a:custGeom>
            <a:avLst/>
            <a:gdLst/>
            <a:ahLst/>
            <a:cxnLst/>
            <a:rect l="l" t="t" r="r" b="b"/>
            <a:pathLst>
              <a:path w="631525" h="1791559">
                <a:moveTo>
                  <a:pt x="0" y="0"/>
                </a:moveTo>
                <a:lnTo>
                  <a:pt x="631525" y="0"/>
                </a:lnTo>
                <a:lnTo>
                  <a:pt x="631525" y="1791560"/>
                </a:lnTo>
                <a:lnTo>
                  <a:pt x="0" y="1791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459950" y="3770968"/>
            <a:ext cx="1080183" cy="1080183"/>
          </a:xfrm>
          <a:custGeom>
            <a:avLst/>
            <a:gdLst/>
            <a:ahLst/>
            <a:cxnLst/>
            <a:rect l="l" t="t" r="r" b="b"/>
            <a:pathLst>
              <a:path w="1620275" h="1620275">
                <a:moveTo>
                  <a:pt x="0" y="0"/>
                </a:moveTo>
                <a:lnTo>
                  <a:pt x="1620276" y="0"/>
                </a:lnTo>
                <a:lnTo>
                  <a:pt x="1620276" y="1620276"/>
                </a:lnTo>
                <a:lnTo>
                  <a:pt x="0" y="1620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388335" y="1892147"/>
            <a:ext cx="1223412" cy="1223412"/>
          </a:xfrm>
          <a:custGeom>
            <a:avLst/>
            <a:gdLst/>
            <a:ahLst/>
            <a:cxnLst/>
            <a:rect l="l" t="t" r="r" b="b"/>
            <a:pathLst>
              <a:path w="1835118" h="1835118">
                <a:moveTo>
                  <a:pt x="0" y="0"/>
                </a:moveTo>
                <a:lnTo>
                  <a:pt x="1835118" y="0"/>
                </a:lnTo>
                <a:lnTo>
                  <a:pt x="1835118" y="1835118"/>
                </a:lnTo>
                <a:lnTo>
                  <a:pt x="0" y="18351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433556" y="5602868"/>
            <a:ext cx="1132971" cy="1138664"/>
          </a:xfrm>
          <a:custGeom>
            <a:avLst/>
            <a:gdLst/>
            <a:ahLst/>
            <a:cxnLst/>
            <a:rect l="l" t="t" r="r" b="b"/>
            <a:pathLst>
              <a:path w="1699456" h="1707996">
                <a:moveTo>
                  <a:pt x="0" y="0"/>
                </a:moveTo>
                <a:lnTo>
                  <a:pt x="1699456" y="0"/>
                </a:lnTo>
                <a:lnTo>
                  <a:pt x="1699456" y="1707996"/>
                </a:lnTo>
                <a:lnTo>
                  <a:pt x="0" y="17079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36329" y="6283145"/>
            <a:ext cx="1504849" cy="386406"/>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157"/>
              </a:lnSpc>
            </a:pPr>
            <a:r>
              <a:rPr lang="en-US" sz="2255">
                <a:solidFill>
                  <a:srgbClr val="FFFFFF"/>
                </a:solidFill>
                <a:latin typeface="Open Sans Light"/>
                <a:ea typeface="Open Sans Light"/>
                <a:cs typeface="Open Sans Light"/>
                <a:sym typeface="Open Sans Light"/>
              </a:rPr>
              <a:t>8</a:t>
            </a:r>
          </a:p>
        </p:txBody>
      </p:sp>
    </p:spTree>
    <p:extLst>
      <p:ext uri="{BB962C8B-B14F-4D97-AF65-F5344CB8AC3E}">
        <p14:creationId xmlns:p14="http://schemas.microsoft.com/office/powerpoint/2010/main" val="3039197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719667" y="198103"/>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719667" y="309070"/>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North West Forums</a:t>
            </a:r>
          </a:p>
        </p:txBody>
      </p:sp>
      <p:grpSp>
        <p:nvGrpSpPr>
          <p:cNvPr id="4" name="Group 4"/>
          <p:cNvGrpSpPr/>
          <p:nvPr/>
        </p:nvGrpSpPr>
        <p:grpSpPr>
          <a:xfrm>
            <a:off x="-337442" y="1661003"/>
            <a:ext cx="12904819" cy="839930"/>
            <a:chOff x="0" y="0"/>
            <a:chExt cx="6548001" cy="426187"/>
          </a:xfrm>
        </p:grpSpPr>
        <p:sp>
          <p:nvSpPr>
            <p:cNvPr id="5" name="Freeform 5"/>
            <p:cNvSpPr/>
            <p:nvPr/>
          </p:nvSpPr>
          <p:spPr>
            <a:xfrm>
              <a:off x="0" y="0"/>
              <a:ext cx="6548001" cy="426186"/>
            </a:xfrm>
            <a:custGeom>
              <a:avLst/>
              <a:gdLst/>
              <a:ahLst/>
              <a:cxnLst/>
              <a:rect l="l" t="t" r="r" b="b"/>
              <a:pathLst>
                <a:path w="6548001" h="426186">
                  <a:moveTo>
                    <a:pt x="0" y="0"/>
                  </a:moveTo>
                  <a:lnTo>
                    <a:pt x="6548001" y="0"/>
                  </a:lnTo>
                  <a:lnTo>
                    <a:pt x="6548001" y="426186"/>
                  </a:lnTo>
                  <a:lnTo>
                    <a:pt x="0" y="426186"/>
                  </a:lnTo>
                  <a:close/>
                </a:path>
              </a:pathLst>
            </a:custGeom>
            <a:solidFill>
              <a:srgbClr val="FFFFFF"/>
            </a:solidFill>
          </p:spPr>
          <p:txBody>
            <a:bodyPr/>
            <a:lstStyle/>
            <a:p>
              <a:endParaRPr lang="en-GB"/>
            </a:p>
          </p:txBody>
        </p:sp>
      </p:grpSp>
      <p:sp>
        <p:nvSpPr>
          <p:cNvPr id="6" name="TextBox 6"/>
          <p:cNvSpPr txBox="1"/>
          <p:nvPr/>
        </p:nvSpPr>
        <p:spPr>
          <a:xfrm>
            <a:off x="4153469" y="1025163"/>
            <a:ext cx="3889295" cy="6271039"/>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302"/>
              </a:lnSpc>
              <a:spcBef>
                <a:spcPct val="0"/>
              </a:spcBef>
            </a:pPr>
            <a:endParaRPr sz="803"/>
          </a:p>
          <a:p>
            <a:pPr algn="ctr">
              <a:lnSpc>
                <a:spcPts val="3302"/>
              </a:lnSpc>
              <a:spcBef>
                <a:spcPct val="0"/>
              </a:spcBef>
            </a:pPr>
            <a:endParaRPr sz="803"/>
          </a:p>
          <a:p>
            <a:pPr algn="ctr">
              <a:lnSpc>
                <a:spcPts val="3302"/>
              </a:lnSpc>
              <a:spcBef>
                <a:spcPct val="0"/>
              </a:spcBef>
            </a:pPr>
            <a:r>
              <a:rPr lang="en-US" sz="2359" b="1">
                <a:solidFill>
                  <a:srgbClr val="65ED25"/>
                </a:solidFill>
                <a:latin typeface="Quicksand Bold"/>
                <a:ea typeface="Quicksand Bold"/>
                <a:cs typeface="Quicksand Bold"/>
                <a:sym typeface="Quicksand Bold"/>
              </a:rPr>
              <a:t>Cheshire &amp; Mersey</a:t>
            </a:r>
            <a:r>
              <a:rPr lang="en-US" sz="2359" b="1">
                <a:solidFill>
                  <a:srgbClr val="65ED25"/>
                </a:solidFill>
                <a:latin typeface="Quicksand"/>
                <a:ea typeface="Quicksand"/>
                <a:cs typeface="Quicksand"/>
                <a:sym typeface="Quicksand"/>
              </a:rPr>
              <a:t> </a:t>
            </a:r>
          </a:p>
          <a:p>
            <a:pPr algn="ctr">
              <a:lnSpc>
                <a:spcPts val="3302"/>
              </a:lnSpc>
              <a:spcBef>
                <a:spcPct val="0"/>
              </a:spcBef>
            </a:pPr>
            <a:endParaRPr lang="en-US" sz="2359" b="1">
              <a:solidFill>
                <a:srgbClr val="65ED25"/>
              </a:solidFill>
              <a:latin typeface="Quicksand"/>
              <a:ea typeface="Quicksand"/>
              <a:cs typeface="Quicksand"/>
              <a:sym typeface="Quicksand"/>
            </a:endParaRPr>
          </a:p>
          <a:p>
            <a:pPr algn="ctr">
              <a:lnSpc>
                <a:spcPts val="3302"/>
              </a:lnSpc>
              <a:spcBef>
                <a:spcPct val="0"/>
              </a:spcBef>
            </a:pPr>
            <a:r>
              <a:rPr lang="en-US" sz="2359" b="1">
                <a:solidFill>
                  <a:srgbClr val="FFFFFF"/>
                </a:solidFill>
                <a:latin typeface="Quicksand"/>
                <a:ea typeface="Quicksand"/>
                <a:cs typeface="Quicksand"/>
                <a:sym typeface="Quicksand"/>
              </a:rPr>
              <a:t>Cheshire East </a:t>
            </a:r>
          </a:p>
          <a:p>
            <a:pPr algn="ctr">
              <a:lnSpc>
                <a:spcPts val="3302"/>
              </a:lnSpc>
              <a:spcBef>
                <a:spcPct val="0"/>
              </a:spcBef>
            </a:pPr>
            <a:r>
              <a:rPr lang="en-US" sz="2359" b="1">
                <a:solidFill>
                  <a:srgbClr val="FFFFFF"/>
                </a:solidFill>
                <a:latin typeface="Quicksand"/>
                <a:ea typeface="Quicksand"/>
                <a:cs typeface="Quicksand"/>
                <a:sym typeface="Quicksand"/>
              </a:rPr>
              <a:t>Cheshire West and Chester </a:t>
            </a:r>
          </a:p>
          <a:p>
            <a:pPr algn="ctr">
              <a:lnSpc>
                <a:spcPts val="3302"/>
              </a:lnSpc>
              <a:spcBef>
                <a:spcPct val="0"/>
              </a:spcBef>
            </a:pPr>
            <a:r>
              <a:rPr lang="en-US" sz="2359" b="1">
                <a:solidFill>
                  <a:srgbClr val="FFFFFF"/>
                </a:solidFill>
                <a:latin typeface="Quicksand"/>
                <a:ea typeface="Quicksand"/>
                <a:cs typeface="Quicksand"/>
                <a:sym typeface="Quicksand"/>
              </a:rPr>
              <a:t>Liverpool</a:t>
            </a:r>
          </a:p>
          <a:p>
            <a:pPr algn="ctr">
              <a:lnSpc>
                <a:spcPts val="3302"/>
              </a:lnSpc>
              <a:spcBef>
                <a:spcPct val="0"/>
              </a:spcBef>
            </a:pPr>
            <a:r>
              <a:rPr lang="en-US" sz="2359" b="1">
                <a:solidFill>
                  <a:srgbClr val="FFFFFF"/>
                </a:solidFill>
                <a:latin typeface="Quicksand"/>
                <a:ea typeface="Quicksand"/>
                <a:cs typeface="Quicksand"/>
                <a:sym typeface="Quicksand"/>
              </a:rPr>
              <a:t>Sefton</a:t>
            </a:r>
          </a:p>
          <a:p>
            <a:pPr algn="ctr">
              <a:lnSpc>
                <a:spcPts val="3302"/>
              </a:lnSpc>
              <a:spcBef>
                <a:spcPct val="0"/>
              </a:spcBef>
            </a:pPr>
            <a:r>
              <a:rPr lang="en-US" sz="2359" b="1">
                <a:solidFill>
                  <a:srgbClr val="FFFFFF"/>
                </a:solidFill>
                <a:latin typeface="Quicksand"/>
                <a:ea typeface="Quicksand"/>
                <a:cs typeface="Quicksand"/>
                <a:sym typeface="Quicksand"/>
              </a:rPr>
              <a:t>St Helens </a:t>
            </a:r>
          </a:p>
          <a:p>
            <a:pPr algn="ctr">
              <a:lnSpc>
                <a:spcPts val="3302"/>
              </a:lnSpc>
              <a:spcBef>
                <a:spcPct val="0"/>
              </a:spcBef>
            </a:pPr>
            <a:r>
              <a:rPr lang="en-US" sz="2359" b="1">
                <a:solidFill>
                  <a:srgbClr val="FFFFFF"/>
                </a:solidFill>
                <a:latin typeface="Quicksand"/>
                <a:ea typeface="Quicksand"/>
                <a:cs typeface="Quicksand"/>
                <a:sym typeface="Quicksand"/>
              </a:rPr>
              <a:t>Halton</a:t>
            </a:r>
          </a:p>
          <a:p>
            <a:pPr algn="ctr">
              <a:lnSpc>
                <a:spcPts val="3302"/>
              </a:lnSpc>
              <a:spcBef>
                <a:spcPct val="0"/>
              </a:spcBef>
            </a:pPr>
            <a:r>
              <a:rPr lang="en-US" sz="2359" b="1">
                <a:solidFill>
                  <a:srgbClr val="FFFFFF"/>
                </a:solidFill>
                <a:latin typeface="Quicksand"/>
                <a:ea typeface="Quicksand"/>
                <a:cs typeface="Quicksand"/>
                <a:sym typeface="Quicksand"/>
              </a:rPr>
              <a:t>Knowlsey</a:t>
            </a:r>
          </a:p>
          <a:p>
            <a:pPr algn="ctr">
              <a:lnSpc>
                <a:spcPts val="3302"/>
              </a:lnSpc>
              <a:spcBef>
                <a:spcPct val="0"/>
              </a:spcBef>
            </a:pPr>
            <a:r>
              <a:rPr lang="en-US" sz="2359" b="1">
                <a:solidFill>
                  <a:srgbClr val="FFFFFF"/>
                </a:solidFill>
                <a:latin typeface="Quicksand"/>
                <a:ea typeface="Quicksand"/>
                <a:cs typeface="Quicksand"/>
                <a:sym typeface="Quicksand"/>
              </a:rPr>
              <a:t> Warrington</a:t>
            </a:r>
          </a:p>
          <a:p>
            <a:pPr algn="ctr">
              <a:lnSpc>
                <a:spcPts val="3302"/>
              </a:lnSpc>
              <a:spcBef>
                <a:spcPct val="0"/>
              </a:spcBef>
            </a:pPr>
            <a:r>
              <a:rPr lang="en-US" sz="2359" b="1">
                <a:solidFill>
                  <a:srgbClr val="FFFFFF"/>
                </a:solidFill>
                <a:latin typeface="Quicksand"/>
                <a:ea typeface="Quicksand"/>
                <a:cs typeface="Quicksand"/>
                <a:sym typeface="Quicksand"/>
              </a:rPr>
              <a:t>Wirral</a:t>
            </a:r>
          </a:p>
          <a:p>
            <a:pPr algn="ctr">
              <a:lnSpc>
                <a:spcPts val="3302"/>
              </a:lnSpc>
              <a:spcBef>
                <a:spcPct val="0"/>
              </a:spcBef>
            </a:pPr>
            <a:endParaRPr lang="en-US" sz="2359" b="1">
              <a:solidFill>
                <a:srgbClr val="FFFFFF"/>
              </a:solidFill>
              <a:latin typeface="Quicksand"/>
              <a:ea typeface="Quicksand"/>
              <a:cs typeface="Quicksand"/>
              <a:sym typeface="Quicksand"/>
            </a:endParaRPr>
          </a:p>
          <a:p>
            <a:pPr algn="ctr">
              <a:lnSpc>
                <a:spcPts val="3302"/>
              </a:lnSpc>
              <a:spcBef>
                <a:spcPct val="0"/>
              </a:spcBef>
            </a:pPr>
            <a:endParaRPr lang="en-US" sz="2359" b="1">
              <a:solidFill>
                <a:srgbClr val="FFFFFF"/>
              </a:solidFill>
              <a:latin typeface="Quicksand"/>
              <a:ea typeface="Quicksand"/>
              <a:cs typeface="Quicksand"/>
              <a:sym typeface="Quicksand"/>
            </a:endParaRPr>
          </a:p>
        </p:txBody>
      </p:sp>
      <p:grpSp>
        <p:nvGrpSpPr>
          <p:cNvPr id="7" name="Group 7"/>
          <p:cNvGrpSpPr/>
          <p:nvPr/>
        </p:nvGrpSpPr>
        <p:grpSpPr>
          <a:xfrm>
            <a:off x="545724" y="4563122"/>
            <a:ext cx="3228722" cy="2044733"/>
            <a:chOff x="0" y="0"/>
            <a:chExt cx="2442482" cy="1546812"/>
          </a:xfrm>
        </p:grpSpPr>
        <p:sp>
          <p:nvSpPr>
            <p:cNvPr id="8" name="Freeform 8"/>
            <p:cNvSpPr/>
            <p:nvPr/>
          </p:nvSpPr>
          <p:spPr>
            <a:xfrm>
              <a:off x="0" y="0"/>
              <a:ext cx="2442482" cy="1546812"/>
            </a:xfrm>
            <a:custGeom>
              <a:avLst/>
              <a:gdLst/>
              <a:ahLst/>
              <a:cxnLst/>
              <a:rect l="l" t="t" r="r" b="b"/>
              <a:pathLst>
                <a:path w="2442482" h="1546812">
                  <a:moveTo>
                    <a:pt x="0" y="0"/>
                  </a:moveTo>
                  <a:lnTo>
                    <a:pt x="2442482" y="0"/>
                  </a:lnTo>
                  <a:lnTo>
                    <a:pt x="2442482" y="1546812"/>
                  </a:lnTo>
                  <a:lnTo>
                    <a:pt x="0" y="1546812"/>
                  </a:lnTo>
                  <a:close/>
                </a:path>
              </a:pathLst>
            </a:custGeom>
            <a:solidFill>
              <a:srgbClr val="65ED25"/>
            </a:solidFill>
          </p:spPr>
          <p:txBody>
            <a:bodyPr/>
            <a:lstStyle/>
            <a:p>
              <a:endParaRPr lang="en-GB"/>
            </a:p>
          </p:txBody>
        </p:sp>
      </p:grpSp>
      <p:sp>
        <p:nvSpPr>
          <p:cNvPr id="9" name="TextBox 9"/>
          <p:cNvSpPr txBox="1"/>
          <p:nvPr/>
        </p:nvSpPr>
        <p:spPr>
          <a:xfrm>
            <a:off x="166701" y="1865430"/>
            <a:ext cx="3986768" cy="292952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316"/>
              </a:lnSpc>
            </a:pPr>
            <a:r>
              <a:rPr lang="en-US" sz="2369" b="1">
                <a:solidFill>
                  <a:srgbClr val="65ED25"/>
                </a:solidFill>
                <a:latin typeface="Quicksand Bold"/>
                <a:ea typeface="Quicksand Bold"/>
                <a:cs typeface="Quicksand Bold"/>
                <a:sym typeface="Quicksand Bold"/>
              </a:rPr>
              <a:t>Lancashire &amp; West Cumbria</a:t>
            </a:r>
          </a:p>
          <a:p>
            <a:pPr algn="ctr">
              <a:lnSpc>
                <a:spcPts val="3267"/>
              </a:lnSpc>
            </a:pPr>
            <a:r>
              <a:rPr lang="en-US" sz="2333" b="1">
                <a:solidFill>
                  <a:srgbClr val="82CD27"/>
                </a:solidFill>
                <a:latin typeface="Quicksand Bold"/>
                <a:ea typeface="Quicksand Bold"/>
                <a:cs typeface="Quicksand Bold"/>
                <a:sym typeface="Quicksand Bold"/>
              </a:rPr>
              <a:t> </a:t>
            </a:r>
          </a:p>
          <a:p>
            <a:pPr algn="ctr">
              <a:lnSpc>
                <a:spcPts val="3316"/>
              </a:lnSpc>
              <a:spcBef>
                <a:spcPct val="0"/>
              </a:spcBef>
            </a:pPr>
            <a:r>
              <a:rPr lang="en-US" sz="2369" b="1">
                <a:solidFill>
                  <a:srgbClr val="FFFFFF"/>
                </a:solidFill>
                <a:latin typeface="Quicksand"/>
                <a:ea typeface="Quicksand"/>
                <a:cs typeface="Quicksand"/>
                <a:sym typeface="Quicksand"/>
              </a:rPr>
              <a:t>Blackburn With Darwen</a:t>
            </a:r>
          </a:p>
          <a:p>
            <a:pPr algn="ctr">
              <a:lnSpc>
                <a:spcPts val="3316"/>
              </a:lnSpc>
              <a:spcBef>
                <a:spcPct val="0"/>
              </a:spcBef>
            </a:pPr>
            <a:r>
              <a:rPr lang="en-US" sz="2369" b="1">
                <a:solidFill>
                  <a:srgbClr val="FFFFFF"/>
                </a:solidFill>
                <a:latin typeface="Quicksand"/>
                <a:ea typeface="Quicksand"/>
                <a:cs typeface="Quicksand"/>
                <a:sym typeface="Quicksand"/>
              </a:rPr>
              <a:t>Blackpool</a:t>
            </a:r>
          </a:p>
          <a:p>
            <a:pPr algn="ctr">
              <a:lnSpc>
                <a:spcPts val="3316"/>
              </a:lnSpc>
              <a:spcBef>
                <a:spcPct val="0"/>
              </a:spcBef>
            </a:pPr>
            <a:r>
              <a:rPr lang="en-US" sz="2369" b="1">
                <a:solidFill>
                  <a:srgbClr val="FFFFFF"/>
                </a:solidFill>
                <a:latin typeface="Quicksand"/>
                <a:ea typeface="Quicksand"/>
                <a:cs typeface="Quicksand"/>
                <a:sym typeface="Quicksand"/>
              </a:rPr>
              <a:t>Lancashire </a:t>
            </a:r>
          </a:p>
          <a:p>
            <a:pPr algn="ctr">
              <a:lnSpc>
                <a:spcPts val="3316"/>
              </a:lnSpc>
              <a:spcBef>
                <a:spcPct val="0"/>
              </a:spcBef>
            </a:pPr>
            <a:r>
              <a:rPr lang="en-US" sz="2369" b="1">
                <a:solidFill>
                  <a:srgbClr val="FFFFFF"/>
                </a:solidFill>
                <a:latin typeface="Quicksand"/>
                <a:ea typeface="Quicksand"/>
                <a:cs typeface="Quicksand"/>
                <a:sym typeface="Quicksand"/>
              </a:rPr>
              <a:t>?Cumbria?</a:t>
            </a:r>
          </a:p>
        </p:txBody>
      </p:sp>
      <p:sp>
        <p:nvSpPr>
          <p:cNvPr id="10" name="TextBox 10"/>
          <p:cNvSpPr txBox="1"/>
          <p:nvPr/>
        </p:nvSpPr>
        <p:spPr>
          <a:xfrm>
            <a:off x="8452342" y="1865430"/>
            <a:ext cx="2862421" cy="5467522"/>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266"/>
              </a:lnSpc>
            </a:pPr>
            <a:r>
              <a:rPr lang="en-US" sz="2333" b="1">
                <a:solidFill>
                  <a:srgbClr val="65ED25"/>
                </a:solidFill>
                <a:latin typeface="Quicksand Bold"/>
                <a:ea typeface="Quicksand Bold"/>
                <a:cs typeface="Quicksand Bold"/>
                <a:sym typeface="Quicksand Bold"/>
              </a:rPr>
              <a:t>Greater Manchester</a:t>
            </a:r>
          </a:p>
          <a:p>
            <a:pPr algn="ctr">
              <a:lnSpc>
                <a:spcPts val="3266"/>
              </a:lnSpc>
            </a:pPr>
            <a:r>
              <a:rPr lang="en-US" sz="2333" b="1">
                <a:solidFill>
                  <a:srgbClr val="82CD27"/>
                </a:solidFill>
                <a:latin typeface="Quicksand Bold"/>
                <a:ea typeface="Quicksand Bold"/>
                <a:cs typeface="Quicksand Bold"/>
                <a:sym typeface="Quicksand Bold"/>
              </a:rPr>
              <a:t> </a:t>
            </a:r>
          </a:p>
          <a:p>
            <a:pPr algn="ctr">
              <a:lnSpc>
                <a:spcPts val="3266"/>
              </a:lnSpc>
            </a:pPr>
            <a:r>
              <a:rPr lang="en-US" sz="2333">
                <a:solidFill>
                  <a:srgbClr val="FFFFFF"/>
                </a:solidFill>
                <a:latin typeface="Quicksand"/>
                <a:ea typeface="Quicksand"/>
                <a:cs typeface="Quicksand"/>
                <a:sym typeface="Quicksand"/>
              </a:rPr>
              <a:t>Bolton</a:t>
            </a:r>
          </a:p>
          <a:p>
            <a:pPr algn="ctr">
              <a:lnSpc>
                <a:spcPts val="3266"/>
              </a:lnSpc>
            </a:pPr>
            <a:r>
              <a:rPr lang="en-US" sz="2333">
                <a:solidFill>
                  <a:srgbClr val="FFFFFF"/>
                </a:solidFill>
                <a:latin typeface="Quicksand"/>
                <a:ea typeface="Quicksand"/>
                <a:cs typeface="Quicksand"/>
                <a:sym typeface="Quicksand"/>
              </a:rPr>
              <a:t>Bury</a:t>
            </a:r>
          </a:p>
          <a:p>
            <a:pPr algn="ctr">
              <a:lnSpc>
                <a:spcPts val="3266"/>
              </a:lnSpc>
            </a:pPr>
            <a:r>
              <a:rPr lang="en-US" sz="2333">
                <a:solidFill>
                  <a:srgbClr val="FFFFFF"/>
                </a:solidFill>
                <a:latin typeface="Quicksand"/>
                <a:ea typeface="Quicksand"/>
                <a:cs typeface="Quicksand"/>
                <a:sym typeface="Quicksand"/>
              </a:rPr>
              <a:t>Manchester</a:t>
            </a:r>
          </a:p>
          <a:p>
            <a:pPr algn="ctr">
              <a:lnSpc>
                <a:spcPts val="3266"/>
              </a:lnSpc>
            </a:pPr>
            <a:r>
              <a:rPr lang="en-US" sz="2333">
                <a:solidFill>
                  <a:srgbClr val="FFFFFF"/>
                </a:solidFill>
                <a:latin typeface="Quicksand"/>
                <a:ea typeface="Quicksand"/>
                <a:cs typeface="Quicksand"/>
                <a:sym typeface="Quicksand"/>
              </a:rPr>
              <a:t> Oldham</a:t>
            </a:r>
          </a:p>
          <a:p>
            <a:pPr algn="ctr">
              <a:lnSpc>
                <a:spcPts val="3266"/>
              </a:lnSpc>
            </a:pPr>
            <a:r>
              <a:rPr lang="en-US" sz="2333">
                <a:solidFill>
                  <a:srgbClr val="FFFFFF"/>
                </a:solidFill>
                <a:latin typeface="Quicksand"/>
                <a:ea typeface="Quicksand"/>
                <a:cs typeface="Quicksand"/>
                <a:sym typeface="Quicksand"/>
              </a:rPr>
              <a:t>Rochdale</a:t>
            </a:r>
          </a:p>
          <a:p>
            <a:pPr algn="ctr">
              <a:lnSpc>
                <a:spcPts val="3266"/>
              </a:lnSpc>
            </a:pPr>
            <a:r>
              <a:rPr lang="en-US" sz="2333">
                <a:solidFill>
                  <a:srgbClr val="FFFFFF"/>
                </a:solidFill>
                <a:latin typeface="Quicksand"/>
                <a:ea typeface="Quicksand"/>
                <a:cs typeface="Quicksand"/>
                <a:sym typeface="Quicksand"/>
              </a:rPr>
              <a:t>Salford</a:t>
            </a:r>
          </a:p>
          <a:p>
            <a:pPr algn="ctr">
              <a:lnSpc>
                <a:spcPts val="3266"/>
              </a:lnSpc>
            </a:pPr>
            <a:r>
              <a:rPr lang="en-US" sz="2333">
                <a:solidFill>
                  <a:srgbClr val="FFFFFF"/>
                </a:solidFill>
                <a:latin typeface="Quicksand"/>
                <a:ea typeface="Quicksand"/>
                <a:cs typeface="Quicksand"/>
                <a:sym typeface="Quicksand"/>
              </a:rPr>
              <a:t>Stockport</a:t>
            </a:r>
          </a:p>
          <a:p>
            <a:pPr algn="ctr">
              <a:lnSpc>
                <a:spcPts val="3266"/>
              </a:lnSpc>
            </a:pPr>
            <a:r>
              <a:rPr lang="en-US" sz="2333">
                <a:solidFill>
                  <a:srgbClr val="FFFFFF"/>
                </a:solidFill>
                <a:latin typeface="Quicksand"/>
                <a:ea typeface="Quicksand"/>
                <a:cs typeface="Quicksand"/>
                <a:sym typeface="Quicksand"/>
              </a:rPr>
              <a:t>Tameside </a:t>
            </a:r>
          </a:p>
          <a:p>
            <a:pPr algn="ctr">
              <a:lnSpc>
                <a:spcPts val="3266"/>
              </a:lnSpc>
            </a:pPr>
            <a:r>
              <a:rPr lang="en-US" sz="2333">
                <a:solidFill>
                  <a:srgbClr val="FFFFFF"/>
                </a:solidFill>
                <a:latin typeface="Quicksand"/>
                <a:ea typeface="Quicksand"/>
                <a:cs typeface="Quicksand"/>
                <a:sym typeface="Quicksand"/>
              </a:rPr>
              <a:t>Trafford</a:t>
            </a:r>
          </a:p>
          <a:p>
            <a:pPr algn="ctr">
              <a:lnSpc>
                <a:spcPts val="3266"/>
              </a:lnSpc>
            </a:pPr>
            <a:r>
              <a:rPr lang="en-US" sz="2333">
                <a:solidFill>
                  <a:srgbClr val="FFFFFF"/>
                </a:solidFill>
                <a:latin typeface="Quicksand"/>
                <a:ea typeface="Quicksand"/>
                <a:cs typeface="Quicksand"/>
                <a:sym typeface="Quicksand"/>
              </a:rPr>
              <a:t>Wigan</a:t>
            </a:r>
          </a:p>
          <a:p>
            <a:pPr algn="ctr">
              <a:lnSpc>
                <a:spcPts val="3266"/>
              </a:lnSpc>
            </a:pPr>
            <a:endParaRPr lang="en-US" sz="2333">
              <a:solidFill>
                <a:srgbClr val="FFFFFF"/>
              </a:solidFill>
              <a:latin typeface="Quicksand"/>
              <a:ea typeface="Quicksand"/>
              <a:cs typeface="Quicksand"/>
              <a:sym typeface="Quicksand"/>
            </a:endParaRPr>
          </a:p>
        </p:txBody>
      </p:sp>
      <p:sp>
        <p:nvSpPr>
          <p:cNvPr id="11" name="TextBox 11"/>
          <p:cNvSpPr txBox="1"/>
          <p:nvPr/>
        </p:nvSpPr>
        <p:spPr>
          <a:xfrm>
            <a:off x="960530" y="4687598"/>
            <a:ext cx="2399109" cy="1732281"/>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620"/>
              </a:lnSpc>
            </a:pPr>
            <a:r>
              <a:rPr lang="en-US" sz="3299">
                <a:solidFill>
                  <a:srgbClr val="FFFFFF"/>
                </a:solidFill>
                <a:latin typeface="Quicksand"/>
                <a:ea typeface="Quicksand"/>
                <a:cs typeface="Quicksand"/>
                <a:sym typeface="Quicksand"/>
              </a:rPr>
              <a:t>3 Clusters</a:t>
            </a:r>
          </a:p>
          <a:p>
            <a:pPr algn="ctr">
              <a:lnSpc>
                <a:spcPts val="4620"/>
              </a:lnSpc>
            </a:pPr>
            <a:r>
              <a:rPr lang="en-US" sz="3299">
                <a:solidFill>
                  <a:srgbClr val="FFFFFF"/>
                </a:solidFill>
                <a:latin typeface="Quicksand"/>
                <a:ea typeface="Quicksand"/>
                <a:cs typeface="Quicksand"/>
                <a:sym typeface="Quicksand"/>
              </a:rPr>
              <a:t>23 Forums</a:t>
            </a:r>
          </a:p>
          <a:p>
            <a:pPr algn="ctr">
              <a:lnSpc>
                <a:spcPts val="4620"/>
              </a:lnSpc>
            </a:pPr>
            <a:r>
              <a:rPr lang="en-US" sz="3299">
                <a:solidFill>
                  <a:srgbClr val="FFFFFF"/>
                </a:solidFill>
                <a:latin typeface="Quicksand"/>
                <a:ea typeface="Quicksand"/>
                <a:cs typeface="Quicksand"/>
                <a:sym typeface="Quicksand"/>
              </a:rPr>
              <a:t>? Members  </a:t>
            </a:r>
          </a:p>
        </p:txBody>
      </p:sp>
      <p:sp>
        <p:nvSpPr>
          <p:cNvPr id="12" name="Freeform 12"/>
          <p:cNvSpPr/>
          <p:nvPr/>
        </p:nvSpPr>
        <p:spPr>
          <a:xfrm>
            <a:off x="394188" y="198103"/>
            <a:ext cx="1360172" cy="1360172"/>
          </a:xfrm>
          <a:custGeom>
            <a:avLst/>
            <a:gdLst/>
            <a:ahLst/>
            <a:cxnLst/>
            <a:rect l="l" t="t" r="r" b="b"/>
            <a:pathLst>
              <a:path w="2040258" h="2040258">
                <a:moveTo>
                  <a:pt x="0" y="0"/>
                </a:moveTo>
                <a:lnTo>
                  <a:pt x="2040259" y="0"/>
                </a:lnTo>
                <a:lnTo>
                  <a:pt x="2040259" y="2040258"/>
                </a:lnTo>
                <a:lnTo>
                  <a:pt x="0" y="2040258"/>
                </a:lnTo>
                <a:lnTo>
                  <a:pt x="0" y="0"/>
                </a:lnTo>
                <a:close/>
              </a:path>
            </a:pathLst>
          </a:custGeom>
          <a:blipFill>
            <a:blip r:embed="rId4"/>
            <a:stretch>
              <a:fillRect/>
            </a:stretch>
          </a:blipFill>
        </p:spPr>
        <p:txBody>
          <a:bodyPr/>
          <a:lstStyle/>
          <a:p>
            <a:endParaRPr lang="en-GB"/>
          </a:p>
        </p:txBody>
      </p:sp>
    </p:spTree>
    <p:extLst>
      <p:ext uri="{BB962C8B-B14F-4D97-AF65-F5344CB8AC3E}">
        <p14:creationId xmlns:p14="http://schemas.microsoft.com/office/powerpoint/2010/main" val="3783731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5714"/>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203069" y="5600638"/>
            <a:ext cx="2425733" cy="1068913"/>
          </a:xfrm>
          <a:custGeom>
            <a:avLst/>
            <a:gdLst/>
            <a:ahLst/>
            <a:cxnLst/>
            <a:rect l="l" t="t" r="r" b="b"/>
            <a:pathLst>
              <a:path w="3638600" h="1603369">
                <a:moveTo>
                  <a:pt x="0" y="0"/>
                </a:moveTo>
                <a:lnTo>
                  <a:pt x="3638601" y="0"/>
                </a:lnTo>
                <a:lnTo>
                  <a:pt x="3638601" y="1603369"/>
                </a:lnTo>
                <a:lnTo>
                  <a:pt x="0" y="1603369"/>
                </a:lnTo>
                <a:lnTo>
                  <a:pt x="0" y="0"/>
                </a:lnTo>
                <a:close/>
              </a:path>
            </a:pathLst>
          </a:custGeom>
          <a:blipFill>
            <a:blip r:embed="rId4"/>
            <a:stretch>
              <a:fillRect t="-18006"/>
            </a:stretch>
          </a:blipFill>
        </p:spPr>
        <p:txBody>
          <a:bodyPr/>
          <a:lstStyle/>
          <a:p>
            <a:endParaRPr lang="en-GB"/>
          </a:p>
        </p:txBody>
      </p:sp>
      <p:sp>
        <p:nvSpPr>
          <p:cNvPr id="4" name="Freeform 4"/>
          <p:cNvSpPr/>
          <p:nvPr/>
        </p:nvSpPr>
        <p:spPr>
          <a:xfrm>
            <a:off x="716095" y="5941133"/>
            <a:ext cx="3734802" cy="462135"/>
          </a:xfrm>
          <a:custGeom>
            <a:avLst/>
            <a:gdLst/>
            <a:ahLst/>
            <a:cxnLst/>
            <a:rect l="l" t="t" r="r" b="b"/>
            <a:pathLst>
              <a:path w="5602203" h="693202">
                <a:moveTo>
                  <a:pt x="0" y="0"/>
                </a:moveTo>
                <a:lnTo>
                  <a:pt x="5602203" y="0"/>
                </a:lnTo>
                <a:lnTo>
                  <a:pt x="5602203" y="693202"/>
                </a:lnTo>
                <a:lnTo>
                  <a:pt x="0" y="693202"/>
                </a:lnTo>
                <a:lnTo>
                  <a:pt x="0" y="0"/>
                </a:lnTo>
                <a:close/>
              </a:path>
            </a:pathLst>
          </a:custGeom>
          <a:blipFill>
            <a:blip r:embed="rId5"/>
            <a:stretch>
              <a:fillRect/>
            </a:stretch>
          </a:blipFill>
        </p:spPr>
        <p:txBody>
          <a:bodyPr/>
          <a:lstStyle/>
          <a:p>
            <a:endParaRPr lang="en-GB"/>
          </a:p>
        </p:txBody>
      </p:sp>
      <p:sp>
        <p:nvSpPr>
          <p:cNvPr id="5" name="Freeform 5"/>
          <p:cNvSpPr/>
          <p:nvPr/>
        </p:nvSpPr>
        <p:spPr>
          <a:xfrm>
            <a:off x="716095" y="2105572"/>
            <a:ext cx="4538342" cy="2552817"/>
          </a:xfrm>
          <a:custGeom>
            <a:avLst/>
            <a:gdLst/>
            <a:ahLst/>
            <a:cxnLst/>
            <a:rect l="l" t="t" r="r" b="b"/>
            <a:pathLst>
              <a:path w="6807513" h="3829226">
                <a:moveTo>
                  <a:pt x="0" y="0"/>
                </a:moveTo>
                <a:lnTo>
                  <a:pt x="6807513" y="0"/>
                </a:lnTo>
                <a:lnTo>
                  <a:pt x="6807513" y="3829226"/>
                </a:lnTo>
                <a:lnTo>
                  <a:pt x="0" y="3829226"/>
                </a:lnTo>
                <a:lnTo>
                  <a:pt x="0" y="0"/>
                </a:lnTo>
                <a:close/>
              </a:path>
            </a:pathLst>
          </a:custGeom>
          <a:blipFill>
            <a:blip r:embed="rId6"/>
            <a:stretch>
              <a:fillRect/>
            </a:stretch>
          </a:blipFill>
        </p:spPr>
        <p:txBody>
          <a:bodyPr/>
          <a:lstStyle/>
          <a:p>
            <a:endParaRPr lang="en-GB"/>
          </a:p>
        </p:txBody>
      </p:sp>
      <p:sp>
        <p:nvSpPr>
          <p:cNvPr id="6" name="Freeform 6"/>
          <p:cNvSpPr/>
          <p:nvPr/>
        </p:nvSpPr>
        <p:spPr>
          <a:xfrm>
            <a:off x="7014655" y="2105572"/>
            <a:ext cx="4788808" cy="3237026"/>
          </a:xfrm>
          <a:custGeom>
            <a:avLst/>
            <a:gdLst/>
            <a:ahLst/>
            <a:cxnLst/>
            <a:rect l="l" t="t" r="r" b="b"/>
            <a:pathLst>
              <a:path w="7183212" h="4855539">
                <a:moveTo>
                  <a:pt x="0" y="0"/>
                </a:moveTo>
                <a:lnTo>
                  <a:pt x="7183211" y="0"/>
                </a:lnTo>
                <a:lnTo>
                  <a:pt x="7183211" y="4855539"/>
                </a:lnTo>
                <a:lnTo>
                  <a:pt x="0" y="4855539"/>
                </a:lnTo>
                <a:lnTo>
                  <a:pt x="0" y="0"/>
                </a:lnTo>
                <a:close/>
              </a:path>
            </a:pathLst>
          </a:custGeom>
          <a:blipFill>
            <a:blip r:embed="rId7"/>
            <a:stretch>
              <a:fillRect l="-15957" t="-33292" r="-11866"/>
            </a:stretch>
          </a:blipFill>
        </p:spPr>
        <p:txBody>
          <a:bodyPr/>
          <a:lstStyle/>
          <a:p>
            <a:endParaRPr lang="en-GB"/>
          </a:p>
        </p:txBody>
      </p:sp>
      <p:sp>
        <p:nvSpPr>
          <p:cNvPr id="7" name="TextBox 7"/>
          <p:cNvSpPr txBox="1"/>
          <p:nvPr/>
        </p:nvSpPr>
        <p:spPr>
          <a:xfrm>
            <a:off x="922084" y="116682"/>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Regional </a:t>
            </a:r>
          </a:p>
        </p:txBody>
      </p:sp>
    </p:spTree>
    <p:extLst>
      <p:ext uri="{BB962C8B-B14F-4D97-AF65-F5344CB8AC3E}">
        <p14:creationId xmlns:p14="http://schemas.microsoft.com/office/powerpoint/2010/main" val="214654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20340"/>
            <a:ext cx="10881378" cy="1360172"/>
          </a:xfrm>
          <a:custGeom>
            <a:avLst/>
            <a:gdLst/>
            <a:ahLst/>
            <a:cxnLst/>
            <a:rect l="l" t="t" r="r" b="b"/>
            <a:pathLst>
              <a:path w="16322067" h="2040258">
                <a:moveTo>
                  <a:pt x="0" y="0"/>
                </a:moveTo>
                <a:lnTo>
                  <a:pt x="16322067" y="0"/>
                </a:lnTo>
                <a:lnTo>
                  <a:pt x="16322067" y="2040259"/>
                </a:lnTo>
                <a:lnTo>
                  <a:pt x="0" y="2040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314638" y="1998561"/>
            <a:ext cx="3618753" cy="2923471"/>
          </a:xfrm>
          <a:custGeom>
            <a:avLst/>
            <a:gdLst/>
            <a:ahLst/>
            <a:cxnLst/>
            <a:rect l="l" t="t" r="r" b="b"/>
            <a:pathLst>
              <a:path w="5428129" h="4385206">
                <a:moveTo>
                  <a:pt x="0" y="0"/>
                </a:moveTo>
                <a:lnTo>
                  <a:pt x="5428130" y="0"/>
                </a:lnTo>
                <a:lnTo>
                  <a:pt x="5428130" y="4385206"/>
                </a:lnTo>
                <a:lnTo>
                  <a:pt x="0" y="4385206"/>
                </a:lnTo>
                <a:lnTo>
                  <a:pt x="0" y="0"/>
                </a:lnTo>
                <a:close/>
              </a:path>
            </a:pathLst>
          </a:custGeom>
          <a:blipFill>
            <a:blip r:embed="rId4"/>
            <a:stretch>
              <a:fillRect/>
            </a:stretch>
          </a:blipFill>
        </p:spPr>
        <p:txBody>
          <a:bodyPr/>
          <a:lstStyle/>
          <a:p>
            <a:endParaRPr lang="en-GB"/>
          </a:p>
        </p:txBody>
      </p:sp>
      <p:sp>
        <p:nvSpPr>
          <p:cNvPr id="4" name="Freeform 4"/>
          <p:cNvSpPr/>
          <p:nvPr/>
        </p:nvSpPr>
        <p:spPr>
          <a:xfrm>
            <a:off x="8354688" y="5261317"/>
            <a:ext cx="3242785" cy="1428951"/>
          </a:xfrm>
          <a:custGeom>
            <a:avLst/>
            <a:gdLst/>
            <a:ahLst/>
            <a:cxnLst/>
            <a:rect l="l" t="t" r="r" b="b"/>
            <a:pathLst>
              <a:path w="4864178" h="2143427">
                <a:moveTo>
                  <a:pt x="0" y="0"/>
                </a:moveTo>
                <a:lnTo>
                  <a:pt x="4864178" y="0"/>
                </a:lnTo>
                <a:lnTo>
                  <a:pt x="4864178" y="2143427"/>
                </a:lnTo>
                <a:lnTo>
                  <a:pt x="0" y="2143427"/>
                </a:lnTo>
                <a:lnTo>
                  <a:pt x="0" y="0"/>
                </a:lnTo>
                <a:close/>
              </a:path>
            </a:pathLst>
          </a:custGeom>
          <a:blipFill>
            <a:blip r:embed="rId5"/>
            <a:stretch>
              <a:fillRect t="-18006"/>
            </a:stretch>
          </a:blipFill>
        </p:spPr>
        <p:txBody>
          <a:bodyPr/>
          <a:lstStyle/>
          <a:p>
            <a:endParaRPr lang="en-GB"/>
          </a:p>
        </p:txBody>
      </p:sp>
      <p:sp>
        <p:nvSpPr>
          <p:cNvPr id="5" name="Freeform 5"/>
          <p:cNvSpPr/>
          <p:nvPr/>
        </p:nvSpPr>
        <p:spPr>
          <a:xfrm>
            <a:off x="1184804" y="5342598"/>
            <a:ext cx="5668699" cy="701430"/>
          </a:xfrm>
          <a:custGeom>
            <a:avLst/>
            <a:gdLst/>
            <a:ahLst/>
            <a:cxnLst/>
            <a:rect l="l" t="t" r="r" b="b"/>
            <a:pathLst>
              <a:path w="8503048" h="1052145">
                <a:moveTo>
                  <a:pt x="0" y="0"/>
                </a:moveTo>
                <a:lnTo>
                  <a:pt x="8503047" y="0"/>
                </a:lnTo>
                <a:lnTo>
                  <a:pt x="8503047" y="1052145"/>
                </a:lnTo>
                <a:lnTo>
                  <a:pt x="0" y="1052145"/>
                </a:lnTo>
                <a:lnTo>
                  <a:pt x="0" y="0"/>
                </a:lnTo>
                <a:close/>
              </a:path>
            </a:pathLst>
          </a:custGeom>
          <a:blipFill>
            <a:blip r:embed="rId6"/>
            <a:stretch>
              <a:fillRect/>
            </a:stretch>
          </a:blipFill>
        </p:spPr>
        <p:txBody>
          <a:bodyPr/>
          <a:lstStyle/>
          <a:p>
            <a:endParaRPr lang="en-GB"/>
          </a:p>
        </p:txBody>
      </p:sp>
      <p:grpSp>
        <p:nvGrpSpPr>
          <p:cNvPr id="6" name="Group 6"/>
          <p:cNvGrpSpPr/>
          <p:nvPr/>
        </p:nvGrpSpPr>
        <p:grpSpPr>
          <a:xfrm>
            <a:off x="5761960" y="1794651"/>
            <a:ext cx="5487874" cy="3218272"/>
            <a:chOff x="0" y="0"/>
            <a:chExt cx="5803900" cy="3403600"/>
          </a:xfrm>
        </p:grpSpPr>
        <p:sp>
          <p:nvSpPr>
            <p:cNvPr id="7" name="Freeform 7"/>
            <p:cNvSpPr/>
            <p:nvPr/>
          </p:nvSpPr>
          <p:spPr>
            <a:xfrm>
              <a:off x="0" y="0"/>
              <a:ext cx="5803900" cy="3403600"/>
            </a:xfrm>
            <a:custGeom>
              <a:avLst/>
              <a:gdLst/>
              <a:ahLst/>
              <a:cxnLst/>
              <a:rect l="l" t="t" r="r" b="b"/>
              <a:pathLst>
                <a:path w="5803900" h="3403600">
                  <a:moveTo>
                    <a:pt x="2070100" y="393700"/>
                  </a:moveTo>
                  <a:lnTo>
                    <a:pt x="393700" y="393700"/>
                  </a:lnTo>
                  <a:lnTo>
                    <a:pt x="393700" y="3009900"/>
                  </a:lnTo>
                  <a:lnTo>
                    <a:pt x="5410200" y="3009900"/>
                  </a:lnTo>
                  <a:lnTo>
                    <a:pt x="5410200" y="393700"/>
                  </a:lnTo>
                  <a:lnTo>
                    <a:pt x="2070100" y="393700"/>
                  </a:lnTo>
                  <a:close/>
                  <a:moveTo>
                    <a:pt x="3733800" y="0"/>
                  </a:moveTo>
                  <a:lnTo>
                    <a:pt x="0" y="0"/>
                  </a:lnTo>
                  <a:lnTo>
                    <a:pt x="0" y="3403600"/>
                  </a:lnTo>
                  <a:lnTo>
                    <a:pt x="5803900" y="3403600"/>
                  </a:lnTo>
                  <a:lnTo>
                    <a:pt x="5803900" y="0"/>
                  </a:lnTo>
                  <a:lnTo>
                    <a:pt x="3733800" y="0"/>
                  </a:lnTo>
                  <a:close/>
                  <a:moveTo>
                    <a:pt x="5740400" y="2133600"/>
                  </a:moveTo>
                  <a:lnTo>
                    <a:pt x="5740400" y="3340100"/>
                  </a:lnTo>
                  <a:lnTo>
                    <a:pt x="63500" y="3340100"/>
                  </a:lnTo>
                  <a:lnTo>
                    <a:pt x="63500" y="63500"/>
                  </a:lnTo>
                  <a:lnTo>
                    <a:pt x="5740400" y="63500"/>
                  </a:lnTo>
                  <a:lnTo>
                    <a:pt x="5740400" y="2133600"/>
                  </a:lnTo>
                  <a:close/>
                </a:path>
              </a:pathLst>
            </a:custGeom>
            <a:solidFill>
              <a:srgbClr val="82CD27"/>
            </a:solidFill>
          </p:spPr>
          <p:txBody>
            <a:bodyPr/>
            <a:lstStyle/>
            <a:p>
              <a:endParaRPr lang="en-GB"/>
            </a:p>
          </p:txBody>
        </p:sp>
      </p:grpSp>
      <p:sp>
        <p:nvSpPr>
          <p:cNvPr id="8" name="TextBox 8"/>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9" name="TextBox 9"/>
          <p:cNvSpPr txBox="1"/>
          <p:nvPr/>
        </p:nvSpPr>
        <p:spPr>
          <a:xfrm>
            <a:off x="922084" y="90628"/>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National </a:t>
            </a:r>
          </a:p>
        </p:txBody>
      </p:sp>
      <p:sp>
        <p:nvSpPr>
          <p:cNvPr id="10" name="TextBox 10"/>
          <p:cNvSpPr txBox="1"/>
          <p:nvPr/>
        </p:nvSpPr>
        <p:spPr>
          <a:xfrm>
            <a:off x="6165949" y="2460517"/>
            <a:ext cx="4679895" cy="2414444"/>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FFFFFF"/>
                </a:solidFill>
                <a:latin typeface="Quicksand"/>
                <a:ea typeface="Quicksand"/>
                <a:cs typeface="Quicksand"/>
                <a:sym typeface="Quicksand"/>
              </a:rPr>
              <a:t>NNPCF Steering Group</a:t>
            </a:r>
          </a:p>
          <a:p>
            <a:pPr algn="ctr">
              <a:lnSpc>
                <a:spcPts val="4828"/>
              </a:lnSpc>
            </a:pPr>
            <a:r>
              <a:rPr lang="en-US" sz="3448">
                <a:solidFill>
                  <a:srgbClr val="FFFFFF"/>
                </a:solidFill>
                <a:latin typeface="Quicksand"/>
                <a:ea typeface="Quicksand"/>
                <a:cs typeface="Quicksand"/>
                <a:sym typeface="Quicksand"/>
              </a:rPr>
              <a:t> Working directly </a:t>
            </a:r>
          </a:p>
          <a:p>
            <a:pPr algn="ctr">
              <a:lnSpc>
                <a:spcPts val="4828"/>
              </a:lnSpc>
            </a:pPr>
            <a:r>
              <a:rPr lang="en-US" sz="3448">
                <a:solidFill>
                  <a:srgbClr val="FFFFFF"/>
                </a:solidFill>
                <a:latin typeface="Quicksand"/>
                <a:ea typeface="Quicksand"/>
                <a:cs typeface="Quicksand"/>
                <a:sym typeface="Quicksand"/>
              </a:rPr>
              <a:t>with Ministers</a:t>
            </a:r>
          </a:p>
        </p:txBody>
      </p:sp>
      <p:sp>
        <p:nvSpPr>
          <p:cNvPr id="11" name="Freeform 11"/>
          <p:cNvSpPr/>
          <p:nvPr/>
        </p:nvSpPr>
        <p:spPr>
          <a:xfrm>
            <a:off x="220711" y="0"/>
            <a:ext cx="2187855" cy="2803189"/>
          </a:xfrm>
          <a:custGeom>
            <a:avLst/>
            <a:gdLst/>
            <a:ahLst/>
            <a:cxnLst/>
            <a:rect l="l" t="t" r="r" b="b"/>
            <a:pathLst>
              <a:path w="3281782" h="4204784">
                <a:moveTo>
                  <a:pt x="0" y="0"/>
                </a:moveTo>
                <a:lnTo>
                  <a:pt x="3281783" y="0"/>
                </a:lnTo>
                <a:lnTo>
                  <a:pt x="3281783" y="4204784"/>
                </a:lnTo>
                <a:lnTo>
                  <a:pt x="0" y="4204784"/>
                </a:lnTo>
                <a:lnTo>
                  <a:pt x="0" y="0"/>
                </a:lnTo>
                <a:close/>
              </a:path>
            </a:pathLst>
          </a:custGeom>
          <a:blipFill>
            <a:blip r:embed="rId7"/>
            <a:stretch>
              <a:fillRect/>
            </a:stretch>
          </a:blipFill>
        </p:spPr>
        <p:txBody>
          <a:bodyPr/>
          <a:lstStyle/>
          <a:p>
            <a:endParaRPr lang="en-GB"/>
          </a:p>
        </p:txBody>
      </p:sp>
    </p:spTree>
    <p:extLst>
      <p:ext uri="{BB962C8B-B14F-4D97-AF65-F5344CB8AC3E}">
        <p14:creationId xmlns:p14="http://schemas.microsoft.com/office/powerpoint/2010/main" val="90243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20340"/>
            <a:ext cx="10881378" cy="1360172"/>
          </a:xfrm>
          <a:custGeom>
            <a:avLst/>
            <a:gdLst/>
            <a:ahLst/>
            <a:cxnLst/>
            <a:rect l="l" t="t" r="r" b="b"/>
            <a:pathLst>
              <a:path w="16322067" h="2040258">
                <a:moveTo>
                  <a:pt x="0" y="0"/>
                </a:moveTo>
                <a:lnTo>
                  <a:pt x="16322067" y="0"/>
                </a:lnTo>
                <a:lnTo>
                  <a:pt x="16322067" y="2040259"/>
                </a:lnTo>
                <a:lnTo>
                  <a:pt x="0" y="2040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087127" y="5378294"/>
            <a:ext cx="2546196" cy="1121995"/>
          </a:xfrm>
          <a:custGeom>
            <a:avLst/>
            <a:gdLst/>
            <a:ahLst/>
            <a:cxnLst/>
            <a:rect l="l" t="t" r="r" b="b"/>
            <a:pathLst>
              <a:path w="3819294" h="1682993">
                <a:moveTo>
                  <a:pt x="0" y="0"/>
                </a:moveTo>
                <a:lnTo>
                  <a:pt x="3819294" y="0"/>
                </a:lnTo>
                <a:lnTo>
                  <a:pt x="3819294" y="1682993"/>
                </a:lnTo>
                <a:lnTo>
                  <a:pt x="0" y="1682993"/>
                </a:lnTo>
                <a:lnTo>
                  <a:pt x="0" y="0"/>
                </a:lnTo>
                <a:close/>
              </a:path>
            </a:pathLst>
          </a:custGeom>
          <a:blipFill>
            <a:blip r:embed="rId4"/>
            <a:stretch>
              <a:fillRect t="-18006"/>
            </a:stretch>
          </a:blipFill>
        </p:spPr>
        <p:txBody>
          <a:bodyPr/>
          <a:lstStyle/>
          <a:p>
            <a:endParaRPr lang="en-GB"/>
          </a:p>
        </p:txBody>
      </p:sp>
      <p:sp>
        <p:nvSpPr>
          <p:cNvPr id="4" name="Freeform 4"/>
          <p:cNvSpPr/>
          <p:nvPr/>
        </p:nvSpPr>
        <p:spPr>
          <a:xfrm>
            <a:off x="719667" y="5706383"/>
            <a:ext cx="3764567" cy="465817"/>
          </a:xfrm>
          <a:custGeom>
            <a:avLst/>
            <a:gdLst/>
            <a:ahLst/>
            <a:cxnLst/>
            <a:rect l="l" t="t" r="r" b="b"/>
            <a:pathLst>
              <a:path w="5646850" h="698726">
                <a:moveTo>
                  <a:pt x="0" y="0"/>
                </a:moveTo>
                <a:lnTo>
                  <a:pt x="5646850" y="0"/>
                </a:lnTo>
                <a:lnTo>
                  <a:pt x="5646850" y="698726"/>
                </a:lnTo>
                <a:lnTo>
                  <a:pt x="0" y="698726"/>
                </a:lnTo>
                <a:lnTo>
                  <a:pt x="0" y="0"/>
                </a:lnTo>
                <a:close/>
              </a:path>
            </a:pathLst>
          </a:custGeom>
          <a:blipFill>
            <a:blip r:embed="rId5"/>
            <a:stretch>
              <a:fillRect/>
            </a:stretch>
          </a:blipFill>
        </p:spPr>
        <p:txBody>
          <a:bodyPr/>
          <a:lstStyle/>
          <a:p>
            <a:endParaRPr lang="en-GB"/>
          </a:p>
        </p:txBody>
      </p:sp>
      <p:sp>
        <p:nvSpPr>
          <p:cNvPr id="5" name="Freeform 5"/>
          <p:cNvSpPr/>
          <p:nvPr/>
        </p:nvSpPr>
        <p:spPr>
          <a:xfrm>
            <a:off x="8930371" y="101749"/>
            <a:ext cx="1764142" cy="2025633"/>
          </a:xfrm>
          <a:custGeom>
            <a:avLst/>
            <a:gdLst/>
            <a:ahLst/>
            <a:cxnLst/>
            <a:rect l="l" t="t" r="r" b="b"/>
            <a:pathLst>
              <a:path w="2646213" h="3038449">
                <a:moveTo>
                  <a:pt x="0" y="0"/>
                </a:moveTo>
                <a:lnTo>
                  <a:pt x="2646213" y="0"/>
                </a:lnTo>
                <a:lnTo>
                  <a:pt x="2646213" y="3038449"/>
                </a:lnTo>
                <a:lnTo>
                  <a:pt x="0" y="3038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165189" y="2057400"/>
            <a:ext cx="3429000" cy="274320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9681517" y="2057400"/>
            <a:ext cx="2290481" cy="1732176"/>
          </a:xfrm>
          <a:custGeom>
            <a:avLst/>
            <a:gdLst/>
            <a:ahLst/>
            <a:cxnLst/>
            <a:rect l="l" t="t" r="r" b="b"/>
            <a:pathLst>
              <a:path w="3435721" h="2598264">
                <a:moveTo>
                  <a:pt x="0" y="0"/>
                </a:moveTo>
                <a:lnTo>
                  <a:pt x="3435721" y="0"/>
                </a:lnTo>
                <a:lnTo>
                  <a:pt x="3435721" y="2598264"/>
                </a:lnTo>
                <a:lnTo>
                  <a:pt x="0" y="2598264"/>
                </a:lnTo>
                <a:lnTo>
                  <a:pt x="0" y="0"/>
                </a:lnTo>
                <a:close/>
              </a:path>
            </a:pathLst>
          </a:custGeom>
          <a:blipFill>
            <a:blip r:embed="rId10"/>
            <a:stretch>
              <a:fillRect/>
            </a:stretch>
          </a:blipFill>
        </p:spPr>
        <p:txBody>
          <a:bodyPr/>
          <a:lstStyle/>
          <a:p>
            <a:endParaRPr lang="en-GB"/>
          </a:p>
        </p:txBody>
      </p:sp>
      <p:sp>
        <p:nvSpPr>
          <p:cNvPr id="8" name="Freeform 8"/>
          <p:cNvSpPr/>
          <p:nvPr/>
        </p:nvSpPr>
        <p:spPr>
          <a:xfrm>
            <a:off x="4695292" y="5145385"/>
            <a:ext cx="1410941" cy="1377347"/>
          </a:xfrm>
          <a:custGeom>
            <a:avLst/>
            <a:gdLst/>
            <a:ahLst/>
            <a:cxnLst/>
            <a:rect l="l" t="t" r="r" b="b"/>
            <a:pathLst>
              <a:path w="2116412" h="2066021">
                <a:moveTo>
                  <a:pt x="0" y="0"/>
                </a:moveTo>
                <a:lnTo>
                  <a:pt x="2116412" y="0"/>
                </a:lnTo>
                <a:lnTo>
                  <a:pt x="2116412" y="2066021"/>
                </a:lnTo>
                <a:lnTo>
                  <a:pt x="0" y="20660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Freeform 9"/>
          <p:cNvSpPr/>
          <p:nvPr/>
        </p:nvSpPr>
        <p:spPr>
          <a:xfrm>
            <a:off x="6640506" y="4917573"/>
            <a:ext cx="1818877" cy="1605159"/>
          </a:xfrm>
          <a:custGeom>
            <a:avLst/>
            <a:gdLst/>
            <a:ahLst/>
            <a:cxnLst/>
            <a:rect l="l" t="t" r="r" b="b"/>
            <a:pathLst>
              <a:path w="2728316" h="2407739">
                <a:moveTo>
                  <a:pt x="0" y="0"/>
                </a:moveTo>
                <a:lnTo>
                  <a:pt x="2728316" y="0"/>
                </a:lnTo>
                <a:lnTo>
                  <a:pt x="2728316" y="2407739"/>
                </a:lnTo>
                <a:lnTo>
                  <a:pt x="0" y="24077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 name="TextBox 10"/>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11" name="TextBox 11"/>
          <p:cNvSpPr txBox="1"/>
          <p:nvPr/>
        </p:nvSpPr>
        <p:spPr>
          <a:xfrm>
            <a:off x="922084" y="190955"/>
            <a:ext cx="10881378" cy="842332"/>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6871"/>
              </a:lnSpc>
            </a:pPr>
            <a:r>
              <a:rPr lang="en-US" sz="4908">
                <a:solidFill>
                  <a:srgbClr val="FFFFFF"/>
                </a:solidFill>
                <a:latin typeface="Quicksand"/>
                <a:ea typeface="Quicksand"/>
                <a:cs typeface="Quicksand"/>
                <a:sym typeface="Quicksand"/>
              </a:rPr>
              <a:t>Being involved </a:t>
            </a:r>
          </a:p>
        </p:txBody>
      </p:sp>
      <p:sp>
        <p:nvSpPr>
          <p:cNvPr id="12" name="TextBox 12"/>
          <p:cNvSpPr txBox="1"/>
          <p:nvPr/>
        </p:nvSpPr>
        <p:spPr>
          <a:xfrm>
            <a:off x="1266292" y="2194889"/>
            <a:ext cx="3429000" cy="343556"/>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39"/>
              </a:lnSpc>
            </a:pPr>
            <a:r>
              <a:rPr lang="en-US" sz="2100">
                <a:solidFill>
                  <a:srgbClr val="FFFFFF"/>
                </a:solidFill>
                <a:latin typeface="Quicksand"/>
                <a:ea typeface="Quicksand"/>
                <a:cs typeface="Quicksand"/>
                <a:sym typeface="Quicksand"/>
              </a:rPr>
              <a:t>Member </a:t>
            </a:r>
          </a:p>
        </p:txBody>
      </p:sp>
      <p:sp>
        <p:nvSpPr>
          <p:cNvPr id="13" name="TextBox 13"/>
          <p:cNvSpPr txBox="1"/>
          <p:nvPr/>
        </p:nvSpPr>
        <p:spPr>
          <a:xfrm>
            <a:off x="1266292" y="4238094"/>
            <a:ext cx="3429000" cy="343556"/>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39"/>
              </a:lnSpc>
            </a:pPr>
            <a:r>
              <a:rPr lang="en-US" sz="2100">
                <a:solidFill>
                  <a:srgbClr val="FFFFFF"/>
                </a:solidFill>
                <a:latin typeface="Quicksand"/>
                <a:ea typeface="Quicksand"/>
                <a:cs typeface="Quicksand"/>
                <a:sym typeface="Quicksand"/>
              </a:rPr>
              <a:t>Volunteering </a:t>
            </a:r>
          </a:p>
        </p:txBody>
      </p:sp>
      <p:sp>
        <p:nvSpPr>
          <p:cNvPr id="14" name="TextBox 14"/>
          <p:cNvSpPr txBox="1"/>
          <p:nvPr/>
        </p:nvSpPr>
        <p:spPr>
          <a:xfrm>
            <a:off x="4377019" y="2188539"/>
            <a:ext cx="5133721" cy="415291"/>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360"/>
              </a:lnSpc>
            </a:pPr>
            <a:r>
              <a:rPr lang="en-US" sz="2399">
                <a:solidFill>
                  <a:srgbClr val="FFFFFF"/>
                </a:solidFill>
                <a:latin typeface="Quicksand"/>
                <a:ea typeface="Quicksand"/>
                <a:cs typeface="Quicksand"/>
                <a:sym typeface="Quicksand"/>
              </a:rPr>
              <a:t>Emails, updates, surveys, </a:t>
            </a:r>
          </a:p>
        </p:txBody>
      </p:sp>
      <p:sp>
        <p:nvSpPr>
          <p:cNvPr id="15" name="TextBox 15"/>
          <p:cNvSpPr txBox="1"/>
          <p:nvPr/>
        </p:nvSpPr>
        <p:spPr>
          <a:xfrm>
            <a:off x="1266292" y="3272367"/>
            <a:ext cx="3429000" cy="28151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333"/>
              </a:lnSpc>
            </a:pPr>
            <a:r>
              <a:rPr lang="en-US" sz="1666">
                <a:solidFill>
                  <a:srgbClr val="FFFFFF"/>
                </a:solidFill>
                <a:latin typeface="Quicksand"/>
                <a:ea typeface="Quicksand"/>
                <a:cs typeface="Quicksand"/>
                <a:sym typeface="Quicksand"/>
              </a:rPr>
              <a:t>Attending events </a:t>
            </a:r>
          </a:p>
        </p:txBody>
      </p:sp>
      <p:sp>
        <p:nvSpPr>
          <p:cNvPr id="16" name="TextBox 16"/>
          <p:cNvSpPr txBox="1"/>
          <p:nvPr/>
        </p:nvSpPr>
        <p:spPr>
          <a:xfrm>
            <a:off x="5071295" y="3259667"/>
            <a:ext cx="4439444" cy="41444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406"/>
              </a:lnSpc>
            </a:pPr>
            <a:r>
              <a:rPr lang="en-US" sz="2433">
                <a:solidFill>
                  <a:srgbClr val="FFFFFF"/>
                </a:solidFill>
                <a:latin typeface="Quicksand"/>
                <a:ea typeface="Quicksand"/>
                <a:cs typeface="Quicksand"/>
                <a:sym typeface="Quicksand"/>
              </a:rPr>
              <a:t>Coffee mornings, focus group </a:t>
            </a:r>
          </a:p>
        </p:txBody>
      </p:sp>
      <p:sp>
        <p:nvSpPr>
          <p:cNvPr id="17" name="TextBox 17"/>
          <p:cNvSpPr txBox="1"/>
          <p:nvPr/>
        </p:nvSpPr>
        <p:spPr>
          <a:xfrm>
            <a:off x="5071295" y="4238095"/>
            <a:ext cx="5478304" cy="837922"/>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406"/>
              </a:lnSpc>
            </a:pPr>
            <a:r>
              <a:rPr lang="en-US" sz="2433">
                <a:solidFill>
                  <a:srgbClr val="FFFFFF"/>
                </a:solidFill>
                <a:latin typeface="Quicksand"/>
                <a:ea typeface="Quicksand"/>
                <a:cs typeface="Quicksand"/>
                <a:sym typeface="Quicksand"/>
              </a:rPr>
              <a:t>Office, coffee mornings, strategic rep</a:t>
            </a:r>
          </a:p>
        </p:txBody>
      </p:sp>
    </p:spTree>
    <p:extLst>
      <p:ext uri="{BB962C8B-B14F-4D97-AF65-F5344CB8AC3E}">
        <p14:creationId xmlns:p14="http://schemas.microsoft.com/office/powerpoint/2010/main" val="298397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20340"/>
            <a:ext cx="10881378" cy="1360172"/>
          </a:xfrm>
          <a:custGeom>
            <a:avLst/>
            <a:gdLst/>
            <a:ahLst/>
            <a:cxnLst/>
            <a:rect l="l" t="t" r="r" b="b"/>
            <a:pathLst>
              <a:path w="16322067" h="2040258">
                <a:moveTo>
                  <a:pt x="0" y="0"/>
                </a:moveTo>
                <a:lnTo>
                  <a:pt x="16322067" y="0"/>
                </a:lnTo>
                <a:lnTo>
                  <a:pt x="16322067" y="2040259"/>
                </a:lnTo>
                <a:lnTo>
                  <a:pt x="0" y="2040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257266" y="5516023"/>
            <a:ext cx="2546196" cy="1121995"/>
          </a:xfrm>
          <a:custGeom>
            <a:avLst/>
            <a:gdLst/>
            <a:ahLst/>
            <a:cxnLst/>
            <a:rect l="l" t="t" r="r" b="b"/>
            <a:pathLst>
              <a:path w="3819294" h="1682993">
                <a:moveTo>
                  <a:pt x="0" y="0"/>
                </a:moveTo>
                <a:lnTo>
                  <a:pt x="3819294" y="0"/>
                </a:lnTo>
                <a:lnTo>
                  <a:pt x="3819294" y="1682993"/>
                </a:lnTo>
                <a:lnTo>
                  <a:pt x="0" y="1682993"/>
                </a:lnTo>
                <a:lnTo>
                  <a:pt x="0" y="0"/>
                </a:lnTo>
                <a:close/>
              </a:path>
            </a:pathLst>
          </a:custGeom>
          <a:blipFill>
            <a:blip r:embed="rId4"/>
            <a:stretch>
              <a:fillRect t="-18006"/>
            </a:stretch>
          </a:blipFill>
        </p:spPr>
        <p:txBody>
          <a:bodyPr/>
          <a:lstStyle/>
          <a:p>
            <a:endParaRPr lang="en-GB"/>
          </a:p>
        </p:txBody>
      </p:sp>
      <p:sp>
        <p:nvSpPr>
          <p:cNvPr id="4" name="Freeform 4"/>
          <p:cNvSpPr/>
          <p:nvPr/>
        </p:nvSpPr>
        <p:spPr>
          <a:xfrm>
            <a:off x="515371" y="6172200"/>
            <a:ext cx="3764567" cy="465817"/>
          </a:xfrm>
          <a:custGeom>
            <a:avLst/>
            <a:gdLst/>
            <a:ahLst/>
            <a:cxnLst/>
            <a:rect l="l" t="t" r="r" b="b"/>
            <a:pathLst>
              <a:path w="5646850" h="698726">
                <a:moveTo>
                  <a:pt x="0" y="0"/>
                </a:moveTo>
                <a:lnTo>
                  <a:pt x="5646850" y="0"/>
                </a:lnTo>
                <a:lnTo>
                  <a:pt x="5646850" y="698726"/>
                </a:lnTo>
                <a:lnTo>
                  <a:pt x="0" y="698726"/>
                </a:lnTo>
                <a:lnTo>
                  <a:pt x="0" y="0"/>
                </a:lnTo>
                <a:close/>
              </a:path>
            </a:pathLst>
          </a:custGeom>
          <a:blipFill>
            <a:blip r:embed="rId5"/>
            <a:stretch>
              <a:fillRect/>
            </a:stretch>
          </a:blipFill>
        </p:spPr>
        <p:txBody>
          <a:bodyPr/>
          <a:lstStyle/>
          <a:p>
            <a:endParaRPr lang="en-GB"/>
          </a:p>
        </p:txBody>
      </p:sp>
      <p:sp>
        <p:nvSpPr>
          <p:cNvPr id="5" name="Freeform 5"/>
          <p:cNvSpPr/>
          <p:nvPr/>
        </p:nvSpPr>
        <p:spPr>
          <a:xfrm>
            <a:off x="1151993" y="1339833"/>
            <a:ext cx="1003660" cy="1170449"/>
          </a:xfrm>
          <a:custGeom>
            <a:avLst/>
            <a:gdLst/>
            <a:ahLst/>
            <a:cxnLst/>
            <a:rect l="l" t="t" r="r" b="b"/>
            <a:pathLst>
              <a:path w="1505490" h="1755674">
                <a:moveTo>
                  <a:pt x="0" y="0"/>
                </a:moveTo>
                <a:lnTo>
                  <a:pt x="1505490" y="0"/>
                </a:lnTo>
                <a:lnTo>
                  <a:pt x="1505490" y="1755674"/>
                </a:lnTo>
                <a:lnTo>
                  <a:pt x="0" y="1755674"/>
                </a:lnTo>
                <a:lnTo>
                  <a:pt x="0" y="0"/>
                </a:lnTo>
                <a:close/>
              </a:path>
            </a:pathLst>
          </a:custGeom>
          <a:blipFill>
            <a:blip r:embed="rId6"/>
            <a:stretch>
              <a:fillRect/>
            </a:stretch>
          </a:blipFill>
        </p:spPr>
        <p:txBody>
          <a:bodyPr/>
          <a:lstStyle/>
          <a:p>
            <a:endParaRPr lang="en-GB"/>
          </a:p>
        </p:txBody>
      </p:sp>
      <p:sp>
        <p:nvSpPr>
          <p:cNvPr id="6" name="Freeform 6"/>
          <p:cNvSpPr/>
          <p:nvPr/>
        </p:nvSpPr>
        <p:spPr>
          <a:xfrm>
            <a:off x="1219297" y="2687186"/>
            <a:ext cx="869054" cy="848414"/>
          </a:xfrm>
          <a:custGeom>
            <a:avLst/>
            <a:gdLst/>
            <a:ahLst/>
            <a:cxnLst/>
            <a:rect l="l" t="t" r="r" b="b"/>
            <a:pathLst>
              <a:path w="1303581" h="1272621">
                <a:moveTo>
                  <a:pt x="0" y="0"/>
                </a:moveTo>
                <a:lnTo>
                  <a:pt x="1303581" y="0"/>
                </a:lnTo>
                <a:lnTo>
                  <a:pt x="1303581" y="1272621"/>
                </a:lnTo>
                <a:lnTo>
                  <a:pt x="0" y="1272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410845" y="3893743"/>
            <a:ext cx="485957" cy="759309"/>
          </a:xfrm>
          <a:custGeom>
            <a:avLst/>
            <a:gdLst/>
            <a:ahLst/>
            <a:cxnLst/>
            <a:rect l="l" t="t" r="r" b="b"/>
            <a:pathLst>
              <a:path w="728936" h="1138963">
                <a:moveTo>
                  <a:pt x="0" y="0"/>
                </a:moveTo>
                <a:lnTo>
                  <a:pt x="728936" y="0"/>
                </a:lnTo>
                <a:lnTo>
                  <a:pt x="728936" y="1138963"/>
                </a:lnTo>
                <a:lnTo>
                  <a:pt x="0" y="1138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1344521" y="5163140"/>
            <a:ext cx="618607" cy="466275"/>
          </a:xfrm>
          <a:custGeom>
            <a:avLst/>
            <a:gdLst/>
            <a:ahLst/>
            <a:cxnLst/>
            <a:rect l="l" t="t" r="r" b="b"/>
            <a:pathLst>
              <a:path w="927911" h="699413">
                <a:moveTo>
                  <a:pt x="0" y="0"/>
                </a:moveTo>
                <a:lnTo>
                  <a:pt x="927911" y="0"/>
                </a:lnTo>
                <a:lnTo>
                  <a:pt x="927911" y="699413"/>
                </a:lnTo>
                <a:lnTo>
                  <a:pt x="0" y="699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Freeform 9"/>
          <p:cNvSpPr/>
          <p:nvPr/>
        </p:nvSpPr>
        <p:spPr>
          <a:xfrm>
            <a:off x="1344521" y="4748680"/>
            <a:ext cx="618607" cy="529683"/>
          </a:xfrm>
          <a:custGeom>
            <a:avLst/>
            <a:gdLst/>
            <a:ahLst/>
            <a:cxnLst/>
            <a:rect l="l" t="t" r="r" b="b"/>
            <a:pathLst>
              <a:path w="927911" h="794524">
                <a:moveTo>
                  <a:pt x="0" y="0"/>
                </a:moveTo>
                <a:lnTo>
                  <a:pt x="927911" y="0"/>
                </a:lnTo>
                <a:lnTo>
                  <a:pt x="927911" y="794524"/>
                </a:lnTo>
                <a:lnTo>
                  <a:pt x="0" y="7945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 name="Freeform 10"/>
          <p:cNvSpPr/>
          <p:nvPr/>
        </p:nvSpPr>
        <p:spPr>
          <a:xfrm>
            <a:off x="1855543" y="5040703"/>
            <a:ext cx="542447" cy="475319"/>
          </a:xfrm>
          <a:custGeom>
            <a:avLst/>
            <a:gdLst/>
            <a:ahLst/>
            <a:cxnLst/>
            <a:rect l="l" t="t" r="r" b="b"/>
            <a:pathLst>
              <a:path w="813670" h="712978">
                <a:moveTo>
                  <a:pt x="0" y="0"/>
                </a:moveTo>
                <a:lnTo>
                  <a:pt x="813670" y="0"/>
                </a:lnTo>
                <a:lnTo>
                  <a:pt x="813670" y="712978"/>
                </a:lnTo>
                <a:lnTo>
                  <a:pt x="0" y="7129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 name="TextBox 11"/>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12" name="TextBox 12"/>
          <p:cNvSpPr txBox="1"/>
          <p:nvPr/>
        </p:nvSpPr>
        <p:spPr>
          <a:xfrm>
            <a:off x="922084" y="190955"/>
            <a:ext cx="10881378" cy="842332"/>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6871"/>
              </a:lnSpc>
            </a:pPr>
            <a:r>
              <a:rPr lang="en-US" sz="4908">
                <a:solidFill>
                  <a:srgbClr val="FFFFFF"/>
                </a:solidFill>
                <a:latin typeface="Quicksand"/>
                <a:ea typeface="Quicksand"/>
                <a:cs typeface="Quicksand"/>
                <a:sym typeface="Quicksand"/>
              </a:rPr>
              <a:t>Parental Representation</a:t>
            </a:r>
          </a:p>
        </p:txBody>
      </p:sp>
      <p:sp>
        <p:nvSpPr>
          <p:cNvPr id="13" name="TextBox 13"/>
          <p:cNvSpPr txBox="1"/>
          <p:nvPr/>
        </p:nvSpPr>
        <p:spPr>
          <a:xfrm>
            <a:off x="2280087" y="2145368"/>
            <a:ext cx="4901476" cy="364914"/>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86"/>
              </a:lnSpc>
            </a:pPr>
            <a:r>
              <a:rPr lang="en-US" sz="2133">
                <a:solidFill>
                  <a:srgbClr val="FFFFFF"/>
                </a:solidFill>
                <a:latin typeface="Quicksand"/>
                <a:ea typeface="Quicksand"/>
                <a:cs typeface="Quicksand"/>
                <a:sym typeface="Quicksand"/>
              </a:rPr>
              <a:t>Are you in a current battle?</a:t>
            </a:r>
          </a:p>
        </p:txBody>
      </p:sp>
      <p:sp>
        <p:nvSpPr>
          <p:cNvPr id="14" name="TextBox 14"/>
          <p:cNvSpPr txBox="1"/>
          <p:nvPr/>
        </p:nvSpPr>
        <p:spPr>
          <a:xfrm>
            <a:off x="2753705" y="3066943"/>
            <a:ext cx="5087903" cy="364914"/>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86"/>
              </a:lnSpc>
            </a:pPr>
            <a:r>
              <a:rPr lang="en-US" sz="2133">
                <a:solidFill>
                  <a:srgbClr val="FFFFFF"/>
                </a:solidFill>
                <a:latin typeface="Quicksand"/>
                <a:ea typeface="Quicksand"/>
                <a:cs typeface="Quicksand"/>
                <a:sym typeface="Quicksand"/>
              </a:rPr>
              <a:t>Is your approach solution focused? </a:t>
            </a:r>
          </a:p>
        </p:txBody>
      </p:sp>
      <p:sp>
        <p:nvSpPr>
          <p:cNvPr id="15" name="TextBox 15"/>
          <p:cNvSpPr txBox="1"/>
          <p:nvPr/>
        </p:nvSpPr>
        <p:spPr>
          <a:xfrm>
            <a:off x="2998868" y="4971158"/>
            <a:ext cx="7531497" cy="35221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87"/>
              </a:lnSpc>
            </a:pPr>
            <a:r>
              <a:rPr lang="en-US" sz="2133">
                <a:solidFill>
                  <a:srgbClr val="FFFFFF"/>
                </a:solidFill>
                <a:latin typeface="Quicksand"/>
                <a:ea typeface="Quicksand"/>
                <a:cs typeface="Quicksand"/>
                <a:sym typeface="Quicksand"/>
              </a:rPr>
              <a:t>Are you able to represent the collective parent carer view?</a:t>
            </a:r>
          </a:p>
        </p:txBody>
      </p:sp>
      <p:sp>
        <p:nvSpPr>
          <p:cNvPr id="16" name="TextBox 16"/>
          <p:cNvSpPr txBox="1"/>
          <p:nvPr/>
        </p:nvSpPr>
        <p:spPr>
          <a:xfrm>
            <a:off x="2464957" y="4071467"/>
            <a:ext cx="4236720" cy="343556"/>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39"/>
              </a:lnSpc>
            </a:pPr>
            <a:r>
              <a:rPr lang="en-US" sz="2100">
                <a:solidFill>
                  <a:srgbClr val="FFFFFF"/>
                </a:solidFill>
                <a:latin typeface="Quicksand"/>
                <a:ea typeface="Quicksand"/>
                <a:cs typeface="Quicksand"/>
                <a:sym typeface="Quicksand"/>
              </a:rPr>
              <a:t>Are you a good listener?</a:t>
            </a:r>
          </a:p>
        </p:txBody>
      </p:sp>
    </p:spTree>
    <p:extLst>
      <p:ext uri="{BB962C8B-B14F-4D97-AF65-F5344CB8AC3E}">
        <p14:creationId xmlns:p14="http://schemas.microsoft.com/office/powerpoint/2010/main" val="3906231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2034211" y="-109807"/>
            <a:ext cx="11597119" cy="1449640"/>
          </a:xfrm>
          <a:custGeom>
            <a:avLst/>
            <a:gdLst/>
            <a:ahLst/>
            <a:cxnLst/>
            <a:rect l="l" t="t" r="r" b="b"/>
            <a:pathLst>
              <a:path w="17395679" h="2174460">
                <a:moveTo>
                  <a:pt x="0" y="0"/>
                </a:moveTo>
                <a:lnTo>
                  <a:pt x="17395679" y="0"/>
                </a:lnTo>
                <a:lnTo>
                  <a:pt x="17395679" y="2174460"/>
                </a:lnTo>
                <a:lnTo>
                  <a:pt x="0" y="2174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8930371" y="5378294"/>
            <a:ext cx="2546196" cy="1121995"/>
          </a:xfrm>
          <a:custGeom>
            <a:avLst/>
            <a:gdLst/>
            <a:ahLst/>
            <a:cxnLst/>
            <a:rect l="l" t="t" r="r" b="b"/>
            <a:pathLst>
              <a:path w="3819294" h="1682993">
                <a:moveTo>
                  <a:pt x="0" y="0"/>
                </a:moveTo>
                <a:lnTo>
                  <a:pt x="3819294" y="0"/>
                </a:lnTo>
                <a:lnTo>
                  <a:pt x="3819294" y="1682993"/>
                </a:lnTo>
                <a:lnTo>
                  <a:pt x="0" y="1682993"/>
                </a:lnTo>
                <a:lnTo>
                  <a:pt x="0" y="0"/>
                </a:lnTo>
                <a:close/>
              </a:path>
            </a:pathLst>
          </a:custGeom>
          <a:blipFill>
            <a:blip r:embed="rId5"/>
            <a:stretch>
              <a:fillRect t="-18006"/>
            </a:stretch>
          </a:blipFill>
        </p:spPr>
        <p:txBody>
          <a:bodyPr/>
          <a:lstStyle/>
          <a:p>
            <a:endParaRPr lang="en-GB"/>
          </a:p>
        </p:txBody>
      </p:sp>
      <p:sp>
        <p:nvSpPr>
          <p:cNvPr id="4" name="Freeform 4"/>
          <p:cNvSpPr/>
          <p:nvPr/>
        </p:nvSpPr>
        <p:spPr>
          <a:xfrm>
            <a:off x="719667" y="5706383"/>
            <a:ext cx="3764567" cy="465817"/>
          </a:xfrm>
          <a:custGeom>
            <a:avLst/>
            <a:gdLst/>
            <a:ahLst/>
            <a:cxnLst/>
            <a:rect l="l" t="t" r="r" b="b"/>
            <a:pathLst>
              <a:path w="5646850" h="698726">
                <a:moveTo>
                  <a:pt x="0" y="0"/>
                </a:moveTo>
                <a:lnTo>
                  <a:pt x="5646850" y="0"/>
                </a:lnTo>
                <a:lnTo>
                  <a:pt x="5646850" y="698726"/>
                </a:lnTo>
                <a:lnTo>
                  <a:pt x="0" y="698726"/>
                </a:lnTo>
                <a:lnTo>
                  <a:pt x="0" y="0"/>
                </a:lnTo>
                <a:close/>
              </a:path>
            </a:pathLst>
          </a:custGeom>
          <a:blipFill>
            <a:blip r:embed="rId6"/>
            <a:stretch>
              <a:fillRect/>
            </a:stretch>
          </a:blipFill>
        </p:spPr>
        <p:txBody>
          <a:bodyPr/>
          <a:lstStyle/>
          <a:p>
            <a:endParaRPr lang="en-GB"/>
          </a:p>
        </p:txBody>
      </p:sp>
      <p:sp>
        <p:nvSpPr>
          <p:cNvPr id="5" name="TextBox 5"/>
          <p:cNvSpPr txBox="1"/>
          <p:nvPr/>
        </p:nvSpPr>
        <p:spPr>
          <a:xfrm>
            <a:off x="2492745" y="1775303"/>
            <a:ext cx="7210743" cy="369832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040"/>
              </a:lnSpc>
            </a:pPr>
            <a:r>
              <a:rPr lang="en-US" sz="3600">
                <a:solidFill>
                  <a:srgbClr val="FFFFFF"/>
                </a:solidFill>
                <a:latin typeface="Quicksand"/>
                <a:ea typeface="Quicksand"/>
                <a:cs typeface="Quicksand"/>
                <a:sym typeface="Quicksand"/>
              </a:rPr>
              <a:t>SEND inspection </a:t>
            </a:r>
          </a:p>
          <a:p>
            <a:pPr algn="ctr">
              <a:lnSpc>
                <a:spcPts val="5040"/>
              </a:lnSpc>
            </a:pPr>
            <a:r>
              <a:rPr lang="en-US" sz="3600">
                <a:solidFill>
                  <a:srgbClr val="FFFFFF"/>
                </a:solidFill>
                <a:latin typeface="Quicksand"/>
                <a:ea typeface="Quicksand"/>
                <a:cs typeface="Quicksand"/>
                <a:sym typeface="Quicksand"/>
              </a:rPr>
              <a:t>Evidence </a:t>
            </a:r>
          </a:p>
          <a:p>
            <a:pPr algn="ctr">
              <a:lnSpc>
                <a:spcPts val="5040"/>
              </a:lnSpc>
            </a:pPr>
            <a:r>
              <a:rPr lang="en-US" sz="3600">
                <a:solidFill>
                  <a:srgbClr val="FFFFFF"/>
                </a:solidFill>
                <a:latin typeface="Quicksand"/>
                <a:ea typeface="Quicksand"/>
                <a:cs typeface="Quicksand"/>
                <a:sym typeface="Quicksand"/>
              </a:rPr>
              <a:t>Law </a:t>
            </a:r>
          </a:p>
          <a:p>
            <a:pPr algn="ctr">
              <a:lnSpc>
                <a:spcPts val="5040"/>
              </a:lnSpc>
            </a:pPr>
            <a:r>
              <a:rPr lang="en-US" sz="3600">
                <a:solidFill>
                  <a:srgbClr val="FFFFFF"/>
                </a:solidFill>
                <a:latin typeface="Quicksand"/>
                <a:ea typeface="Quicksand"/>
                <a:cs typeface="Quicksand"/>
                <a:sym typeface="Quicksand"/>
              </a:rPr>
              <a:t>Seat at the table</a:t>
            </a:r>
          </a:p>
          <a:p>
            <a:pPr algn="ctr">
              <a:lnSpc>
                <a:spcPts val="5040"/>
              </a:lnSpc>
            </a:pPr>
            <a:r>
              <a:rPr lang="en-US" sz="3600">
                <a:solidFill>
                  <a:srgbClr val="FFFFFF"/>
                </a:solidFill>
                <a:latin typeface="Quicksand"/>
                <a:ea typeface="Quicksand"/>
                <a:cs typeface="Quicksand"/>
                <a:sym typeface="Quicksand"/>
              </a:rPr>
              <a:t>Importance of Lived Experience   </a:t>
            </a:r>
          </a:p>
          <a:p>
            <a:pPr algn="ctr">
              <a:lnSpc>
                <a:spcPts val="1680"/>
              </a:lnSpc>
            </a:pPr>
            <a:endParaRPr lang="en-US" sz="3600">
              <a:solidFill>
                <a:srgbClr val="FFFFFF"/>
              </a:solidFill>
              <a:latin typeface="Quicksand"/>
              <a:ea typeface="Quicksand"/>
              <a:cs typeface="Quicksand"/>
              <a:sym typeface="Quicksand"/>
            </a:endParaRPr>
          </a:p>
          <a:p>
            <a:pPr algn="ctr">
              <a:lnSpc>
                <a:spcPts val="1680"/>
              </a:lnSpc>
            </a:pPr>
            <a:endParaRPr lang="en-US" sz="3600">
              <a:solidFill>
                <a:srgbClr val="FFFFFF"/>
              </a:solidFill>
              <a:latin typeface="Quicksand"/>
              <a:ea typeface="Quicksand"/>
              <a:cs typeface="Quicksand"/>
              <a:sym typeface="Quicksand"/>
            </a:endParaRPr>
          </a:p>
        </p:txBody>
      </p:sp>
      <p:sp>
        <p:nvSpPr>
          <p:cNvPr id="6" name="Freeform 6"/>
          <p:cNvSpPr/>
          <p:nvPr/>
        </p:nvSpPr>
        <p:spPr>
          <a:xfrm>
            <a:off x="-250455" y="-31767"/>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8" name="TextBox 8"/>
          <p:cNvSpPr txBox="1"/>
          <p:nvPr/>
        </p:nvSpPr>
        <p:spPr>
          <a:xfrm>
            <a:off x="922084" y="190955"/>
            <a:ext cx="10881378" cy="842332"/>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6871"/>
              </a:lnSpc>
            </a:pPr>
            <a:r>
              <a:rPr lang="en-US" sz="4908">
                <a:solidFill>
                  <a:srgbClr val="FFFFFF"/>
                </a:solidFill>
                <a:latin typeface="Quicksand"/>
                <a:ea typeface="Quicksand"/>
                <a:cs typeface="Quicksand"/>
                <a:sym typeface="Quicksand"/>
              </a:rPr>
              <a:t>Why Co-produce? </a:t>
            </a:r>
          </a:p>
        </p:txBody>
      </p:sp>
    </p:spTree>
    <p:extLst>
      <p:ext uri="{BB962C8B-B14F-4D97-AF65-F5344CB8AC3E}">
        <p14:creationId xmlns:p14="http://schemas.microsoft.com/office/powerpoint/2010/main" val="3239950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C330-FB1A-1069-8DFB-B0344D8FE068}"/>
              </a:ext>
            </a:extLst>
          </p:cNvPr>
          <p:cNvSpPr>
            <a:spLocks noGrp="1"/>
          </p:cNvSpPr>
          <p:nvPr>
            <p:ph type="title"/>
          </p:nvPr>
        </p:nvSpPr>
        <p:spPr>
          <a:xfrm>
            <a:off x="6673812" y="756744"/>
            <a:ext cx="2028754" cy="882869"/>
          </a:xfrm>
        </p:spPr>
        <p:txBody>
          <a:bodyPr anchor="b">
            <a:normAutofit/>
          </a:bodyPr>
          <a:lstStyle/>
          <a:p>
            <a:r>
              <a:rPr lang="en-GB" dirty="0"/>
              <a:t>Agenda</a:t>
            </a:r>
          </a:p>
        </p:txBody>
      </p:sp>
      <p:sp>
        <p:nvSpPr>
          <p:cNvPr id="3" name="Content Placeholder 2">
            <a:extLst>
              <a:ext uri="{FF2B5EF4-FFF2-40B4-BE49-F238E27FC236}">
                <a16:creationId xmlns:a16="http://schemas.microsoft.com/office/drawing/2014/main" id="{BB9E851A-D466-2385-6CF8-39F85BC0DB35}"/>
              </a:ext>
            </a:extLst>
          </p:cNvPr>
          <p:cNvSpPr>
            <a:spLocks noGrp="1"/>
          </p:cNvSpPr>
          <p:nvPr>
            <p:ph idx="1"/>
          </p:nvPr>
        </p:nvSpPr>
        <p:spPr>
          <a:xfrm>
            <a:off x="5368974" y="1946714"/>
            <a:ext cx="5754896" cy="3962598"/>
          </a:xfrm>
        </p:spPr>
        <p:txBody>
          <a:bodyPr anchor="t">
            <a:normAutofit fontScale="92500" lnSpcReduction="20000"/>
          </a:bodyPr>
          <a:lstStyle/>
          <a:p>
            <a:pPr marL="0" indent="0">
              <a:buNone/>
            </a:pPr>
            <a:endParaRPr lang="en-GB" sz="1900" dirty="0"/>
          </a:p>
          <a:p>
            <a:r>
              <a:rPr lang="en-GB" sz="1900" b="1" dirty="0"/>
              <a:t>10am - 10:15am</a:t>
            </a:r>
            <a:r>
              <a:rPr lang="en-GB" sz="1900" dirty="0"/>
              <a:t>      Meet the Parents</a:t>
            </a:r>
          </a:p>
          <a:p>
            <a:pPr marL="0" indent="0">
              <a:buNone/>
            </a:pPr>
            <a:endParaRPr lang="en-GB" sz="1900" dirty="0"/>
          </a:p>
          <a:p>
            <a:r>
              <a:rPr lang="en-GB" sz="1900" b="1" dirty="0"/>
              <a:t>10:15am – 10:45am</a:t>
            </a:r>
            <a:r>
              <a:rPr lang="en-GB" sz="1900" dirty="0"/>
              <a:t>     Director of Education &amp; Inclusion, Sal Thirlway</a:t>
            </a:r>
          </a:p>
          <a:p>
            <a:pPr marL="0" indent="0">
              <a:buNone/>
            </a:pPr>
            <a:endParaRPr lang="en-GB" sz="1900" dirty="0"/>
          </a:p>
          <a:p>
            <a:r>
              <a:rPr lang="en-GB" sz="1900" b="1" dirty="0"/>
              <a:t>10:45am – 11:05am     </a:t>
            </a:r>
            <a:r>
              <a:rPr lang="en-GB" sz="1900" dirty="0"/>
              <a:t> Lisa Aldred, how local Parent Carer Forums (PCF) feed into the National Network PCF &amp; Co-production</a:t>
            </a:r>
          </a:p>
          <a:p>
            <a:pPr marL="0" indent="0">
              <a:buNone/>
            </a:pPr>
            <a:endParaRPr lang="en-GB" sz="1900" dirty="0"/>
          </a:p>
          <a:p>
            <a:r>
              <a:rPr lang="en-GB" sz="1900" b="1" dirty="0"/>
              <a:t>11:05 am 11:15am</a:t>
            </a:r>
            <a:r>
              <a:rPr lang="en-GB" sz="1900" dirty="0"/>
              <a:t>     Your local PCF </a:t>
            </a:r>
          </a:p>
          <a:p>
            <a:pPr marL="0" indent="0">
              <a:buNone/>
            </a:pPr>
            <a:endParaRPr lang="en-GB" sz="1900" dirty="0"/>
          </a:p>
          <a:p>
            <a:r>
              <a:rPr lang="en-GB" sz="1900" b="1" dirty="0"/>
              <a:t>11:15am – 11:30am</a:t>
            </a:r>
            <a:r>
              <a:rPr lang="en-GB" sz="1900" dirty="0"/>
              <a:t>      PCF events &amp; Survey updates</a:t>
            </a:r>
          </a:p>
          <a:p>
            <a:endParaRPr lang="en-GB" sz="1900" dirty="0"/>
          </a:p>
        </p:txBody>
      </p:sp>
      <p:pic>
        <p:nvPicPr>
          <p:cNvPr id="4" name="Picture 3">
            <a:extLst>
              <a:ext uri="{FF2B5EF4-FFF2-40B4-BE49-F238E27FC236}">
                <a16:creationId xmlns:a16="http://schemas.microsoft.com/office/drawing/2014/main" id="{1D3CF090-82DF-7598-F14A-175808D04382}"/>
              </a:ext>
            </a:extLst>
          </p:cNvPr>
          <p:cNvPicPr>
            <a:picLocks noChangeAspect="1"/>
          </p:cNvPicPr>
          <p:nvPr/>
        </p:nvPicPr>
        <p:blipFill>
          <a:blip r:embed="rId2"/>
          <a:srcRect l="12928" r="11215"/>
          <a:stretch>
            <a:fillRect/>
          </a:stretch>
        </p:blipFill>
        <p:spPr>
          <a:xfrm>
            <a:off x="1068130" y="1837429"/>
            <a:ext cx="3876165" cy="2751447"/>
          </a:xfrm>
          <a:prstGeom prst="rect">
            <a:avLst/>
          </a:prstGeom>
        </p:spPr>
      </p:pic>
    </p:spTree>
    <p:extLst>
      <p:ext uri="{BB962C8B-B14F-4D97-AF65-F5344CB8AC3E}">
        <p14:creationId xmlns:p14="http://schemas.microsoft.com/office/powerpoint/2010/main" val="320732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33867" y="-81704"/>
            <a:ext cx="12128500" cy="6253904"/>
          </a:xfrm>
          <a:custGeom>
            <a:avLst/>
            <a:gdLst/>
            <a:ahLst/>
            <a:cxnLst/>
            <a:rect l="l" t="t" r="r" b="b"/>
            <a:pathLst>
              <a:path w="18192750" h="9380856">
                <a:moveTo>
                  <a:pt x="0" y="0"/>
                </a:moveTo>
                <a:lnTo>
                  <a:pt x="18192750" y="0"/>
                </a:lnTo>
                <a:lnTo>
                  <a:pt x="18192750" y="9380856"/>
                </a:lnTo>
                <a:lnTo>
                  <a:pt x="0" y="9380856"/>
                </a:lnTo>
                <a:lnTo>
                  <a:pt x="0" y="0"/>
                </a:lnTo>
                <a:close/>
              </a:path>
            </a:pathLst>
          </a:custGeom>
          <a:blipFill>
            <a:blip r:embed="rId2"/>
            <a:stretch>
              <a:fillRect b="-9088"/>
            </a:stretch>
          </a:blipFill>
        </p:spPr>
        <p:txBody>
          <a:bodyPr/>
          <a:lstStyle/>
          <a:p>
            <a:endParaRPr lang="en-GB"/>
          </a:p>
        </p:txBody>
      </p:sp>
      <p:sp>
        <p:nvSpPr>
          <p:cNvPr id="3" name="TextBox 3"/>
          <p:cNvSpPr txBox="1"/>
          <p:nvPr/>
        </p:nvSpPr>
        <p:spPr>
          <a:xfrm>
            <a:off x="2796896" y="6196754"/>
            <a:ext cx="8503519" cy="44961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827"/>
              </a:lnSpc>
              <a:spcBef>
                <a:spcPct val="0"/>
              </a:spcBef>
            </a:pPr>
            <a:r>
              <a:rPr lang="en-US" sz="2733" b="1">
                <a:solidFill>
                  <a:srgbClr val="FFFFFF"/>
                </a:solidFill>
                <a:latin typeface="Quicksand"/>
                <a:ea typeface="Quicksand"/>
                <a:cs typeface="Quicksand"/>
                <a:sym typeface="Quicksand"/>
              </a:rPr>
              <a:t>Reciprocity Respect Accessibility Equality ........</a:t>
            </a:r>
          </a:p>
        </p:txBody>
      </p:sp>
      <p:sp>
        <p:nvSpPr>
          <p:cNvPr id="4" name="TextBox 4"/>
          <p:cNvSpPr txBox="1"/>
          <p:nvPr/>
        </p:nvSpPr>
        <p:spPr>
          <a:xfrm>
            <a:off x="284439" y="6196755"/>
            <a:ext cx="2512457" cy="44961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827"/>
              </a:lnSpc>
            </a:pPr>
            <a:r>
              <a:rPr lang="en-US" sz="2733">
                <a:solidFill>
                  <a:srgbClr val="FFFFFF"/>
                </a:solidFill>
                <a:latin typeface="Quicksand"/>
                <a:ea typeface="Quicksand"/>
                <a:cs typeface="Quicksand"/>
                <a:sym typeface="Quicksand"/>
              </a:rPr>
              <a:t>Lots of models:</a:t>
            </a:r>
          </a:p>
        </p:txBody>
      </p:sp>
    </p:spTree>
    <p:extLst>
      <p:ext uri="{BB962C8B-B14F-4D97-AF65-F5344CB8AC3E}">
        <p14:creationId xmlns:p14="http://schemas.microsoft.com/office/powerpoint/2010/main" val="1655678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20340"/>
            <a:ext cx="10881378" cy="1360172"/>
          </a:xfrm>
          <a:custGeom>
            <a:avLst/>
            <a:gdLst/>
            <a:ahLst/>
            <a:cxnLst/>
            <a:rect l="l" t="t" r="r" b="b"/>
            <a:pathLst>
              <a:path w="16322067" h="2040258">
                <a:moveTo>
                  <a:pt x="0" y="0"/>
                </a:moveTo>
                <a:lnTo>
                  <a:pt x="16322067" y="0"/>
                </a:lnTo>
                <a:lnTo>
                  <a:pt x="16322067" y="2040259"/>
                </a:lnTo>
                <a:lnTo>
                  <a:pt x="0" y="2040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065174" y="5378294"/>
            <a:ext cx="2546196" cy="1121995"/>
          </a:xfrm>
          <a:custGeom>
            <a:avLst/>
            <a:gdLst/>
            <a:ahLst/>
            <a:cxnLst/>
            <a:rect l="l" t="t" r="r" b="b"/>
            <a:pathLst>
              <a:path w="3819294" h="1682993">
                <a:moveTo>
                  <a:pt x="0" y="0"/>
                </a:moveTo>
                <a:lnTo>
                  <a:pt x="3819294" y="0"/>
                </a:lnTo>
                <a:lnTo>
                  <a:pt x="3819294" y="1682993"/>
                </a:lnTo>
                <a:lnTo>
                  <a:pt x="0" y="1682993"/>
                </a:lnTo>
                <a:lnTo>
                  <a:pt x="0" y="0"/>
                </a:lnTo>
                <a:close/>
              </a:path>
            </a:pathLst>
          </a:custGeom>
          <a:blipFill>
            <a:blip r:embed="rId4"/>
            <a:stretch>
              <a:fillRect t="-18006"/>
            </a:stretch>
          </a:blipFill>
        </p:spPr>
        <p:txBody>
          <a:bodyPr/>
          <a:lstStyle/>
          <a:p>
            <a:endParaRPr lang="en-GB"/>
          </a:p>
        </p:txBody>
      </p:sp>
      <p:sp>
        <p:nvSpPr>
          <p:cNvPr id="4" name="Freeform 4"/>
          <p:cNvSpPr/>
          <p:nvPr/>
        </p:nvSpPr>
        <p:spPr>
          <a:xfrm>
            <a:off x="719667" y="5706383"/>
            <a:ext cx="3764567" cy="465817"/>
          </a:xfrm>
          <a:custGeom>
            <a:avLst/>
            <a:gdLst/>
            <a:ahLst/>
            <a:cxnLst/>
            <a:rect l="l" t="t" r="r" b="b"/>
            <a:pathLst>
              <a:path w="5646850" h="698726">
                <a:moveTo>
                  <a:pt x="0" y="0"/>
                </a:moveTo>
                <a:lnTo>
                  <a:pt x="5646850" y="0"/>
                </a:lnTo>
                <a:lnTo>
                  <a:pt x="5646850" y="698726"/>
                </a:lnTo>
                <a:lnTo>
                  <a:pt x="0" y="698726"/>
                </a:lnTo>
                <a:lnTo>
                  <a:pt x="0" y="0"/>
                </a:lnTo>
                <a:close/>
              </a:path>
            </a:pathLst>
          </a:custGeom>
          <a:blipFill>
            <a:blip r:embed="rId5"/>
            <a:stretch>
              <a:fillRect/>
            </a:stretch>
          </a:blipFill>
        </p:spPr>
        <p:txBody>
          <a:bodyPr/>
          <a:lstStyle/>
          <a:p>
            <a:endParaRPr lang="en-GB"/>
          </a:p>
        </p:txBody>
      </p:sp>
      <p:sp>
        <p:nvSpPr>
          <p:cNvPr id="5" name="Freeform 5"/>
          <p:cNvSpPr/>
          <p:nvPr/>
        </p:nvSpPr>
        <p:spPr>
          <a:xfrm>
            <a:off x="4328310" y="2057400"/>
            <a:ext cx="3539613" cy="2743200"/>
          </a:xfrm>
          <a:custGeom>
            <a:avLst/>
            <a:gdLst/>
            <a:ahLst/>
            <a:cxnLst/>
            <a:rect l="l" t="t" r="r" b="b"/>
            <a:pathLst>
              <a:path w="5309419" h="4114800">
                <a:moveTo>
                  <a:pt x="0" y="0"/>
                </a:moveTo>
                <a:lnTo>
                  <a:pt x="5309420" y="0"/>
                </a:lnTo>
                <a:lnTo>
                  <a:pt x="530942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8416755" y="20574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922085" y="2300017"/>
            <a:ext cx="2491587" cy="2491587"/>
          </a:xfrm>
          <a:custGeom>
            <a:avLst/>
            <a:gdLst/>
            <a:ahLst/>
            <a:cxnLst/>
            <a:rect l="l" t="t" r="r" b="b"/>
            <a:pathLst>
              <a:path w="3737381" h="3737381">
                <a:moveTo>
                  <a:pt x="0" y="0"/>
                </a:moveTo>
                <a:lnTo>
                  <a:pt x="3737381" y="0"/>
                </a:lnTo>
                <a:lnTo>
                  <a:pt x="3737381" y="3737381"/>
                </a:lnTo>
                <a:lnTo>
                  <a:pt x="0" y="37373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TextBox 8"/>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9" name="TextBox 9"/>
          <p:cNvSpPr txBox="1"/>
          <p:nvPr/>
        </p:nvSpPr>
        <p:spPr>
          <a:xfrm>
            <a:off x="922084" y="190955"/>
            <a:ext cx="10881378" cy="842332"/>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6871"/>
              </a:lnSpc>
            </a:pPr>
            <a:r>
              <a:rPr lang="en-US" sz="4908">
                <a:solidFill>
                  <a:srgbClr val="FFFFFF"/>
                </a:solidFill>
                <a:latin typeface="Quicksand"/>
                <a:ea typeface="Quicksand"/>
                <a:cs typeface="Quicksand"/>
                <a:sym typeface="Quicksand"/>
              </a:rPr>
              <a:t>Individual /Strategic Coproduction</a:t>
            </a:r>
          </a:p>
        </p:txBody>
      </p:sp>
    </p:spTree>
    <p:extLst>
      <p:ext uri="{BB962C8B-B14F-4D97-AF65-F5344CB8AC3E}">
        <p14:creationId xmlns:p14="http://schemas.microsoft.com/office/powerpoint/2010/main" val="667286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3229464" y="1682744"/>
            <a:ext cx="5958907" cy="4995339"/>
          </a:xfrm>
          <a:custGeom>
            <a:avLst/>
            <a:gdLst/>
            <a:ahLst/>
            <a:cxnLst/>
            <a:rect l="l" t="t" r="r" b="b"/>
            <a:pathLst>
              <a:path w="8938360" h="7493008">
                <a:moveTo>
                  <a:pt x="0" y="0"/>
                </a:moveTo>
                <a:lnTo>
                  <a:pt x="8938360" y="0"/>
                </a:lnTo>
                <a:lnTo>
                  <a:pt x="8938360" y="7493009"/>
                </a:lnTo>
                <a:lnTo>
                  <a:pt x="0" y="7493009"/>
                </a:lnTo>
                <a:lnTo>
                  <a:pt x="0" y="0"/>
                </a:lnTo>
                <a:close/>
              </a:path>
            </a:pathLst>
          </a:custGeom>
          <a:blipFill>
            <a:blip r:embed="rId2"/>
            <a:stretch>
              <a:fillRect/>
            </a:stretch>
          </a:blipFill>
        </p:spPr>
        <p:txBody>
          <a:bodyPr/>
          <a:lstStyle/>
          <a:p>
            <a:endParaRPr lang="en-GB"/>
          </a:p>
        </p:txBody>
      </p:sp>
      <p:sp>
        <p:nvSpPr>
          <p:cNvPr id="3" name="Freeform 3"/>
          <p:cNvSpPr/>
          <p:nvPr/>
        </p:nvSpPr>
        <p:spPr>
          <a:xfrm>
            <a:off x="922084" y="434479"/>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9188371" y="5645375"/>
            <a:ext cx="2176839" cy="920919"/>
          </a:xfrm>
          <a:custGeom>
            <a:avLst/>
            <a:gdLst/>
            <a:ahLst/>
            <a:cxnLst/>
            <a:rect l="l" t="t" r="r" b="b"/>
            <a:pathLst>
              <a:path w="3265259" h="1381379">
                <a:moveTo>
                  <a:pt x="0" y="0"/>
                </a:moveTo>
                <a:lnTo>
                  <a:pt x="3265259" y="0"/>
                </a:lnTo>
                <a:lnTo>
                  <a:pt x="3265259" y="1381379"/>
                </a:lnTo>
                <a:lnTo>
                  <a:pt x="0" y="1381379"/>
                </a:lnTo>
                <a:lnTo>
                  <a:pt x="0" y="0"/>
                </a:lnTo>
                <a:close/>
              </a:path>
            </a:pathLst>
          </a:custGeom>
          <a:blipFill>
            <a:blip r:embed="rId5"/>
            <a:stretch>
              <a:fillRect t="-15180" b="-7735"/>
            </a:stretch>
          </a:blipFill>
        </p:spPr>
        <p:txBody>
          <a:bodyPr/>
          <a:lstStyle/>
          <a:p>
            <a:endParaRPr lang="en-GB"/>
          </a:p>
        </p:txBody>
      </p:sp>
      <p:sp>
        <p:nvSpPr>
          <p:cNvPr id="5" name="Freeform 5"/>
          <p:cNvSpPr/>
          <p:nvPr/>
        </p:nvSpPr>
        <p:spPr>
          <a:xfrm>
            <a:off x="334184" y="6008082"/>
            <a:ext cx="3590882" cy="444327"/>
          </a:xfrm>
          <a:custGeom>
            <a:avLst/>
            <a:gdLst/>
            <a:ahLst/>
            <a:cxnLst/>
            <a:rect l="l" t="t" r="r" b="b"/>
            <a:pathLst>
              <a:path w="5386323" h="666490">
                <a:moveTo>
                  <a:pt x="0" y="0"/>
                </a:moveTo>
                <a:lnTo>
                  <a:pt x="5386324" y="0"/>
                </a:lnTo>
                <a:lnTo>
                  <a:pt x="5386324" y="666489"/>
                </a:lnTo>
                <a:lnTo>
                  <a:pt x="0" y="666489"/>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7" name="TextBox 7"/>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Co-production </a:t>
            </a:r>
          </a:p>
        </p:txBody>
      </p:sp>
    </p:spTree>
    <p:extLst>
      <p:ext uri="{BB962C8B-B14F-4D97-AF65-F5344CB8AC3E}">
        <p14:creationId xmlns:p14="http://schemas.microsoft.com/office/powerpoint/2010/main" val="221356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434479"/>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579704" y="5399958"/>
            <a:ext cx="2105130" cy="927637"/>
          </a:xfrm>
          <a:custGeom>
            <a:avLst/>
            <a:gdLst/>
            <a:ahLst/>
            <a:cxnLst/>
            <a:rect l="l" t="t" r="r" b="b"/>
            <a:pathLst>
              <a:path w="3157695" h="1391456">
                <a:moveTo>
                  <a:pt x="0" y="0"/>
                </a:moveTo>
                <a:lnTo>
                  <a:pt x="3157695" y="0"/>
                </a:lnTo>
                <a:lnTo>
                  <a:pt x="3157695" y="1391456"/>
                </a:lnTo>
                <a:lnTo>
                  <a:pt x="0" y="1391456"/>
                </a:lnTo>
                <a:lnTo>
                  <a:pt x="0" y="0"/>
                </a:lnTo>
                <a:close/>
              </a:path>
            </a:pathLst>
          </a:custGeom>
          <a:blipFill>
            <a:blip r:embed="rId4"/>
            <a:stretch>
              <a:fillRect t="-18006"/>
            </a:stretch>
          </a:blipFill>
        </p:spPr>
        <p:txBody>
          <a:bodyPr/>
          <a:lstStyle/>
          <a:p>
            <a:endParaRPr lang="en-GB"/>
          </a:p>
        </p:txBody>
      </p:sp>
      <p:sp>
        <p:nvSpPr>
          <p:cNvPr id="4" name="Freeform 4"/>
          <p:cNvSpPr/>
          <p:nvPr/>
        </p:nvSpPr>
        <p:spPr>
          <a:xfrm>
            <a:off x="922085" y="5919755"/>
            <a:ext cx="4104599" cy="504891"/>
          </a:xfrm>
          <a:custGeom>
            <a:avLst/>
            <a:gdLst/>
            <a:ahLst/>
            <a:cxnLst/>
            <a:rect l="l" t="t" r="r" b="b"/>
            <a:pathLst>
              <a:path w="6156899" h="757336">
                <a:moveTo>
                  <a:pt x="0" y="0"/>
                </a:moveTo>
                <a:lnTo>
                  <a:pt x="6156899" y="0"/>
                </a:lnTo>
                <a:lnTo>
                  <a:pt x="6156899" y="757336"/>
                </a:lnTo>
                <a:lnTo>
                  <a:pt x="0" y="757336"/>
                </a:lnTo>
                <a:lnTo>
                  <a:pt x="0" y="0"/>
                </a:lnTo>
                <a:close/>
              </a:path>
            </a:pathLst>
          </a:custGeom>
          <a:blipFill>
            <a:blip r:embed="rId5"/>
            <a:stretch>
              <a:fillRect t="-297" b="-297"/>
            </a:stretch>
          </a:blipFill>
        </p:spPr>
        <p:txBody>
          <a:bodyPr/>
          <a:lstStyle/>
          <a:p>
            <a:endParaRPr lang="en-GB"/>
          </a:p>
        </p:txBody>
      </p:sp>
      <p:sp>
        <p:nvSpPr>
          <p:cNvPr id="5" name="TextBox 5"/>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6" name="TextBox 6"/>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Here you are.... </a:t>
            </a:r>
          </a:p>
        </p:txBody>
      </p:sp>
      <p:sp>
        <p:nvSpPr>
          <p:cNvPr id="7" name="Freeform 7"/>
          <p:cNvSpPr/>
          <p:nvPr/>
        </p:nvSpPr>
        <p:spPr>
          <a:xfrm>
            <a:off x="2560751" y="1989949"/>
            <a:ext cx="2916804" cy="3352648"/>
          </a:xfrm>
          <a:custGeom>
            <a:avLst/>
            <a:gdLst/>
            <a:ahLst/>
            <a:cxnLst/>
            <a:rect l="l" t="t" r="r" b="b"/>
            <a:pathLst>
              <a:path w="4375206" h="5028972">
                <a:moveTo>
                  <a:pt x="0" y="0"/>
                </a:moveTo>
                <a:lnTo>
                  <a:pt x="4375205" y="0"/>
                </a:lnTo>
                <a:lnTo>
                  <a:pt x="4375205" y="5028972"/>
                </a:lnTo>
                <a:lnTo>
                  <a:pt x="0" y="5028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a:off x="6098117" y="2250864"/>
            <a:ext cx="3264035" cy="222927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913"/>
              </a:lnSpc>
            </a:pPr>
            <a:r>
              <a:rPr lang="en-US" sz="6366">
                <a:solidFill>
                  <a:srgbClr val="FFFFFF"/>
                </a:solidFill>
                <a:latin typeface="Gagalin"/>
                <a:ea typeface="Gagalin"/>
                <a:cs typeface="Gagalin"/>
                <a:sym typeface="Gagalin"/>
              </a:rPr>
              <a:t>Whalah! </a:t>
            </a:r>
          </a:p>
          <a:p>
            <a:pPr algn="ctr">
              <a:lnSpc>
                <a:spcPts val="8913"/>
              </a:lnSpc>
            </a:pPr>
            <a:endParaRPr lang="en-US" sz="6366">
              <a:solidFill>
                <a:srgbClr val="FFFFFF"/>
              </a:solidFill>
              <a:latin typeface="Gagalin"/>
              <a:ea typeface="Gagalin"/>
              <a:cs typeface="Gagalin"/>
              <a:sym typeface="Gagalin"/>
            </a:endParaRPr>
          </a:p>
        </p:txBody>
      </p:sp>
      <p:sp>
        <p:nvSpPr>
          <p:cNvPr id="9" name="TextBox 9"/>
          <p:cNvSpPr txBox="1"/>
          <p:nvPr/>
        </p:nvSpPr>
        <p:spPr>
          <a:xfrm>
            <a:off x="6671100" y="3596424"/>
            <a:ext cx="4809039" cy="54790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FFFFFF"/>
                </a:solidFill>
                <a:latin typeface="Gagalin"/>
                <a:ea typeface="Gagalin"/>
                <a:cs typeface="Gagalin"/>
                <a:sym typeface="Gagalin"/>
              </a:rPr>
              <a:t>Go share the pizza...</a:t>
            </a:r>
          </a:p>
        </p:txBody>
      </p:sp>
    </p:spTree>
    <p:extLst>
      <p:ext uri="{BB962C8B-B14F-4D97-AF65-F5344CB8AC3E}">
        <p14:creationId xmlns:p14="http://schemas.microsoft.com/office/powerpoint/2010/main" val="87516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434479"/>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367111" y="5507231"/>
            <a:ext cx="2436351" cy="1073592"/>
          </a:xfrm>
          <a:custGeom>
            <a:avLst/>
            <a:gdLst/>
            <a:ahLst/>
            <a:cxnLst/>
            <a:rect l="l" t="t" r="r" b="b"/>
            <a:pathLst>
              <a:path w="3654527" h="1610388">
                <a:moveTo>
                  <a:pt x="0" y="0"/>
                </a:moveTo>
                <a:lnTo>
                  <a:pt x="3654527" y="0"/>
                </a:lnTo>
                <a:lnTo>
                  <a:pt x="3654527" y="1610388"/>
                </a:lnTo>
                <a:lnTo>
                  <a:pt x="0" y="1610388"/>
                </a:lnTo>
                <a:lnTo>
                  <a:pt x="0" y="0"/>
                </a:lnTo>
                <a:close/>
              </a:path>
            </a:pathLst>
          </a:custGeom>
          <a:blipFill>
            <a:blip r:embed="rId4"/>
            <a:stretch>
              <a:fillRect t="-18006"/>
            </a:stretch>
          </a:blipFill>
        </p:spPr>
        <p:txBody>
          <a:bodyPr/>
          <a:lstStyle/>
          <a:p>
            <a:endParaRPr lang="en-GB"/>
          </a:p>
        </p:txBody>
      </p:sp>
      <p:sp>
        <p:nvSpPr>
          <p:cNvPr id="4" name="Freeform 4"/>
          <p:cNvSpPr/>
          <p:nvPr/>
        </p:nvSpPr>
        <p:spPr>
          <a:xfrm>
            <a:off x="719667" y="6153749"/>
            <a:ext cx="3451458" cy="427075"/>
          </a:xfrm>
          <a:custGeom>
            <a:avLst/>
            <a:gdLst/>
            <a:ahLst/>
            <a:cxnLst/>
            <a:rect l="l" t="t" r="r" b="b"/>
            <a:pathLst>
              <a:path w="5177187" h="640612">
                <a:moveTo>
                  <a:pt x="0" y="0"/>
                </a:moveTo>
                <a:lnTo>
                  <a:pt x="5177187" y="0"/>
                </a:lnTo>
                <a:lnTo>
                  <a:pt x="5177187" y="640612"/>
                </a:lnTo>
                <a:lnTo>
                  <a:pt x="0" y="640612"/>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6" name="TextBox 6"/>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But....  </a:t>
            </a:r>
          </a:p>
        </p:txBody>
      </p:sp>
      <p:sp>
        <p:nvSpPr>
          <p:cNvPr id="7" name="Freeform 7"/>
          <p:cNvSpPr/>
          <p:nvPr/>
        </p:nvSpPr>
        <p:spPr>
          <a:xfrm>
            <a:off x="4331430" y="1989949"/>
            <a:ext cx="2916804" cy="3352648"/>
          </a:xfrm>
          <a:custGeom>
            <a:avLst/>
            <a:gdLst/>
            <a:ahLst/>
            <a:cxnLst/>
            <a:rect l="l" t="t" r="r" b="b"/>
            <a:pathLst>
              <a:path w="4375206" h="5028972">
                <a:moveTo>
                  <a:pt x="0" y="0"/>
                </a:moveTo>
                <a:lnTo>
                  <a:pt x="4375206" y="0"/>
                </a:lnTo>
                <a:lnTo>
                  <a:pt x="4375206" y="5028972"/>
                </a:lnTo>
                <a:lnTo>
                  <a:pt x="0" y="5028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8554348" y="2064544"/>
            <a:ext cx="2585645" cy="2728913"/>
          </a:xfrm>
          <a:custGeom>
            <a:avLst/>
            <a:gdLst/>
            <a:ahLst/>
            <a:cxnLst/>
            <a:rect l="l" t="t" r="r" b="b"/>
            <a:pathLst>
              <a:path w="3878467" h="4093369">
                <a:moveTo>
                  <a:pt x="0" y="0"/>
                </a:moveTo>
                <a:lnTo>
                  <a:pt x="3878467" y="0"/>
                </a:lnTo>
                <a:lnTo>
                  <a:pt x="3878467" y="4093368"/>
                </a:lnTo>
                <a:lnTo>
                  <a:pt x="0" y="40933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1184805" y="2064544"/>
            <a:ext cx="2451059" cy="2728913"/>
          </a:xfrm>
          <a:custGeom>
            <a:avLst/>
            <a:gdLst/>
            <a:ahLst/>
            <a:cxnLst/>
            <a:rect l="l" t="t" r="r" b="b"/>
            <a:pathLst>
              <a:path w="3676589" h="4093369">
                <a:moveTo>
                  <a:pt x="0" y="0"/>
                </a:moveTo>
                <a:lnTo>
                  <a:pt x="3676589" y="0"/>
                </a:lnTo>
                <a:lnTo>
                  <a:pt x="3676589" y="4093368"/>
                </a:lnTo>
                <a:lnTo>
                  <a:pt x="0" y="40933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1514497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434479"/>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322074" y="5575811"/>
            <a:ext cx="2275399" cy="1002667"/>
          </a:xfrm>
          <a:custGeom>
            <a:avLst/>
            <a:gdLst/>
            <a:ahLst/>
            <a:cxnLst/>
            <a:rect l="l" t="t" r="r" b="b"/>
            <a:pathLst>
              <a:path w="3413099" h="1504001">
                <a:moveTo>
                  <a:pt x="0" y="0"/>
                </a:moveTo>
                <a:lnTo>
                  <a:pt x="3413099" y="0"/>
                </a:lnTo>
                <a:lnTo>
                  <a:pt x="3413099" y="1504001"/>
                </a:lnTo>
                <a:lnTo>
                  <a:pt x="0" y="1504001"/>
                </a:lnTo>
                <a:lnTo>
                  <a:pt x="0" y="0"/>
                </a:lnTo>
                <a:close/>
              </a:path>
            </a:pathLst>
          </a:custGeom>
          <a:blipFill>
            <a:blip r:embed="rId4"/>
            <a:stretch>
              <a:fillRect t="-18006"/>
            </a:stretch>
          </a:blipFill>
        </p:spPr>
        <p:txBody>
          <a:bodyPr/>
          <a:lstStyle/>
          <a:p>
            <a:endParaRPr lang="en-GB"/>
          </a:p>
        </p:txBody>
      </p:sp>
      <p:sp>
        <p:nvSpPr>
          <p:cNvPr id="4" name="Freeform 4"/>
          <p:cNvSpPr/>
          <p:nvPr/>
        </p:nvSpPr>
        <p:spPr>
          <a:xfrm>
            <a:off x="1185813" y="5956459"/>
            <a:ext cx="3487088" cy="431483"/>
          </a:xfrm>
          <a:custGeom>
            <a:avLst/>
            <a:gdLst/>
            <a:ahLst/>
            <a:cxnLst/>
            <a:rect l="l" t="t" r="r" b="b"/>
            <a:pathLst>
              <a:path w="5230632" h="647225">
                <a:moveTo>
                  <a:pt x="0" y="0"/>
                </a:moveTo>
                <a:lnTo>
                  <a:pt x="5230633" y="0"/>
                </a:lnTo>
                <a:lnTo>
                  <a:pt x="5230633" y="647224"/>
                </a:lnTo>
                <a:lnTo>
                  <a:pt x="0" y="647224"/>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2253004" y="2179990"/>
            <a:ext cx="7690227" cy="2428169"/>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FFFFFF"/>
                </a:solidFill>
                <a:latin typeface="Quicksand"/>
                <a:ea typeface="Quicksand"/>
                <a:cs typeface="Quicksand"/>
                <a:sym typeface="Quicksand"/>
              </a:rPr>
              <a:t>Co-production is messy </a:t>
            </a:r>
          </a:p>
          <a:p>
            <a:pPr algn="ctr">
              <a:lnSpc>
                <a:spcPts val="4828"/>
              </a:lnSpc>
            </a:pPr>
            <a:r>
              <a:rPr lang="en-US" sz="3448">
                <a:solidFill>
                  <a:srgbClr val="FFFFFF"/>
                </a:solidFill>
                <a:latin typeface="Quicksand"/>
                <a:ea typeface="Quicksand"/>
                <a:cs typeface="Quicksand"/>
                <a:sym typeface="Quicksand"/>
              </a:rPr>
              <a:t>Co-production takes time </a:t>
            </a:r>
          </a:p>
          <a:p>
            <a:pPr algn="ctr">
              <a:lnSpc>
                <a:spcPts val="4828"/>
              </a:lnSpc>
            </a:pPr>
            <a:r>
              <a:rPr lang="en-US" sz="3448">
                <a:solidFill>
                  <a:srgbClr val="FFFFFF"/>
                </a:solidFill>
                <a:latin typeface="Quicksand"/>
                <a:ea typeface="Quicksand"/>
                <a:cs typeface="Quicksand"/>
                <a:sym typeface="Quicksand"/>
              </a:rPr>
              <a:t>Co-production can be uncomfortable</a:t>
            </a:r>
          </a:p>
          <a:p>
            <a:pPr algn="ctr">
              <a:lnSpc>
                <a:spcPts val="4828"/>
              </a:lnSpc>
            </a:pPr>
            <a:r>
              <a:rPr lang="en-US" sz="3448">
                <a:solidFill>
                  <a:srgbClr val="FFFFFF"/>
                </a:solidFill>
                <a:latin typeface="Quicksand"/>
                <a:ea typeface="Quicksand"/>
                <a:cs typeface="Quicksand"/>
                <a:sym typeface="Quicksand"/>
              </a:rPr>
              <a:t>So worth it!  </a:t>
            </a:r>
          </a:p>
        </p:txBody>
      </p:sp>
      <p:sp>
        <p:nvSpPr>
          <p:cNvPr id="6" name="Freeform 6"/>
          <p:cNvSpPr/>
          <p:nvPr/>
        </p:nvSpPr>
        <p:spPr>
          <a:xfrm>
            <a:off x="8780774" y="924425"/>
            <a:ext cx="2543129" cy="1740453"/>
          </a:xfrm>
          <a:custGeom>
            <a:avLst/>
            <a:gdLst/>
            <a:ahLst/>
            <a:cxnLst/>
            <a:rect l="l" t="t" r="r" b="b"/>
            <a:pathLst>
              <a:path w="3814693" h="2610680">
                <a:moveTo>
                  <a:pt x="0" y="0"/>
                </a:moveTo>
                <a:lnTo>
                  <a:pt x="3814692" y="0"/>
                </a:lnTo>
                <a:lnTo>
                  <a:pt x="3814692" y="2610680"/>
                </a:lnTo>
                <a:lnTo>
                  <a:pt x="0" y="2610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8" name="TextBox 8"/>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Recognition </a:t>
            </a:r>
          </a:p>
        </p:txBody>
      </p:sp>
      <p:sp>
        <p:nvSpPr>
          <p:cNvPr id="9" name="Freeform 9"/>
          <p:cNvSpPr/>
          <p:nvPr/>
        </p:nvSpPr>
        <p:spPr>
          <a:xfrm>
            <a:off x="165352" y="4111228"/>
            <a:ext cx="2421910" cy="2728913"/>
          </a:xfrm>
          <a:custGeom>
            <a:avLst/>
            <a:gdLst/>
            <a:ahLst/>
            <a:cxnLst/>
            <a:rect l="l" t="t" r="r" b="b"/>
            <a:pathLst>
              <a:path w="3632865" h="4093369">
                <a:moveTo>
                  <a:pt x="0" y="0"/>
                </a:moveTo>
                <a:lnTo>
                  <a:pt x="3632865" y="0"/>
                </a:lnTo>
                <a:lnTo>
                  <a:pt x="3632865" y="4093369"/>
                </a:lnTo>
                <a:lnTo>
                  <a:pt x="0" y="4093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extLst>
      <p:ext uri="{BB962C8B-B14F-4D97-AF65-F5344CB8AC3E}">
        <p14:creationId xmlns:p14="http://schemas.microsoft.com/office/powerpoint/2010/main" val="1137538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434479"/>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33867" y="2058045"/>
            <a:ext cx="12128500" cy="4799955"/>
          </a:xfrm>
          <a:custGeom>
            <a:avLst/>
            <a:gdLst/>
            <a:ahLst/>
            <a:cxnLst/>
            <a:rect l="l" t="t" r="r" b="b"/>
            <a:pathLst>
              <a:path w="18192750" h="7199932">
                <a:moveTo>
                  <a:pt x="0" y="0"/>
                </a:moveTo>
                <a:lnTo>
                  <a:pt x="18192750" y="0"/>
                </a:lnTo>
                <a:lnTo>
                  <a:pt x="18192750" y="7199932"/>
                </a:lnTo>
                <a:lnTo>
                  <a:pt x="0" y="7199932"/>
                </a:lnTo>
                <a:lnTo>
                  <a:pt x="0" y="0"/>
                </a:lnTo>
                <a:close/>
              </a:path>
            </a:pathLst>
          </a:custGeom>
          <a:blipFill>
            <a:blip r:embed="rId4"/>
            <a:stretch>
              <a:fillRect l="-2253" t="-34713" b="-25154"/>
            </a:stretch>
          </a:blipFill>
        </p:spPr>
        <p:txBody>
          <a:bodyPr/>
          <a:lstStyle/>
          <a:p>
            <a:endParaRPr lang="en-GB"/>
          </a:p>
        </p:txBody>
      </p:sp>
      <p:sp>
        <p:nvSpPr>
          <p:cNvPr id="4" name="TextBox 4"/>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Strength in Numbers </a:t>
            </a:r>
          </a:p>
        </p:txBody>
      </p:sp>
    </p:spTree>
    <p:extLst>
      <p:ext uri="{BB962C8B-B14F-4D97-AF65-F5344CB8AC3E}">
        <p14:creationId xmlns:p14="http://schemas.microsoft.com/office/powerpoint/2010/main" val="2577315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434479"/>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endParaRPr sz="803"/>
          </a:p>
        </p:txBody>
      </p:sp>
      <p:sp>
        <p:nvSpPr>
          <p:cNvPr id="4" name="TextBox 4"/>
          <p:cNvSpPr txBox="1"/>
          <p:nvPr/>
        </p:nvSpPr>
        <p:spPr>
          <a:xfrm>
            <a:off x="922084" y="545447"/>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Thank you   </a:t>
            </a:r>
          </a:p>
        </p:txBody>
      </p:sp>
      <p:sp>
        <p:nvSpPr>
          <p:cNvPr id="5" name="Freeform 5"/>
          <p:cNvSpPr/>
          <p:nvPr/>
        </p:nvSpPr>
        <p:spPr>
          <a:xfrm>
            <a:off x="8096868" y="4922032"/>
            <a:ext cx="3500605" cy="1542561"/>
          </a:xfrm>
          <a:custGeom>
            <a:avLst/>
            <a:gdLst/>
            <a:ahLst/>
            <a:cxnLst/>
            <a:rect l="l" t="t" r="r" b="b"/>
            <a:pathLst>
              <a:path w="5250907" h="2313841">
                <a:moveTo>
                  <a:pt x="0" y="0"/>
                </a:moveTo>
                <a:lnTo>
                  <a:pt x="5250907" y="0"/>
                </a:lnTo>
                <a:lnTo>
                  <a:pt x="5250907" y="2313841"/>
                </a:lnTo>
                <a:lnTo>
                  <a:pt x="0" y="2313841"/>
                </a:lnTo>
                <a:lnTo>
                  <a:pt x="0" y="0"/>
                </a:lnTo>
                <a:close/>
              </a:path>
            </a:pathLst>
          </a:custGeom>
          <a:blipFill>
            <a:blip r:embed="rId4"/>
            <a:stretch>
              <a:fillRect t="-18006"/>
            </a:stretch>
          </a:blipFill>
        </p:spPr>
        <p:txBody>
          <a:bodyPr/>
          <a:lstStyle/>
          <a:p>
            <a:endParaRPr lang="en-GB"/>
          </a:p>
        </p:txBody>
      </p:sp>
      <p:sp>
        <p:nvSpPr>
          <p:cNvPr id="6" name="Freeform 6"/>
          <p:cNvSpPr/>
          <p:nvPr/>
        </p:nvSpPr>
        <p:spPr>
          <a:xfrm>
            <a:off x="1184804" y="5342598"/>
            <a:ext cx="5668699" cy="701430"/>
          </a:xfrm>
          <a:custGeom>
            <a:avLst/>
            <a:gdLst/>
            <a:ahLst/>
            <a:cxnLst/>
            <a:rect l="l" t="t" r="r" b="b"/>
            <a:pathLst>
              <a:path w="8503048" h="1052145">
                <a:moveTo>
                  <a:pt x="0" y="0"/>
                </a:moveTo>
                <a:lnTo>
                  <a:pt x="8503047" y="0"/>
                </a:lnTo>
                <a:lnTo>
                  <a:pt x="8503047" y="1052145"/>
                </a:lnTo>
                <a:lnTo>
                  <a:pt x="0" y="1052145"/>
                </a:lnTo>
                <a:lnTo>
                  <a:pt x="0" y="0"/>
                </a:lnTo>
                <a:close/>
              </a:path>
            </a:pathLst>
          </a:custGeom>
          <a:blipFill>
            <a:blip r:embed="rId5"/>
            <a:stretch>
              <a:fillRect/>
            </a:stretch>
          </a:blipFill>
        </p:spPr>
        <p:txBody>
          <a:bodyPr/>
          <a:lstStyle/>
          <a:p>
            <a:endParaRPr lang="en-GB"/>
          </a:p>
        </p:txBody>
      </p:sp>
      <p:sp>
        <p:nvSpPr>
          <p:cNvPr id="7" name="Freeform 7"/>
          <p:cNvSpPr/>
          <p:nvPr/>
        </p:nvSpPr>
        <p:spPr>
          <a:xfrm>
            <a:off x="3672417" y="2380117"/>
            <a:ext cx="4851400" cy="2340801"/>
          </a:xfrm>
          <a:custGeom>
            <a:avLst/>
            <a:gdLst/>
            <a:ahLst/>
            <a:cxnLst/>
            <a:rect l="l" t="t" r="r" b="b"/>
            <a:pathLst>
              <a:path w="7277100" h="3511201">
                <a:moveTo>
                  <a:pt x="0" y="0"/>
                </a:moveTo>
                <a:lnTo>
                  <a:pt x="7277100" y="0"/>
                </a:lnTo>
                <a:lnTo>
                  <a:pt x="7277100" y="3511201"/>
                </a:lnTo>
                <a:lnTo>
                  <a:pt x="0" y="3511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9043500" y="2064544"/>
            <a:ext cx="2759962" cy="2728913"/>
          </a:xfrm>
          <a:custGeom>
            <a:avLst/>
            <a:gdLst/>
            <a:ahLst/>
            <a:cxnLst/>
            <a:rect l="l" t="t" r="r" b="b"/>
            <a:pathLst>
              <a:path w="4139943" h="4093369">
                <a:moveTo>
                  <a:pt x="0" y="0"/>
                </a:moveTo>
                <a:lnTo>
                  <a:pt x="4139943" y="0"/>
                </a:lnTo>
                <a:lnTo>
                  <a:pt x="4139943" y="4093368"/>
                </a:lnTo>
                <a:lnTo>
                  <a:pt x="0" y="40933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922084" y="2186061"/>
            <a:ext cx="2303478" cy="2728913"/>
          </a:xfrm>
          <a:custGeom>
            <a:avLst/>
            <a:gdLst/>
            <a:ahLst/>
            <a:cxnLst/>
            <a:rect l="l" t="t" r="r" b="b"/>
            <a:pathLst>
              <a:path w="3455217" h="4093369">
                <a:moveTo>
                  <a:pt x="0" y="0"/>
                </a:moveTo>
                <a:lnTo>
                  <a:pt x="3455217" y="0"/>
                </a:lnTo>
                <a:lnTo>
                  <a:pt x="3455217" y="4093369"/>
                </a:lnTo>
                <a:lnTo>
                  <a:pt x="0" y="40933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2215264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TextBox 2"/>
          <p:cNvSpPr txBox="1"/>
          <p:nvPr/>
        </p:nvSpPr>
        <p:spPr>
          <a:xfrm>
            <a:off x="193212" y="2553156"/>
            <a:ext cx="11809809" cy="3030255"/>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82CD27"/>
                </a:solidFill>
                <a:latin typeface="Quicksand"/>
                <a:ea typeface="Quicksand"/>
                <a:cs typeface="Quicksand"/>
                <a:sym typeface="Quicksand"/>
              </a:rPr>
              <a:t>Lisa Aldred </a:t>
            </a:r>
            <a:r>
              <a:rPr lang="en-US" sz="3448">
                <a:solidFill>
                  <a:srgbClr val="FFFFFF"/>
                </a:solidFill>
                <a:latin typeface="Quicksand"/>
                <a:ea typeface="Quicksand"/>
                <a:cs typeface="Quicksand"/>
                <a:sym typeface="Quicksand"/>
              </a:rPr>
              <a:t>CONTACT Parent Carer Participation Adviser</a:t>
            </a:r>
          </a:p>
          <a:p>
            <a:pPr algn="ctr">
              <a:lnSpc>
                <a:spcPts val="4828"/>
              </a:lnSpc>
            </a:pPr>
            <a:r>
              <a:rPr lang="en-US" sz="3448">
                <a:solidFill>
                  <a:srgbClr val="FFFFFF"/>
                </a:solidFill>
                <a:latin typeface="Quicksand"/>
                <a:ea typeface="Quicksand"/>
                <a:cs typeface="Quicksand"/>
                <a:sym typeface="Quicksand"/>
              </a:rPr>
              <a:t>lisa.aldred@contact.org.uk</a:t>
            </a:r>
          </a:p>
          <a:p>
            <a:pPr algn="ctr">
              <a:lnSpc>
                <a:spcPts val="4828"/>
              </a:lnSpc>
            </a:pPr>
            <a:endParaRPr lang="en-US" sz="3448">
              <a:solidFill>
                <a:srgbClr val="FFFFFF"/>
              </a:solidFill>
              <a:latin typeface="Quicksand"/>
              <a:ea typeface="Quicksand"/>
              <a:cs typeface="Quicksand"/>
              <a:sym typeface="Quicksand"/>
            </a:endParaRPr>
          </a:p>
          <a:p>
            <a:pPr algn="ctr">
              <a:lnSpc>
                <a:spcPts val="4828"/>
              </a:lnSpc>
            </a:pPr>
            <a:r>
              <a:rPr lang="en-US" sz="3448">
                <a:solidFill>
                  <a:srgbClr val="FFFFFF"/>
                </a:solidFill>
                <a:latin typeface="Quicksand"/>
                <a:ea typeface="Quicksand"/>
                <a:cs typeface="Quicksand"/>
                <a:sym typeface="Quicksand"/>
              </a:rPr>
              <a:t>Martin McAndrew NNPCF Steering Group Representative </a:t>
            </a:r>
          </a:p>
          <a:p>
            <a:pPr algn="ctr">
              <a:lnSpc>
                <a:spcPts val="4828"/>
              </a:lnSpc>
            </a:pPr>
            <a:r>
              <a:rPr lang="en-US" sz="3448">
                <a:solidFill>
                  <a:srgbClr val="FFFFFF"/>
                </a:solidFill>
                <a:latin typeface="Quicksand"/>
                <a:ea typeface="Quicksand"/>
                <a:cs typeface="Quicksand"/>
                <a:sym typeface="Quicksand"/>
              </a:rPr>
              <a:t>northwest@nnpcf.org.uk</a:t>
            </a:r>
          </a:p>
        </p:txBody>
      </p:sp>
      <p:sp>
        <p:nvSpPr>
          <p:cNvPr id="3" name="Freeform 3"/>
          <p:cNvSpPr/>
          <p:nvPr/>
        </p:nvSpPr>
        <p:spPr>
          <a:xfrm>
            <a:off x="657428" y="365041"/>
            <a:ext cx="10881378" cy="1360172"/>
          </a:xfrm>
          <a:custGeom>
            <a:avLst/>
            <a:gdLst/>
            <a:ahLst/>
            <a:cxnLst/>
            <a:rect l="l" t="t" r="r" b="b"/>
            <a:pathLst>
              <a:path w="16322067" h="2040258">
                <a:moveTo>
                  <a:pt x="0" y="0"/>
                </a:moveTo>
                <a:lnTo>
                  <a:pt x="16322066" y="0"/>
                </a:lnTo>
                <a:lnTo>
                  <a:pt x="16322066"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657428" y="545140"/>
            <a:ext cx="10881378" cy="863378"/>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7335"/>
              </a:lnSpc>
            </a:pPr>
            <a:r>
              <a:rPr lang="en-US" sz="5239">
                <a:solidFill>
                  <a:srgbClr val="FFFFFF"/>
                </a:solidFill>
                <a:latin typeface="Quicksand"/>
                <a:ea typeface="Quicksand"/>
                <a:cs typeface="Quicksand"/>
                <a:sym typeface="Quicksand"/>
              </a:rPr>
              <a:t>Contact details </a:t>
            </a:r>
          </a:p>
        </p:txBody>
      </p:sp>
    </p:spTree>
    <p:extLst>
      <p:ext uri="{BB962C8B-B14F-4D97-AF65-F5344CB8AC3E}">
        <p14:creationId xmlns:p14="http://schemas.microsoft.com/office/powerpoint/2010/main" val="820955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TextBox 2"/>
          <p:cNvSpPr txBox="1"/>
          <p:nvPr/>
        </p:nvSpPr>
        <p:spPr>
          <a:xfrm>
            <a:off x="33867" y="1828160"/>
            <a:ext cx="12128500" cy="3639855"/>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65ED25"/>
                </a:solidFill>
                <a:latin typeface="Quicksand"/>
                <a:ea typeface="Quicksand"/>
                <a:cs typeface="Quicksand"/>
                <a:sym typeface="Quicksand"/>
              </a:rPr>
              <a:t>National Network of Parent Carer Forums</a:t>
            </a:r>
          </a:p>
          <a:p>
            <a:pPr algn="ctr">
              <a:lnSpc>
                <a:spcPts val="4828"/>
              </a:lnSpc>
            </a:pPr>
            <a:r>
              <a:rPr lang="en-US" sz="3448" u="sng">
                <a:solidFill>
                  <a:srgbClr val="FFFFFF"/>
                </a:solidFill>
                <a:latin typeface="Quicksand"/>
                <a:ea typeface="Quicksand"/>
                <a:cs typeface="Quicksand"/>
                <a:sym typeface="Quicksand"/>
                <a:hlinkClick r:id="rId2" tooltip="https://nnpcf.org.uk"/>
              </a:rPr>
              <a:t>https://nnpcf.org.uk/</a:t>
            </a:r>
          </a:p>
          <a:p>
            <a:pPr algn="ctr">
              <a:lnSpc>
                <a:spcPts val="4828"/>
              </a:lnSpc>
            </a:pPr>
            <a:endParaRPr lang="en-US" sz="3448" u="sng">
              <a:solidFill>
                <a:srgbClr val="FFFFFF"/>
              </a:solidFill>
              <a:latin typeface="Quicksand"/>
              <a:ea typeface="Quicksand"/>
              <a:cs typeface="Quicksand"/>
              <a:sym typeface="Quicksand"/>
              <a:hlinkClick r:id="rId2" tooltip="https://nnpcf.org.uk"/>
            </a:endParaRPr>
          </a:p>
          <a:p>
            <a:pPr algn="ctr">
              <a:lnSpc>
                <a:spcPts val="4828"/>
              </a:lnSpc>
            </a:pPr>
            <a:r>
              <a:rPr lang="en-US" sz="3448">
                <a:solidFill>
                  <a:srgbClr val="65ED25"/>
                </a:solidFill>
                <a:latin typeface="Quicksand"/>
                <a:ea typeface="Quicksand"/>
                <a:cs typeface="Quicksand"/>
                <a:sym typeface="Quicksand"/>
              </a:rPr>
              <a:t>Contact</a:t>
            </a:r>
          </a:p>
          <a:p>
            <a:pPr algn="ctr">
              <a:lnSpc>
                <a:spcPts val="4828"/>
              </a:lnSpc>
            </a:pPr>
            <a:r>
              <a:rPr lang="en-US" sz="3448" u="sng">
                <a:solidFill>
                  <a:srgbClr val="FFFFFF"/>
                </a:solidFill>
                <a:latin typeface="Quicksand"/>
                <a:ea typeface="Quicksand"/>
                <a:cs typeface="Quicksand"/>
                <a:sym typeface="Quicksand"/>
                <a:hlinkClick r:id="rId3" tooltip="https://contact.org.uk/help-for-families/parent-carer-participation/"/>
              </a:rPr>
              <a:t>https://contact.org.uk/help-for-families/parent-carer-participation/</a:t>
            </a:r>
          </a:p>
        </p:txBody>
      </p:sp>
      <p:sp>
        <p:nvSpPr>
          <p:cNvPr id="3" name="Freeform 3"/>
          <p:cNvSpPr/>
          <p:nvPr/>
        </p:nvSpPr>
        <p:spPr>
          <a:xfrm>
            <a:off x="657428" y="365041"/>
            <a:ext cx="10881378" cy="1360172"/>
          </a:xfrm>
          <a:custGeom>
            <a:avLst/>
            <a:gdLst/>
            <a:ahLst/>
            <a:cxnLst/>
            <a:rect l="l" t="t" r="r" b="b"/>
            <a:pathLst>
              <a:path w="16322067" h="2040258">
                <a:moveTo>
                  <a:pt x="0" y="0"/>
                </a:moveTo>
                <a:lnTo>
                  <a:pt x="16322066" y="0"/>
                </a:lnTo>
                <a:lnTo>
                  <a:pt x="16322066" y="2040258"/>
                </a:lnTo>
                <a:lnTo>
                  <a:pt x="0" y="2040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657428" y="545139"/>
            <a:ext cx="10881378" cy="897112"/>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7335"/>
              </a:lnSpc>
            </a:pPr>
            <a:r>
              <a:rPr lang="en-US" sz="5239">
                <a:solidFill>
                  <a:srgbClr val="FFFFFF"/>
                </a:solidFill>
                <a:latin typeface="Quicksand"/>
                <a:ea typeface="Quicksand"/>
                <a:cs typeface="Quicksand"/>
                <a:sym typeface="Quicksand"/>
              </a:rPr>
              <a:t>Further resources  </a:t>
            </a:r>
          </a:p>
        </p:txBody>
      </p:sp>
    </p:spTree>
    <p:extLst>
      <p:ext uri="{BB962C8B-B14F-4D97-AF65-F5344CB8AC3E}">
        <p14:creationId xmlns:p14="http://schemas.microsoft.com/office/powerpoint/2010/main" val="188252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EF6693-5976-7967-7397-1FF678D374FB}"/>
              </a:ext>
            </a:extLst>
          </p:cNvPr>
          <p:cNvSpPr>
            <a:spLocks noGrp="1"/>
          </p:cNvSpPr>
          <p:nvPr>
            <p:ph type="title"/>
          </p:nvPr>
        </p:nvSpPr>
        <p:spPr>
          <a:xfrm>
            <a:off x="489098" y="1106034"/>
            <a:ext cx="5019074" cy="3204134"/>
          </a:xfrm>
        </p:spPr>
        <p:txBody>
          <a:bodyPr vert="horz" lIns="91440" tIns="45720" rIns="91440" bIns="45720" rtlCol="0" anchor="b">
            <a:normAutofit/>
          </a:bodyPr>
          <a:lstStyle/>
          <a:p>
            <a:r>
              <a:rPr lang="en-US" sz="5400" dirty="0"/>
              <a:t>Meet The Director of Education and Inclusion</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A person with a beard&#10;&#10;AI-generated content may be incorrect.">
            <a:extLst>
              <a:ext uri="{FF2B5EF4-FFF2-40B4-BE49-F238E27FC236}">
                <a16:creationId xmlns:a16="http://schemas.microsoft.com/office/drawing/2014/main" id="{1E951539-F6FA-64EF-119E-F180CF4D0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138" y="581300"/>
            <a:ext cx="3159954" cy="5592838"/>
          </a:xfrm>
          <a:prstGeom prst="rect">
            <a:avLst/>
          </a:prstGeom>
        </p:spPr>
      </p:pic>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CA6B949-F369-8DE2-F1E6-7287DECBF2AF}"/>
              </a:ext>
            </a:extLst>
          </p:cNvPr>
          <p:cNvPicPr>
            <a:picLocks noChangeAspect="1"/>
          </p:cNvPicPr>
          <p:nvPr/>
        </p:nvPicPr>
        <p:blipFill>
          <a:blip r:embed="rId3"/>
          <a:stretch>
            <a:fillRect/>
          </a:stretch>
        </p:blipFill>
        <p:spPr>
          <a:xfrm>
            <a:off x="6345508" y="515108"/>
            <a:ext cx="1664578" cy="1181851"/>
          </a:xfrm>
          <a:prstGeom prst="rect">
            <a:avLst/>
          </a:prstGeom>
        </p:spPr>
      </p:pic>
    </p:spTree>
    <p:extLst>
      <p:ext uri="{BB962C8B-B14F-4D97-AF65-F5344CB8AC3E}">
        <p14:creationId xmlns:p14="http://schemas.microsoft.com/office/powerpoint/2010/main" val="109229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44EEF4-25FD-3F8A-3F10-4F0F82EBD0C8}"/>
            </a:ext>
          </a:extLst>
        </p:cNvPr>
        <p:cNvGrpSpPr/>
        <p:nvPr/>
      </p:nvGrpSpPr>
      <p:grpSpPr>
        <a:xfrm>
          <a:off x="0" y="0"/>
          <a:ext cx="0" cy="0"/>
          <a:chOff x="0" y="0"/>
          <a:chExt cx="0" cy="0"/>
        </a:xfrm>
      </p:grpSpPr>
      <p:sp useBgFill="1">
        <p:nvSpPr>
          <p:cNvPr id="51208" name="Rectangle 51207">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49D947D-F04E-623C-B6F1-3580FCC90EB8}"/>
              </a:ext>
            </a:extLst>
          </p:cNvPr>
          <p:cNvSpPr>
            <a:spLocks noGrp="1"/>
          </p:cNvSpPr>
          <p:nvPr>
            <p:ph type="subTitle" idx="1"/>
          </p:nvPr>
        </p:nvSpPr>
        <p:spPr>
          <a:xfrm>
            <a:off x="477980" y="4872922"/>
            <a:ext cx="4709481" cy="1686140"/>
          </a:xfrm>
        </p:spPr>
        <p:txBody>
          <a:bodyPr rtlCol="0">
            <a:normAutofit fontScale="92500" lnSpcReduction="20000"/>
          </a:bodyPr>
          <a:lstStyle/>
          <a:p>
            <a:pPr algn="l" eaLnBrk="1" fontAlgn="auto" hangingPunct="1">
              <a:spcAft>
                <a:spcPts val="0"/>
              </a:spcAft>
              <a:defRPr/>
            </a:pPr>
            <a:endParaRPr lang="en-GB" sz="2000" dirty="0"/>
          </a:p>
          <a:p>
            <a:pPr algn="l" eaLnBrk="1" fontAlgn="auto" hangingPunct="1">
              <a:spcAft>
                <a:spcPts val="0"/>
              </a:spcAft>
              <a:defRPr/>
            </a:pPr>
            <a:r>
              <a:rPr lang="en-GB" sz="5700" dirty="0"/>
              <a:t>Who are we and what do we do?</a:t>
            </a:r>
          </a:p>
        </p:txBody>
      </p:sp>
      <p:sp>
        <p:nvSpPr>
          <p:cNvPr id="51210" name="Rectangle 5120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12" name="Rectangle 512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1203" name="Picture 6">
            <a:extLst>
              <a:ext uri="{FF2B5EF4-FFF2-40B4-BE49-F238E27FC236}">
                <a16:creationId xmlns:a16="http://schemas.microsoft.com/office/drawing/2014/main" id="{97826014-84D9-82C8-D02F-1FD21D1EB4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95292" y="1424084"/>
            <a:ext cx="5204663" cy="27194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032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90E68A-B5F5-F70E-AB27-E2AFA96255D5}"/>
              </a:ext>
            </a:extLst>
          </p:cNvPr>
          <p:cNvSpPr/>
          <p:nvPr/>
        </p:nvSpPr>
        <p:spPr>
          <a:xfrm>
            <a:off x="4335517" y="512141"/>
            <a:ext cx="3239403" cy="906756"/>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6">
            <a:extLst>
              <a:ext uri="{FF2B5EF4-FFF2-40B4-BE49-F238E27FC236}">
                <a16:creationId xmlns:a16="http://schemas.microsoft.com/office/drawing/2014/main" id="{EEAB443D-3410-0420-E986-202BDCDC3DDA}"/>
              </a:ext>
            </a:extLst>
          </p:cNvPr>
          <p:cNvPicPr>
            <a:picLocks noGrp="1" noChangeAspect="1"/>
          </p:cNvPicPr>
          <p:nvPr>
            <p:ph idx="1"/>
          </p:nvPr>
        </p:nvPicPr>
        <p:blipFill>
          <a:blip r:embed="rId2"/>
          <a:stretch>
            <a:fillRect/>
          </a:stretch>
        </p:blipFill>
        <p:spPr bwMode="auto">
          <a:xfrm>
            <a:off x="2584180" y="1607824"/>
            <a:ext cx="6770077" cy="512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8B9DF40-73BD-C15A-5F1A-BBE35368D347}"/>
              </a:ext>
            </a:extLst>
          </p:cNvPr>
          <p:cNvSpPr txBox="1"/>
          <p:nvPr/>
        </p:nvSpPr>
        <p:spPr>
          <a:xfrm>
            <a:off x="4335517" y="649456"/>
            <a:ext cx="33895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chemeClr val="bg1"/>
                </a:solidFill>
                <a:latin typeface="Calibri" panose="020F0502020204030204"/>
              </a:rPr>
              <a:t>Who</a:t>
            </a:r>
            <a:r>
              <a:rPr lang="en-GB" sz="4000" b="1" dirty="0">
                <a:solidFill>
                  <a:schemeClr val="bg1"/>
                </a:solidFill>
                <a:latin typeface="Calibri" panose="020F0502020204030204"/>
              </a:rPr>
              <a:t> We Are?</a:t>
            </a:r>
            <a:endParaRPr kumimoji="0" lang="en-GB" sz="4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A74D05C6-2353-029C-FFA5-467C5D686081}"/>
              </a:ext>
            </a:extLst>
          </p:cNvPr>
          <p:cNvPicPr>
            <a:picLocks noChangeAspect="1"/>
          </p:cNvPicPr>
          <p:nvPr/>
        </p:nvPicPr>
        <p:blipFill>
          <a:blip r:embed="rId3"/>
          <a:srcRect l="15096" r="12022"/>
          <a:stretch>
            <a:fillRect/>
          </a:stretch>
        </p:blipFill>
        <p:spPr>
          <a:xfrm>
            <a:off x="313021" y="319061"/>
            <a:ext cx="1744380" cy="1288763"/>
          </a:xfrm>
          <a:prstGeom prst="rect">
            <a:avLst/>
          </a:prstGeom>
        </p:spPr>
      </p:pic>
      <p:pic>
        <p:nvPicPr>
          <p:cNvPr id="21" name="Picture 20">
            <a:extLst>
              <a:ext uri="{FF2B5EF4-FFF2-40B4-BE49-F238E27FC236}">
                <a16:creationId xmlns:a16="http://schemas.microsoft.com/office/drawing/2014/main" id="{D79533B6-0B22-5659-0512-55C4ECA2B0C6}"/>
              </a:ext>
            </a:extLst>
          </p:cNvPr>
          <p:cNvPicPr>
            <a:picLocks noChangeAspect="1"/>
          </p:cNvPicPr>
          <p:nvPr/>
        </p:nvPicPr>
        <p:blipFill>
          <a:blip r:embed="rId4"/>
          <a:stretch>
            <a:fillRect/>
          </a:stretch>
        </p:blipFill>
        <p:spPr>
          <a:xfrm rot="20625681">
            <a:off x="9545588" y="4517341"/>
            <a:ext cx="2201204" cy="1682449"/>
          </a:xfrm>
          <a:prstGeom prst="rect">
            <a:avLst/>
          </a:prstGeom>
        </p:spPr>
      </p:pic>
    </p:spTree>
    <p:extLst>
      <p:ext uri="{BB962C8B-B14F-4D97-AF65-F5344CB8AC3E}">
        <p14:creationId xmlns:p14="http://schemas.microsoft.com/office/powerpoint/2010/main" val="3715396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A405A-ADA9-73AC-8F76-F424B9079575}"/>
              </a:ext>
            </a:extLst>
          </p:cNvPr>
          <p:cNvPicPr>
            <a:picLocks noChangeAspect="1"/>
          </p:cNvPicPr>
          <p:nvPr/>
        </p:nvPicPr>
        <p:blipFill>
          <a:blip r:embed="rId3"/>
          <a:srcRect t="27482" b="31830"/>
          <a:stretch>
            <a:fillRect/>
          </a:stretch>
        </p:blipFill>
        <p:spPr>
          <a:xfrm>
            <a:off x="9550435" y="3645992"/>
            <a:ext cx="2454112" cy="980176"/>
          </a:xfrm>
          <a:prstGeom prst="rect">
            <a:avLst/>
          </a:prstGeom>
        </p:spPr>
      </p:pic>
      <p:pic>
        <p:nvPicPr>
          <p:cNvPr id="52226" name="Picture 4" descr="Image result for department of education">
            <a:extLst>
              <a:ext uri="{FF2B5EF4-FFF2-40B4-BE49-F238E27FC236}">
                <a16:creationId xmlns:a16="http://schemas.microsoft.com/office/drawing/2014/main" id="{33D7316D-BF45-41BA-83EF-7AB13830E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20" y="1699134"/>
            <a:ext cx="2035576" cy="12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6" descr="Image result for contact a family">
            <a:extLst>
              <a:ext uri="{FF2B5EF4-FFF2-40B4-BE49-F238E27FC236}">
                <a16:creationId xmlns:a16="http://schemas.microsoft.com/office/drawing/2014/main" id="{275819F2-28A4-49F2-BF55-C9E4B9BBB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67" y="6111408"/>
            <a:ext cx="32146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0" descr="Image result for nnpcf">
            <a:extLst>
              <a:ext uri="{FF2B5EF4-FFF2-40B4-BE49-F238E27FC236}">
                <a16:creationId xmlns:a16="http://schemas.microsoft.com/office/drawing/2014/main" id="{A16100A5-C0E8-49FC-A0CB-276510757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1577"/>
          <a:stretch>
            <a:fillRect/>
          </a:stretch>
        </p:blipFill>
        <p:spPr bwMode="auto">
          <a:xfrm>
            <a:off x="9737888" y="1579216"/>
            <a:ext cx="2124482" cy="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0">
            <a:extLst>
              <a:ext uri="{FF2B5EF4-FFF2-40B4-BE49-F238E27FC236}">
                <a16:creationId xmlns:a16="http://schemas.microsoft.com/office/drawing/2014/main" id="{0FE78D29-DDF8-4336-A75A-11405A1304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8567" y="1490957"/>
            <a:ext cx="2165223" cy="113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2" descr="Image result for cwac">
            <a:extLst>
              <a:ext uri="{FF2B5EF4-FFF2-40B4-BE49-F238E27FC236}">
                <a16:creationId xmlns:a16="http://schemas.microsoft.com/office/drawing/2014/main" id="{72924BCA-9768-4D99-8CC9-3B5A160645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449" b="32999"/>
          <a:stretch>
            <a:fillRect/>
          </a:stretch>
        </p:blipFill>
        <p:spPr bwMode="auto">
          <a:xfrm>
            <a:off x="8775054" y="5949988"/>
            <a:ext cx="2190939" cy="7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371C5A58-6510-466F-9C1B-6BFFB423F769}"/>
              </a:ext>
            </a:extLst>
          </p:cNvPr>
          <p:cNvSpPr txBox="1">
            <a:spLocks/>
          </p:cNvSpPr>
          <p:nvPr/>
        </p:nvSpPr>
        <p:spPr bwMode="auto">
          <a:xfrm>
            <a:off x="1208846" y="309934"/>
            <a:ext cx="9436587" cy="779011"/>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w="1905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anchor="b"/>
          <a:lstStyle>
            <a:lvl1pPr algn="ctr" defTabSz="514350" rtl="0" eaLnBrk="0" fontAlgn="base" hangingPunct="0">
              <a:lnSpc>
                <a:spcPct val="90000"/>
              </a:lnSpc>
              <a:spcBef>
                <a:spcPct val="0"/>
              </a:spcBef>
              <a:spcAft>
                <a:spcPct val="0"/>
              </a:spcAft>
              <a:defRPr sz="3375" kern="1200">
                <a:solidFill>
                  <a:schemeClr val="lt1"/>
                </a:solidFill>
                <a:latin typeface="+mn-lt"/>
                <a:ea typeface="+mn-ea"/>
                <a:cs typeface="+mn-cs"/>
              </a:defRPr>
            </a:lvl1pPr>
            <a:lvl2pPr algn="l" defTabSz="514350" rtl="0" eaLnBrk="0" fontAlgn="base" hangingPunct="0">
              <a:lnSpc>
                <a:spcPct val="90000"/>
              </a:lnSpc>
              <a:spcBef>
                <a:spcPct val="0"/>
              </a:spcBef>
              <a:spcAft>
                <a:spcPct val="0"/>
              </a:spcAft>
              <a:defRPr sz="2400">
                <a:solidFill>
                  <a:schemeClr val="lt1"/>
                </a:solidFill>
                <a:latin typeface="+mn-lt"/>
                <a:ea typeface="+mn-ea"/>
                <a:cs typeface="+mn-cs"/>
              </a:defRPr>
            </a:lvl2pPr>
            <a:lvl3pPr algn="l" defTabSz="514350" rtl="0" eaLnBrk="0" fontAlgn="base" hangingPunct="0">
              <a:lnSpc>
                <a:spcPct val="90000"/>
              </a:lnSpc>
              <a:spcBef>
                <a:spcPct val="0"/>
              </a:spcBef>
              <a:spcAft>
                <a:spcPct val="0"/>
              </a:spcAft>
              <a:defRPr sz="2400">
                <a:solidFill>
                  <a:schemeClr val="lt1"/>
                </a:solidFill>
                <a:latin typeface="+mn-lt"/>
                <a:ea typeface="+mn-ea"/>
                <a:cs typeface="+mn-cs"/>
              </a:defRPr>
            </a:lvl3pPr>
            <a:lvl4pPr algn="l" defTabSz="514350" rtl="0" eaLnBrk="0" fontAlgn="base" hangingPunct="0">
              <a:lnSpc>
                <a:spcPct val="90000"/>
              </a:lnSpc>
              <a:spcBef>
                <a:spcPct val="0"/>
              </a:spcBef>
              <a:spcAft>
                <a:spcPct val="0"/>
              </a:spcAft>
              <a:defRPr sz="2400">
                <a:solidFill>
                  <a:schemeClr val="lt1"/>
                </a:solidFill>
                <a:latin typeface="+mn-lt"/>
                <a:ea typeface="+mn-ea"/>
                <a:cs typeface="+mn-cs"/>
              </a:defRPr>
            </a:lvl4pPr>
            <a:lvl5pPr algn="l" defTabSz="514350" rtl="0" eaLnBrk="0" fontAlgn="base" hangingPunct="0">
              <a:lnSpc>
                <a:spcPct val="90000"/>
              </a:lnSpc>
              <a:spcBef>
                <a:spcPct val="0"/>
              </a:spcBef>
              <a:spcAft>
                <a:spcPct val="0"/>
              </a:spcAft>
              <a:defRPr sz="2400">
                <a:solidFill>
                  <a:schemeClr val="lt1"/>
                </a:solidFill>
                <a:latin typeface="+mn-lt"/>
                <a:ea typeface="+mn-ea"/>
                <a:cs typeface="+mn-cs"/>
              </a:defRPr>
            </a:lvl5pPr>
            <a:lvl6pPr marL="457200" algn="l" defTabSz="514350" rtl="0" fontAlgn="base">
              <a:lnSpc>
                <a:spcPct val="90000"/>
              </a:lnSpc>
              <a:spcBef>
                <a:spcPct val="0"/>
              </a:spcBef>
              <a:spcAft>
                <a:spcPct val="0"/>
              </a:spcAft>
              <a:defRPr sz="2400">
                <a:solidFill>
                  <a:schemeClr val="lt1"/>
                </a:solidFill>
                <a:latin typeface="+mn-lt"/>
                <a:ea typeface="+mn-ea"/>
                <a:cs typeface="+mn-cs"/>
              </a:defRPr>
            </a:lvl6pPr>
            <a:lvl7pPr marL="914400" algn="l" defTabSz="514350" rtl="0" fontAlgn="base">
              <a:lnSpc>
                <a:spcPct val="90000"/>
              </a:lnSpc>
              <a:spcBef>
                <a:spcPct val="0"/>
              </a:spcBef>
              <a:spcAft>
                <a:spcPct val="0"/>
              </a:spcAft>
              <a:defRPr sz="2400">
                <a:solidFill>
                  <a:schemeClr val="lt1"/>
                </a:solidFill>
                <a:latin typeface="+mn-lt"/>
                <a:ea typeface="+mn-ea"/>
                <a:cs typeface="+mn-cs"/>
              </a:defRPr>
            </a:lvl7pPr>
            <a:lvl8pPr marL="1371600" algn="l" defTabSz="514350" rtl="0" fontAlgn="base">
              <a:lnSpc>
                <a:spcPct val="90000"/>
              </a:lnSpc>
              <a:spcBef>
                <a:spcPct val="0"/>
              </a:spcBef>
              <a:spcAft>
                <a:spcPct val="0"/>
              </a:spcAft>
              <a:defRPr sz="2400">
                <a:solidFill>
                  <a:schemeClr val="lt1"/>
                </a:solidFill>
                <a:latin typeface="+mn-lt"/>
                <a:ea typeface="+mn-ea"/>
                <a:cs typeface="+mn-cs"/>
              </a:defRPr>
            </a:lvl8pPr>
            <a:lvl9pPr marL="1828800" algn="l" defTabSz="514350" rtl="0" fontAlgn="base">
              <a:lnSpc>
                <a:spcPct val="90000"/>
              </a:lnSpc>
              <a:spcBef>
                <a:spcPct val="0"/>
              </a:spcBef>
              <a:spcAft>
                <a:spcPct val="0"/>
              </a:spcAft>
              <a:defRPr sz="2400">
                <a:solidFill>
                  <a:schemeClr val="lt1"/>
                </a:solidFill>
                <a:latin typeface="+mn-lt"/>
                <a:ea typeface="+mn-ea"/>
                <a:cs typeface="+mn-cs"/>
              </a:defRPr>
            </a:lvl9pPr>
          </a:lstStyle>
          <a:p>
            <a:pPr>
              <a:defRPr/>
            </a:pPr>
            <a:r>
              <a:rPr lang="en-GB" sz="4400" b="1" dirty="0">
                <a:solidFill>
                  <a:prstClr val="white"/>
                </a:solidFill>
                <a:latin typeface="Calibri" panose="020F0502020204030204"/>
              </a:rPr>
              <a:t>The Role of The Parent Carer Forum</a:t>
            </a:r>
          </a:p>
        </p:txBody>
      </p:sp>
      <p:pic>
        <p:nvPicPr>
          <p:cNvPr id="4" name="Picture 3">
            <a:extLst>
              <a:ext uri="{FF2B5EF4-FFF2-40B4-BE49-F238E27FC236}">
                <a16:creationId xmlns:a16="http://schemas.microsoft.com/office/drawing/2014/main" id="{68137525-C543-CEBC-FBAE-2C0A700D352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15709" y="2722561"/>
            <a:ext cx="4866657" cy="3485446"/>
          </a:xfrm>
          <a:prstGeom prst="rect">
            <a:avLst/>
          </a:prstGeom>
        </p:spPr>
      </p:pic>
      <p:sp>
        <p:nvSpPr>
          <p:cNvPr id="32" name="Arrow: Down 31">
            <a:extLst>
              <a:ext uri="{FF2B5EF4-FFF2-40B4-BE49-F238E27FC236}">
                <a16:creationId xmlns:a16="http://schemas.microsoft.com/office/drawing/2014/main" id="{9A84C3C6-03D8-0846-A1BC-752B5FA0FADC}"/>
              </a:ext>
            </a:extLst>
          </p:cNvPr>
          <p:cNvSpPr/>
          <p:nvPr/>
        </p:nvSpPr>
        <p:spPr>
          <a:xfrm>
            <a:off x="1529406" y="3429000"/>
            <a:ext cx="130604" cy="2221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Down 32">
            <a:extLst>
              <a:ext uri="{FF2B5EF4-FFF2-40B4-BE49-F238E27FC236}">
                <a16:creationId xmlns:a16="http://schemas.microsoft.com/office/drawing/2014/main" id="{47ADAA17-B034-0CFC-E640-4E774F56B61D}"/>
              </a:ext>
            </a:extLst>
          </p:cNvPr>
          <p:cNvSpPr/>
          <p:nvPr/>
        </p:nvSpPr>
        <p:spPr>
          <a:xfrm rot="16200000">
            <a:off x="5883735" y="5258795"/>
            <a:ext cx="130604" cy="2527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Up 33">
            <a:extLst>
              <a:ext uri="{FF2B5EF4-FFF2-40B4-BE49-F238E27FC236}">
                <a16:creationId xmlns:a16="http://schemas.microsoft.com/office/drawing/2014/main" id="{486E0A47-9836-1BB2-7F7E-46EC3A05D472}"/>
              </a:ext>
            </a:extLst>
          </p:cNvPr>
          <p:cNvSpPr/>
          <p:nvPr/>
        </p:nvSpPr>
        <p:spPr>
          <a:xfrm>
            <a:off x="10863900" y="4746583"/>
            <a:ext cx="204186" cy="10640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Up 34">
            <a:extLst>
              <a:ext uri="{FF2B5EF4-FFF2-40B4-BE49-F238E27FC236}">
                <a16:creationId xmlns:a16="http://schemas.microsoft.com/office/drawing/2014/main" id="{387DC2F9-C733-0EC2-89A4-BA863328258A}"/>
              </a:ext>
            </a:extLst>
          </p:cNvPr>
          <p:cNvSpPr/>
          <p:nvPr/>
        </p:nvSpPr>
        <p:spPr>
          <a:xfrm>
            <a:off x="10659714" y="2402840"/>
            <a:ext cx="204186" cy="10640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Up 35">
            <a:extLst>
              <a:ext uri="{FF2B5EF4-FFF2-40B4-BE49-F238E27FC236}">
                <a16:creationId xmlns:a16="http://schemas.microsoft.com/office/drawing/2014/main" id="{5CDD4038-1891-77F3-5813-1FCBB02BA5EC}"/>
              </a:ext>
            </a:extLst>
          </p:cNvPr>
          <p:cNvSpPr/>
          <p:nvPr/>
        </p:nvSpPr>
        <p:spPr>
          <a:xfrm rot="16200000">
            <a:off x="7813343" y="1681971"/>
            <a:ext cx="204186" cy="10640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Up 36">
            <a:extLst>
              <a:ext uri="{FF2B5EF4-FFF2-40B4-BE49-F238E27FC236}">
                <a16:creationId xmlns:a16="http://schemas.microsoft.com/office/drawing/2014/main" id="{D5407568-55A4-E797-4C9B-EBD4FA520676}"/>
              </a:ext>
            </a:extLst>
          </p:cNvPr>
          <p:cNvSpPr/>
          <p:nvPr/>
        </p:nvSpPr>
        <p:spPr>
          <a:xfrm rot="16200000">
            <a:off x="3648640" y="1610950"/>
            <a:ext cx="204186" cy="10640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2521-5A48-B6BC-5337-DB9B869C207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CE7F84F1-F9DF-4461-A2E6-10DF9FF4E9F9}"/>
              </a:ext>
            </a:extLst>
          </p:cNvPr>
          <p:cNvSpPr/>
          <p:nvPr/>
        </p:nvSpPr>
        <p:spPr>
          <a:xfrm>
            <a:off x="4085322" y="860057"/>
            <a:ext cx="4853726" cy="724399"/>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5CDBAE0-FDBB-3849-3C75-2A30BE5D424A}"/>
              </a:ext>
            </a:extLst>
          </p:cNvPr>
          <p:cNvSpPr txBox="1"/>
          <p:nvPr/>
        </p:nvSpPr>
        <p:spPr>
          <a:xfrm>
            <a:off x="351123" y="2213031"/>
            <a:ext cx="6805245" cy="4339650"/>
          </a:xfrm>
          <a:prstGeom prst="rect">
            <a:avLst/>
          </a:prstGeom>
          <a:noFill/>
        </p:spPr>
        <p:txBody>
          <a:bodyPr wrap="square">
            <a:spAutoFit/>
          </a:bodyPr>
          <a:lstStyle/>
          <a:p>
            <a:pPr algn="ctr">
              <a:buNone/>
            </a:pPr>
            <a:r>
              <a:rPr lang="en-GB" sz="3600" b="1" i="0" dirty="0">
                <a:solidFill>
                  <a:schemeClr val="accent6"/>
                </a:solidFill>
                <a:effectLst/>
                <a:latin typeface="Source Sans Pro" panose="020B0503030403020204" pitchFamily="34" charset="0"/>
              </a:rPr>
              <a:t>DO</a:t>
            </a:r>
            <a:endParaRPr lang="en-GB" sz="2400" b="0" i="0" dirty="0">
              <a:solidFill>
                <a:schemeClr val="accent6"/>
              </a:solidFill>
              <a:effectLst/>
              <a:latin typeface="Source Sans Pro" panose="020B0503030403020204" pitchFamily="34" charset="0"/>
            </a:endParaRPr>
          </a:p>
          <a:p>
            <a:pPr algn="ctr">
              <a:buNone/>
            </a:pPr>
            <a:r>
              <a:rPr lang="en-GB" sz="2000" b="0" i="0" dirty="0">
                <a:solidFill>
                  <a:schemeClr val="accent5"/>
                </a:solidFill>
                <a:effectLst/>
                <a:latin typeface="Source Sans Pro" panose="020B0503030403020204" pitchFamily="34" charset="0"/>
              </a:rPr>
              <a:t>🔄 We Feed Back</a:t>
            </a:r>
          </a:p>
          <a:p>
            <a:pPr algn="ctr">
              <a:buNone/>
            </a:pPr>
            <a:r>
              <a:rPr lang="en-GB" sz="2000" b="0" i="0" dirty="0">
                <a:solidFill>
                  <a:schemeClr val="accent5"/>
                </a:solidFill>
                <a:effectLst/>
                <a:latin typeface="Source Sans Pro" panose="020B0503030403020204" pitchFamily="34" charset="0"/>
              </a:rPr>
              <a:t>🤝 We Co-Produce</a:t>
            </a:r>
          </a:p>
          <a:p>
            <a:pPr algn="ctr">
              <a:buNone/>
            </a:pPr>
            <a:r>
              <a:rPr lang="en-GB" sz="2000" b="0" i="0" dirty="0">
                <a:solidFill>
                  <a:schemeClr val="accent5"/>
                </a:solidFill>
                <a:effectLst/>
                <a:latin typeface="Source Sans Pro" panose="020B0503030403020204" pitchFamily="34" charset="0"/>
              </a:rPr>
              <a:t>❗ We Signpost</a:t>
            </a:r>
          </a:p>
          <a:p>
            <a:pPr algn="ctr">
              <a:buNone/>
            </a:pPr>
            <a:r>
              <a:rPr lang="en-GB" sz="2000" b="0" i="0" dirty="0">
                <a:solidFill>
                  <a:schemeClr val="accent5"/>
                </a:solidFill>
                <a:effectLst/>
                <a:latin typeface="Source Sans Pro" panose="020B0503030403020204" pitchFamily="34" charset="0"/>
              </a:rPr>
              <a:t>📢 We Keep You Informed</a:t>
            </a:r>
          </a:p>
          <a:p>
            <a:pPr algn="ctr">
              <a:buNone/>
            </a:pPr>
            <a:r>
              <a:rPr lang="en-GB" sz="2000" b="0" i="0" dirty="0">
                <a:solidFill>
                  <a:schemeClr val="accent5"/>
                </a:solidFill>
                <a:effectLst/>
                <a:latin typeface="Source Sans Pro" panose="020B0503030403020204" pitchFamily="34" charset="0"/>
              </a:rPr>
              <a:t>📅 We Plan for the Future</a:t>
            </a:r>
          </a:p>
          <a:p>
            <a:pPr algn="ctr">
              <a:buNone/>
            </a:pPr>
            <a:endParaRPr lang="en-GB" sz="2000" b="0" i="0" dirty="0">
              <a:solidFill>
                <a:schemeClr val="accent5"/>
              </a:solidFill>
              <a:effectLst/>
              <a:latin typeface="Source Sans Pro" panose="020B0503030403020204" pitchFamily="34" charset="0"/>
            </a:endParaRPr>
          </a:p>
          <a:p>
            <a:pPr algn="ctr">
              <a:buNone/>
            </a:pPr>
            <a:r>
              <a:rPr lang="en-GB" sz="3600" b="1" i="0" dirty="0">
                <a:solidFill>
                  <a:schemeClr val="accent6"/>
                </a:solidFill>
                <a:effectLst/>
                <a:latin typeface="Source Sans Pro" panose="020B0503030403020204" pitchFamily="34" charset="0"/>
              </a:rPr>
              <a:t>DON’T</a:t>
            </a:r>
            <a:endParaRPr lang="en-GB" sz="2400" b="0" i="0" dirty="0">
              <a:solidFill>
                <a:schemeClr val="accent6"/>
              </a:solidFill>
              <a:effectLst/>
              <a:latin typeface="Source Sans Pro" panose="020B0503030403020204" pitchFamily="34" charset="0"/>
            </a:endParaRPr>
          </a:p>
          <a:p>
            <a:pPr algn="ctr">
              <a:buNone/>
            </a:pPr>
            <a:r>
              <a:rPr lang="en-GB" sz="2400" b="0" i="0" dirty="0">
                <a:solidFill>
                  <a:schemeClr val="accent5"/>
                </a:solidFill>
                <a:effectLst/>
                <a:latin typeface="Source Sans Pro" panose="020B0503030403020204" pitchFamily="34" charset="0"/>
              </a:rPr>
              <a:t> </a:t>
            </a:r>
            <a:r>
              <a:rPr lang="en-GB" sz="2000" b="0" i="0" dirty="0">
                <a:solidFill>
                  <a:schemeClr val="accent5"/>
                </a:solidFill>
                <a:effectLst/>
                <a:latin typeface="Source Sans Pro" panose="020B0503030403020204" pitchFamily="34" charset="0"/>
              </a:rPr>
              <a:t>❌ We’re Not in a Fight</a:t>
            </a:r>
          </a:p>
          <a:p>
            <a:pPr algn="ctr">
              <a:buNone/>
            </a:pPr>
            <a:r>
              <a:rPr lang="en-GB" sz="2000" b="0" i="0" dirty="0">
                <a:solidFill>
                  <a:schemeClr val="accent5"/>
                </a:solidFill>
                <a:effectLst/>
                <a:latin typeface="Source Sans Pro" panose="020B0503030403020204" pitchFamily="34" charset="0"/>
              </a:rPr>
              <a:t>❌ We Don’t Provide Services Directly</a:t>
            </a:r>
          </a:p>
          <a:p>
            <a:pPr algn="ctr">
              <a:buNone/>
            </a:pPr>
            <a:r>
              <a:rPr lang="en-GB" sz="2000" b="0" i="0" dirty="0">
                <a:solidFill>
                  <a:schemeClr val="accent5"/>
                </a:solidFill>
                <a:effectLst/>
                <a:latin typeface="Source Sans Pro" panose="020B0503030403020204" pitchFamily="34" charset="0"/>
              </a:rPr>
              <a:t>❌ We’re Not a Protest Group</a:t>
            </a:r>
          </a:p>
          <a:p>
            <a:pPr algn="ctr">
              <a:buNone/>
            </a:pPr>
            <a:r>
              <a:rPr lang="en-GB" sz="2000" b="0" i="0" dirty="0">
                <a:solidFill>
                  <a:schemeClr val="accent5"/>
                </a:solidFill>
                <a:effectLst/>
                <a:latin typeface="Source Sans Pro" panose="020B0503030403020204" pitchFamily="34" charset="0"/>
              </a:rPr>
              <a:t> ❌ We Don’t Advocate Individual Cases</a:t>
            </a:r>
          </a:p>
        </p:txBody>
      </p:sp>
      <p:sp>
        <p:nvSpPr>
          <p:cNvPr id="16" name="TextBox 15">
            <a:extLst>
              <a:ext uri="{FF2B5EF4-FFF2-40B4-BE49-F238E27FC236}">
                <a16:creationId xmlns:a16="http://schemas.microsoft.com/office/drawing/2014/main" id="{B5DDAC68-35CF-836E-1466-BAC6C1D5FA23}"/>
              </a:ext>
            </a:extLst>
          </p:cNvPr>
          <p:cNvSpPr txBox="1"/>
          <p:nvPr/>
        </p:nvSpPr>
        <p:spPr>
          <a:xfrm>
            <a:off x="4085321" y="860057"/>
            <a:ext cx="5102439" cy="7243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chemeClr val="bg1"/>
                </a:solidFill>
                <a:latin typeface="Calibri" panose="020F0502020204030204"/>
              </a:rPr>
              <a:t>What We Do &amp; Don’t!</a:t>
            </a:r>
            <a:endParaRPr kumimoji="0" lang="en-GB" sz="4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8" name="Graphic 17" descr="Clipboard Checked outline">
            <a:extLst>
              <a:ext uri="{FF2B5EF4-FFF2-40B4-BE49-F238E27FC236}">
                <a16:creationId xmlns:a16="http://schemas.microsoft.com/office/drawing/2014/main" id="{BF8504F1-4D39-7C2E-B152-B25BE188A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47675">
            <a:off x="7831657" y="3462178"/>
            <a:ext cx="3217091" cy="3217091"/>
          </a:xfrm>
          <a:prstGeom prst="rect">
            <a:avLst/>
          </a:prstGeom>
        </p:spPr>
      </p:pic>
      <p:pic>
        <p:nvPicPr>
          <p:cNvPr id="20" name="Picture 19">
            <a:extLst>
              <a:ext uri="{FF2B5EF4-FFF2-40B4-BE49-F238E27FC236}">
                <a16:creationId xmlns:a16="http://schemas.microsoft.com/office/drawing/2014/main" id="{F8F302D5-9AD6-7C03-E06C-EC04F3304322}"/>
              </a:ext>
            </a:extLst>
          </p:cNvPr>
          <p:cNvPicPr>
            <a:picLocks noChangeAspect="1"/>
          </p:cNvPicPr>
          <p:nvPr/>
        </p:nvPicPr>
        <p:blipFill>
          <a:blip r:embed="rId4"/>
          <a:srcRect l="12928" r="11215"/>
          <a:stretch>
            <a:fillRect/>
          </a:stretch>
        </p:blipFill>
        <p:spPr>
          <a:xfrm>
            <a:off x="404909" y="329880"/>
            <a:ext cx="2537583" cy="1801265"/>
          </a:xfrm>
          <a:prstGeom prst="rect">
            <a:avLst/>
          </a:prstGeom>
        </p:spPr>
      </p:pic>
      <p:pic>
        <p:nvPicPr>
          <p:cNvPr id="3" name="Picture 2" descr="A green and blue rectangle with text&#10;&#10;AI-generated content may be incorrect.">
            <a:extLst>
              <a:ext uri="{FF2B5EF4-FFF2-40B4-BE49-F238E27FC236}">
                <a16:creationId xmlns:a16="http://schemas.microsoft.com/office/drawing/2014/main" id="{0CBA81DF-B551-BF06-DFD1-97B2BACCD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760" y="2213031"/>
            <a:ext cx="4335277" cy="1022028"/>
          </a:xfrm>
          <a:prstGeom prst="rect">
            <a:avLst/>
          </a:prstGeom>
        </p:spPr>
      </p:pic>
    </p:spTree>
    <p:extLst>
      <p:ext uri="{BB962C8B-B14F-4D97-AF65-F5344CB8AC3E}">
        <p14:creationId xmlns:p14="http://schemas.microsoft.com/office/powerpoint/2010/main" val="400224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515767-56AA-471A-B899-77E2A4EB53E8}"/>
              </a:ext>
            </a:extLst>
          </p:cNvPr>
          <p:cNvSpPr>
            <a:spLocks noGrp="1"/>
          </p:cNvSpPr>
          <p:nvPr>
            <p:ph type="ctrTitle"/>
          </p:nvPr>
        </p:nvSpPr>
        <p:spPr>
          <a:xfrm>
            <a:off x="0" y="18479"/>
            <a:ext cx="12192000" cy="1234559"/>
          </a:xfr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a:normAutofit fontScale="90000"/>
          </a:bodyPr>
          <a:lstStyle/>
          <a:p>
            <a:pPr>
              <a:defRPr/>
            </a:pPr>
            <a:r>
              <a:rPr lang="en-GB" sz="4400" dirty="0"/>
              <a:t> Cheshire West &amp; Chester SEND Governance Structure 2025/26</a:t>
            </a:r>
          </a:p>
        </p:txBody>
      </p:sp>
      <p:pic>
        <p:nvPicPr>
          <p:cNvPr id="3" name="Picture 2">
            <a:extLst>
              <a:ext uri="{FF2B5EF4-FFF2-40B4-BE49-F238E27FC236}">
                <a16:creationId xmlns:a16="http://schemas.microsoft.com/office/drawing/2014/main" id="{5447AEEB-A1B8-393D-7828-661B845F8BF0}"/>
              </a:ext>
            </a:extLst>
          </p:cNvPr>
          <p:cNvPicPr>
            <a:picLocks noChangeAspect="1"/>
          </p:cNvPicPr>
          <p:nvPr/>
        </p:nvPicPr>
        <p:blipFill>
          <a:blip r:embed="rId2"/>
          <a:stretch>
            <a:fillRect/>
          </a:stretch>
        </p:blipFill>
        <p:spPr>
          <a:xfrm>
            <a:off x="302020" y="1625857"/>
            <a:ext cx="11697384" cy="4596384"/>
          </a:xfrm>
          <a:prstGeom prst="rect">
            <a:avLst/>
          </a:prstGeom>
        </p:spPr>
      </p:pic>
      <p:sp>
        <p:nvSpPr>
          <p:cNvPr id="6" name="TextBox 5">
            <a:extLst>
              <a:ext uri="{FF2B5EF4-FFF2-40B4-BE49-F238E27FC236}">
                <a16:creationId xmlns:a16="http://schemas.microsoft.com/office/drawing/2014/main" id="{531780A5-5ABD-A828-D74C-97187F069863}"/>
              </a:ext>
            </a:extLst>
          </p:cNvPr>
          <p:cNvSpPr txBox="1"/>
          <p:nvPr/>
        </p:nvSpPr>
        <p:spPr>
          <a:xfrm>
            <a:off x="7641340" y="2071372"/>
            <a:ext cx="3056614" cy="646331"/>
          </a:xfrm>
          <a:prstGeom prst="rect">
            <a:avLst/>
          </a:prstGeom>
          <a:noFill/>
        </p:spPr>
        <p:txBody>
          <a:bodyPr wrap="square" rtlCol="0">
            <a:spAutoFit/>
          </a:bodyPr>
          <a:lstStyle/>
          <a:p>
            <a:r>
              <a:rPr lang="en-GB" dirty="0"/>
              <a:t>Julie Duff</a:t>
            </a:r>
          </a:p>
          <a:p>
            <a:r>
              <a:rPr lang="en-GB" dirty="0"/>
              <a:t>Lucy Kennerley</a:t>
            </a:r>
          </a:p>
        </p:txBody>
      </p:sp>
      <p:sp>
        <p:nvSpPr>
          <p:cNvPr id="11" name="TextBox 10">
            <a:extLst>
              <a:ext uri="{FF2B5EF4-FFF2-40B4-BE49-F238E27FC236}">
                <a16:creationId xmlns:a16="http://schemas.microsoft.com/office/drawing/2014/main" id="{A39E2DCA-6FF3-6699-1624-87F40E5B04AA}"/>
              </a:ext>
            </a:extLst>
          </p:cNvPr>
          <p:cNvSpPr txBox="1"/>
          <p:nvPr/>
        </p:nvSpPr>
        <p:spPr>
          <a:xfrm>
            <a:off x="7641340" y="3165688"/>
            <a:ext cx="3056614" cy="369332"/>
          </a:xfrm>
          <a:prstGeom prst="rect">
            <a:avLst/>
          </a:prstGeom>
          <a:noFill/>
        </p:spPr>
        <p:txBody>
          <a:bodyPr wrap="square" rtlCol="0">
            <a:spAutoFit/>
          </a:bodyPr>
          <a:lstStyle/>
          <a:p>
            <a:r>
              <a:rPr lang="en-GB" dirty="0"/>
              <a:t>Julie Duff</a:t>
            </a:r>
          </a:p>
        </p:txBody>
      </p:sp>
      <p:sp>
        <p:nvSpPr>
          <p:cNvPr id="12" name="TextBox 11">
            <a:extLst>
              <a:ext uri="{FF2B5EF4-FFF2-40B4-BE49-F238E27FC236}">
                <a16:creationId xmlns:a16="http://schemas.microsoft.com/office/drawing/2014/main" id="{F99B3B8B-D906-8985-5DAE-4BE229CB7032}"/>
              </a:ext>
            </a:extLst>
          </p:cNvPr>
          <p:cNvSpPr txBox="1"/>
          <p:nvPr/>
        </p:nvSpPr>
        <p:spPr>
          <a:xfrm>
            <a:off x="7641340" y="3546178"/>
            <a:ext cx="3056614" cy="369332"/>
          </a:xfrm>
          <a:prstGeom prst="rect">
            <a:avLst/>
          </a:prstGeom>
          <a:noFill/>
        </p:spPr>
        <p:txBody>
          <a:bodyPr wrap="square" rtlCol="0">
            <a:spAutoFit/>
          </a:bodyPr>
          <a:lstStyle/>
          <a:p>
            <a:r>
              <a:rPr lang="en-GB" dirty="0"/>
              <a:t>Lucy Kennerley</a:t>
            </a:r>
          </a:p>
        </p:txBody>
      </p:sp>
      <p:sp>
        <p:nvSpPr>
          <p:cNvPr id="13" name="TextBox 12">
            <a:extLst>
              <a:ext uri="{FF2B5EF4-FFF2-40B4-BE49-F238E27FC236}">
                <a16:creationId xmlns:a16="http://schemas.microsoft.com/office/drawing/2014/main" id="{EC1C9C8B-42A0-77DC-F58A-D70169E14D98}"/>
              </a:ext>
            </a:extLst>
          </p:cNvPr>
          <p:cNvSpPr txBox="1"/>
          <p:nvPr/>
        </p:nvSpPr>
        <p:spPr>
          <a:xfrm>
            <a:off x="2403613" y="5760576"/>
            <a:ext cx="1634987" cy="369332"/>
          </a:xfrm>
          <a:prstGeom prst="rect">
            <a:avLst/>
          </a:prstGeom>
          <a:noFill/>
        </p:spPr>
        <p:txBody>
          <a:bodyPr wrap="square" rtlCol="0">
            <a:spAutoFit/>
          </a:bodyPr>
          <a:lstStyle/>
          <a:p>
            <a:r>
              <a:rPr lang="en-GB" dirty="0"/>
              <a:t>Lucy Kennerley</a:t>
            </a:r>
          </a:p>
        </p:txBody>
      </p:sp>
      <p:sp>
        <p:nvSpPr>
          <p:cNvPr id="14" name="TextBox 13">
            <a:extLst>
              <a:ext uri="{FF2B5EF4-FFF2-40B4-BE49-F238E27FC236}">
                <a16:creationId xmlns:a16="http://schemas.microsoft.com/office/drawing/2014/main" id="{A2A10052-4B44-A1E6-93AA-3744DAC022E7}"/>
              </a:ext>
            </a:extLst>
          </p:cNvPr>
          <p:cNvSpPr txBox="1"/>
          <p:nvPr/>
        </p:nvSpPr>
        <p:spPr>
          <a:xfrm>
            <a:off x="683726" y="5760576"/>
            <a:ext cx="1634987" cy="369332"/>
          </a:xfrm>
          <a:prstGeom prst="rect">
            <a:avLst/>
          </a:prstGeom>
          <a:noFill/>
        </p:spPr>
        <p:txBody>
          <a:bodyPr wrap="square" rtlCol="0">
            <a:spAutoFit/>
          </a:bodyPr>
          <a:lstStyle/>
          <a:p>
            <a:r>
              <a:rPr lang="en-GB" dirty="0"/>
              <a:t>Julie Duff</a:t>
            </a:r>
          </a:p>
        </p:txBody>
      </p:sp>
      <p:sp>
        <p:nvSpPr>
          <p:cNvPr id="15" name="TextBox 14">
            <a:extLst>
              <a:ext uri="{FF2B5EF4-FFF2-40B4-BE49-F238E27FC236}">
                <a16:creationId xmlns:a16="http://schemas.microsoft.com/office/drawing/2014/main" id="{D0AE9442-2F3D-BD17-AB50-E01ACA7124E7}"/>
              </a:ext>
            </a:extLst>
          </p:cNvPr>
          <p:cNvSpPr txBox="1"/>
          <p:nvPr/>
        </p:nvSpPr>
        <p:spPr>
          <a:xfrm>
            <a:off x="4299258" y="5637691"/>
            <a:ext cx="1742031" cy="646331"/>
          </a:xfrm>
          <a:prstGeom prst="rect">
            <a:avLst/>
          </a:prstGeom>
          <a:noFill/>
        </p:spPr>
        <p:txBody>
          <a:bodyPr wrap="square" rtlCol="0">
            <a:spAutoFit/>
          </a:bodyPr>
          <a:lstStyle/>
          <a:p>
            <a:r>
              <a:rPr lang="en-GB" dirty="0"/>
              <a:t>Caroline Wynne</a:t>
            </a:r>
          </a:p>
          <a:p>
            <a:r>
              <a:rPr lang="en-GB" dirty="0"/>
              <a:t>Rachel Badzire</a:t>
            </a:r>
          </a:p>
        </p:txBody>
      </p:sp>
      <p:sp>
        <p:nvSpPr>
          <p:cNvPr id="16" name="TextBox 15">
            <a:extLst>
              <a:ext uri="{FF2B5EF4-FFF2-40B4-BE49-F238E27FC236}">
                <a16:creationId xmlns:a16="http://schemas.microsoft.com/office/drawing/2014/main" id="{247A8B6A-D945-9822-0E36-B4283EC2233F}"/>
              </a:ext>
            </a:extLst>
          </p:cNvPr>
          <p:cNvSpPr txBox="1"/>
          <p:nvPr/>
        </p:nvSpPr>
        <p:spPr>
          <a:xfrm>
            <a:off x="6200164" y="5612583"/>
            <a:ext cx="1821670" cy="646331"/>
          </a:xfrm>
          <a:prstGeom prst="rect">
            <a:avLst/>
          </a:prstGeom>
          <a:noFill/>
        </p:spPr>
        <p:txBody>
          <a:bodyPr wrap="square" rtlCol="0">
            <a:spAutoFit/>
          </a:bodyPr>
          <a:lstStyle/>
          <a:p>
            <a:pPr algn="ctr"/>
            <a:r>
              <a:rPr lang="en-GB" dirty="0"/>
              <a:t>Lesley Gledhill</a:t>
            </a:r>
          </a:p>
          <a:p>
            <a:pPr algn="ctr"/>
            <a:r>
              <a:rPr lang="en-GB" dirty="0"/>
              <a:t>Julie Duff</a:t>
            </a:r>
          </a:p>
        </p:txBody>
      </p:sp>
      <p:sp>
        <p:nvSpPr>
          <p:cNvPr id="18" name="TextBox 17">
            <a:extLst>
              <a:ext uri="{FF2B5EF4-FFF2-40B4-BE49-F238E27FC236}">
                <a16:creationId xmlns:a16="http://schemas.microsoft.com/office/drawing/2014/main" id="{A57DEE64-1AD2-32E6-D57B-2BA3A9F5E81C}"/>
              </a:ext>
            </a:extLst>
          </p:cNvPr>
          <p:cNvSpPr txBox="1"/>
          <p:nvPr/>
        </p:nvSpPr>
        <p:spPr>
          <a:xfrm>
            <a:off x="8354285" y="5776191"/>
            <a:ext cx="1847188" cy="369332"/>
          </a:xfrm>
          <a:prstGeom prst="rect">
            <a:avLst/>
          </a:prstGeom>
          <a:noFill/>
        </p:spPr>
        <p:txBody>
          <a:bodyPr wrap="square" rtlCol="0">
            <a:spAutoFit/>
          </a:bodyPr>
          <a:lstStyle/>
          <a:p>
            <a:r>
              <a:rPr lang="en-GB" dirty="0"/>
              <a:t>Vanessa Usai</a:t>
            </a:r>
          </a:p>
        </p:txBody>
      </p:sp>
      <p:sp>
        <p:nvSpPr>
          <p:cNvPr id="21" name="TextBox 20">
            <a:extLst>
              <a:ext uri="{FF2B5EF4-FFF2-40B4-BE49-F238E27FC236}">
                <a16:creationId xmlns:a16="http://schemas.microsoft.com/office/drawing/2014/main" id="{2FB3C8FB-7F7C-4A12-FF46-4D7A2384E153}"/>
              </a:ext>
            </a:extLst>
          </p:cNvPr>
          <p:cNvSpPr txBox="1"/>
          <p:nvPr/>
        </p:nvSpPr>
        <p:spPr>
          <a:xfrm>
            <a:off x="10201473" y="5776191"/>
            <a:ext cx="1634987" cy="369332"/>
          </a:xfrm>
          <a:prstGeom prst="rect">
            <a:avLst/>
          </a:prstGeom>
          <a:noFill/>
        </p:spPr>
        <p:txBody>
          <a:bodyPr wrap="square" rtlCol="0">
            <a:spAutoFit/>
          </a:bodyPr>
          <a:lstStyle/>
          <a:p>
            <a:r>
              <a:rPr lang="en-GB" dirty="0"/>
              <a:t>Lucy Kennerley</a:t>
            </a:r>
          </a:p>
        </p:txBody>
      </p:sp>
      <p:pic>
        <p:nvPicPr>
          <p:cNvPr id="7" name="Picture 6">
            <a:extLst>
              <a:ext uri="{FF2B5EF4-FFF2-40B4-BE49-F238E27FC236}">
                <a16:creationId xmlns:a16="http://schemas.microsoft.com/office/drawing/2014/main" id="{1ED2BF8F-462C-A1D0-4E48-6696CCFA322B}"/>
              </a:ext>
            </a:extLst>
          </p:cNvPr>
          <p:cNvPicPr>
            <a:picLocks noChangeAspect="1"/>
          </p:cNvPicPr>
          <p:nvPr/>
        </p:nvPicPr>
        <p:blipFill>
          <a:blip r:embed="rId3"/>
          <a:stretch>
            <a:fillRect/>
          </a:stretch>
        </p:blipFill>
        <p:spPr>
          <a:xfrm>
            <a:off x="1705372" y="2308080"/>
            <a:ext cx="1226682" cy="906120"/>
          </a:xfrm>
          <a:prstGeom prst="rect">
            <a:avLst/>
          </a:prstGeom>
        </p:spPr>
      </p:pic>
      <p:pic>
        <p:nvPicPr>
          <p:cNvPr id="8" name="Picture 7">
            <a:extLst>
              <a:ext uri="{FF2B5EF4-FFF2-40B4-BE49-F238E27FC236}">
                <a16:creationId xmlns:a16="http://schemas.microsoft.com/office/drawing/2014/main" id="{4318E59F-30AC-FAC1-698A-D7D6CE7C4C2C}"/>
              </a:ext>
            </a:extLst>
          </p:cNvPr>
          <p:cNvPicPr>
            <a:picLocks noChangeAspect="1"/>
          </p:cNvPicPr>
          <p:nvPr/>
        </p:nvPicPr>
        <p:blipFill>
          <a:blip r:embed="rId4"/>
          <a:stretch>
            <a:fillRect/>
          </a:stretch>
        </p:blipFill>
        <p:spPr>
          <a:xfrm>
            <a:off x="2150608" y="3165688"/>
            <a:ext cx="2205423" cy="883267"/>
          </a:xfrm>
          <a:prstGeom prst="rect">
            <a:avLst/>
          </a:prstGeom>
        </p:spPr>
      </p:pic>
      <p:pic>
        <p:nvPicPr>
          <p:cNvPr id="9" name="Picture 8">
            <a:extLst>
              <a:ext uri="{FF2B5EF4-FFF2-40B4-BE49-F238E27FC236}">
                <a16:creationId xmlns:a16="http://schemas.microsoft.com/office/drawing/2014/main" id="{1420773B-4F62-F6A9-E1D0-66483676A344}"/>
              </a:ext>
            </a:extLst>
          </p:cNvPr>
          <p:cNvPicPr>
            <a:picLocks noChangeAspect="1"/>
          </p:cNvPicPr>
          <p:nvPr/>
        </p:nvPicPr>
        <p:blipFill>
          <a:blip r:embed="rId5"/>
          <a:stretch>
            <a:fillRect/>
          </a:stretch>
        </p:blipFill>
        <p:spPr>
          <a:xfrm>
            <a:off x="192596" y="3452769"/>
            <a:ext cx="1958012" cy="646331"/>
          </a:xfrm>
          <a:prstGeom prst="rect">
            <a:avLst/>
          </a:prstGeom>
        </p:spPr>
      </p:pic>
      <p:pic>
        <p:nvPicPr>
          <p:cNvPr id="5" name="Picture 4" descr="A green and blue rectangle with text&#10;&#10;AI-generated content may be incorrect.">
            <a:extLst>
              <a:ext uri="{FF2B5EF4-FFF2-40B4-BE49-F238E27FC236}">
                <a16:creationId xmlns:a16="http://schemas.microsoft.com/office/drawing/2014/main" id="{C97909DE-E499-DA8C-6D80-3F3B6C4C7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762" y="1459580"/>
            <a:ext cx="3118838" cy="735256"/>
          </a:xfrm>
          <a:prstGeom prst="rect">
            <a:avLst/>
          </a:prstGeom>
        </p:spPr>
      </p:pic>
    </p:spTree>
    <p:extLst>
      <p:ext uri="{BB962C8B-B14F-4D97-AF65-F5344CB8AC3E}">
        <p14:creationId xmlns:p14="http://schemas.microsoft.com/office/powerpoint/2010/main" val="3290663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C3A6120-3623-48E4-8440-CD4184BBD3CE}"/>
              </a:ext>
            </a:extLst>
          </p:cNvPr>
          <p:cNvSpPr>
            <a:spLocks noGrp="1"/>
          </p:cNvSpPr>
          <p:nvPr>
            <p:ph type="title"/>
          </p:nvPr>
        </p:nvSpPr>
        <p:spPr>
          <a:xfrm>
            <a:off x="3536144" y="2790763"/>
            <a:ext cx="5167185" cy="1680519"/>
          </a:xfr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scene3d>
            <a:camera prst="orthographicFront">
              <a:rot lat="0" lon="0" rev="0"/>
            </a:camera>
            <a:lightRig rig="glow" dir="t">
              <a:rot lat="0" lon="0" rev="4800000"/>
            </a:lightRig>
          </a:scene3d>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p>
            <a:pPr defTabSz="914400" eaLnBrk="1" hangingPunct="1">
              <a:defRPr/>
            </a:pPr>
            <a:r>
              <a:rPr lang="en-US" sz="4400" b="1" dirty="0">
                <a:solidFill>
                  <a:schemeClr val="bg1"/>
                </a:solidFill>
                <a:latin typeface="+mj-lt"/>
                <a:ea typeface="+mj-ea"/>
                <a:cs typeface="+mj-cs"/>
              </a:rPr>
              <a:t>How we capture parents’ Carers voice</a:t>
            </a:r>
          </a:p>
        </p:txBody>
      </p:sp>
      <p:pic>
        <p:nvPicPr>
          <p:cNvPr id="2" name="Picture 1">
            <a:extLst>
              <a:ext uri="{FF2B5EF4-FFF2-40B4-BE49-F238E27FC236}">
                <a16:creationId xmlns:a16="http://schemas.microsoft.com/office/drawing/2014/main" id="{3DB73C69-4E8B-73F7-C976-6BDFE7F61F9B}"/>
              </a:ext>
            </a:extLst>
          </p:cNvPr>
          <p:cNvPicPr>
            <a:picLocks noChangeAspect="1"/>
          </p:cNvPicPr>
          <p:nvPr/>
        </p:nvPicPr>
        <p:blipFill>
          <a:blip r:embed="rId3"/>
          <a:stretch>
            <a:fillRect/>
          </a:stretch>
        </p:blipFill>
        <p:spPr>
          <a:xfrm>
            <a:off x="308905" y="151959"/>
            <a:ext cx="2201204" cy="1682449"/>
          </a:xfrm>
          <a:prstGeom prst="rect">
            <a:avLst/>
          </a:prstGeom>
        </p:spPr>
      </p:pic>
      <p:pic>
        <p:nvPicPr>
          <p:cNvPr id="16390" name="Picture 3">
            <a:extLst>
              <a:ext uri="{FF2B5EF4-FFF2-40B4-BE49-F238E27FC236}">
                <a16:creationId xmlns:a16="http://schemas.microsoft.com/office/drawing/2014/main" id="{5F0DEFDA-1815-425B-BC31-E5C4459400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29" r="12760"/>
          <a:stretch>
            <a:fillRect/>
          </a:stretch>
        </p:blipFill>
        <p:spPr bwMode="auto">
          <a:xfrm>
            <a:off x="4689857" y="392827"/>
            <a:ext cx="2734216" cy="19729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E253010-BEDD-8B6C-3216-06F002D12122}"/>
              </a:ext>
            </a:extLst>
          </p:cNvPr>
          <p:cNvPicPr>
            <a:picLocks noChangeAspect="1"/>
          </p:cNvPicPr>
          <p:nvPr/>
        </p:nvPicPr>
        <p:blipFill>
          <a:blip r:embed="rId5"/>
          <a:stretch>
            <a:fillRect/>
          </a:stretch>
        </p:blipFill>
        <p:spPr>
          <a:xfrm>
            <a:off x="8450108" y="1143050"/>
            <a:ext cx="3254816" cy="1539439"/>
          </a:xfrm>
          <a:prstGeom prst="rect">
            <a:avLst/>
          </a:prstGeom>
        </p:spPr>
      </p:pic>
      <p:pic>
        <p:nvPicPr>
          <p:cNvPr id="15" name="Picture 14">
            <a:extLst>
              <a:ext uri="{FF2B5EF4-FFF2-40B4-BE49-F238E27FC236}">
                <a16:creationId xmlns:a16="http://schemas.microsoft.com/office/drawing/2014/main" id="{525300AC-1223-D254-0122-99C455DB7ECC}"/>
              </a:ext>
            </a:extLst>
          </p:cNvPr>
          <p:cNvPicPr>
            <a:picLocks noChangeAspect="1"/>
          </p:cNvPicPr>
          <p:nvPr/>
        </p:nvPicPr>
        <p:blipFill>
          <a:blip r:embed="rId6"/>
          <a:stretch>
            <a:fillRect/>
          </a:stretch>
        </p:blipFill>
        <p:spPr>
          <a:xfrm>
            <a:off x="1617785" y="1430578"/>
            <a:ext cx="1918359" cy="1511434"/>
          </a:xfrm>
          <a:prstGeom prst="rect">
            <a:avLst/>
          </a:prstGeom>
        </p:spPr>
      </p:pic>
      <p:pic>
        <p:nvPicPr>
          <p:cNvPr id="17" name="Picture 16">
            <a:extLst>
              <a:ext uri="{FF2B5EF4-FFF2-40B4-BE49-F238E27FC236}">
                <a16:creationId xmlns:a16="http://schemas.microsoft.com/office/drawing/2014/main" id="{057887D7-4563-2ECA-0ED2-05B7A451E64D}"/>
              </a:ext>
            </a:extLst>
          </p:cNvPr>
          <p:cNvPicPr>
            <a:picLocks noChangeAspect="1"/>
          </p:cNvPicPr>
          <p:nvPr/>
        </p:nvPicPr>
        <p:blipFill>
          <a:blip r:embed="rId7"/>
          <a:stretch>
            <a:fillRect/>
          </a:stretch>
        </p:blipFill>
        <p:spPr>
          <a:xfrm>
            <a:off x="4618906" y="4896237"/>
            <a:ext cx="3173410" cy="1536808"/>
          </a:xfrm>
          <a:prstGeom prst="rect">
            <a:avLst/>
          </a:prstGeom>
        </p:spPr>
      </p:pic>
      <p:pic>
        <p:nvPicPr>
          <p:cNvPr id="19" name="Picture 18">
            <a:extLst>
              <a:ext uri="{FF2B5EF4-FFF2-40B4-BE49-F238E27FC236}">
                <a16:creationId xmlns:a16="http://schemas.microsoft.com/office/drawing/2014/main" id="{65530524-63B8-8F15-8FEE-63ECE7BFB90B}"/>
              </a:ext>
            </a:extLst>
          </p:cNvPr>
          <p:cNvPicPr>
            <a:picLocks noChangeAspect="1"/>
          </p:cNvPicPr>
          <p:nvPr/>
        </p:nvPicPr>
        <p:blipFill>
          <a:blip r:embed="rId8"/>
          <a:stretch>
            <a:fillRect/>
          </a:stretch>
        </p:blipFill>
        <p:spPr>
          <a:xfrm>
            <a:off x="459851" y="3115794"/>
            <a:ext cx="2617385" cy="1402170"/>
          </a:xfrm>
          <a:prstGeom prst="rect">
            <a:avLst/>
          </a:prstGeom>
        </p:spPr>
      </p:pic>
      <p:pic>
        <p:nvPicPr>
          <p:cNvPr id="21" name="Picture 20">
            <a:extLst>
              <a:ext uri="{FF2B5EF4-FFF2-40B4-BE49-F238E27FC236}">
                <a16:creationId xmlns:a16="http://schemas.microsoft.com/office/drawing/2014/main" id="{294F0358-18CE-F4DC-0F64-D8F0442653AE}"/>
              </a:ext>
            </a:extLst>
          </p:cNvPr>
          <p:cNvPicPr>
            <a:picLocks noChangeAspect="1"/>
          </p:cNvPicPr>
          <p:nvPr/>
        </p:nvPicPr>
        <p:blipFill>
          <a:blip r:embed="rId9"/>
          <a:stretch>
            <a:fillRect/>
          </a:stretch>
        </p:blipFill>
        <p:spPr>
          <a:xfrm>
            <a:off x="393855" y="5023592"/>
            <a:ext cx="3024371" cy="1473713"/>
          </a:xfrm>
          <a:prstGeom prst="rect">
            <a:avLst/>
          </a:prstGeom>
        </p:spPr>
      </p:pic>
      <p:pic>
        <p:nvPicPr>
          <p:cNvPr id="23" name="Picture 22">
            <a:extLst>
              <a:ext uri="{FF2B5EF4-FFF2-40B4-BE49-F238E27FC236}">
                <a16:creationId xmlns:a16="http://schemas.microsoft.com/office/drawing/2014/main" id="{E30F5466-CA16-646A-B847-6F83B67ACB96}"/>
              </a:ext>
            </a:extLst>
          </p:cNvPr>
          <p:cNvPicPr>
            <a:picLocks noChangeAspect="1"/>
          </p:cNvPicPr>
          <p:nvPr/>
        </p:nvPicPr>
        <p:blipFill>
          <a:blip r:embed="rId10"/>
          <a:stretch>
            <a:fillRect/>
          </a:stretch>
        </p:blipFill>
        <p:spPr>
          <a:xfrm>
            <a:off x="8992996" y="5025021"/>
            <a:ext cx="2488087" cy="1473713"/>
          </a:xfrm>
          <a:prstGeom prst="rect">
            <a:avLst/>
          </a:prstGeom>
        </p:spPr>
      </p:pic>
      <p:pic>
        <p:nvPicPr>
          <p:cNvPr id="25" name="Picture 24">
            <a:extLst>
              <a:ext uri="{FF2B5EF4-FFF2-40B4-BE49-F238E27FC236}">
                <a16:creationId xmlns:a16="http://schemas.microsoft.com/office/drawing/2014/main" id="{7793B372-B543-C95F-BED8-D428B7E9FFB9}"/>
              </a:ext>
            </a:extLst>
          </p:cNvPr>
          <p:cNvPicPr>
            <a:picLocks noChangeAspect="1"/>
          </p:cNvPicPr>
          <p:nvPr/>
        </p:nvPicPr>
        <p:blipFill>
          <a:blip r:embed="rId11"/>
          <a:stretch>
            <a:fillRect/>
          </a:stretch>
        </p:blipFill>
        <p:spPr>
          <a:xfrm>
            <a:off x="9059259" y="4184079"/>
            <a:ext cx="2791491" cy="551807"/>
          </a:xfrm>
          <a:prstGeom prst="rect">
            <a:avLst/>
          </a:prstGeom>
        </p:spPr>
      </p:pic>
      <p:pic>
        <p:nvPicPr>
          <p:cNvPr id="3" name="Picture 2">
            <a:extLst>
              <a:ext uri="{FF2B5EF4-FFF2-40B4-BE49-F238E27FC236}">
                <a16:creationId xmlns:a16="http://schemas.microsoft.com/office/drawing/2014/main" id="{D5E4D776-9A70-9BE2-B6EF-31F507423C87}"/>
              </a:ext>
            </a:extLst>
          </p:cNvPr>
          <p:cNvPicPr>
            <a:picLocks noChangeAspect="1"/>
          </p:cNvPicPr>
          <p:nvPr/>
        </p:nvPicPr>
        <p:blipFill>
          <a:blip r:embed="rId12"/>
          <a:stretch>
            <a:fillRect/>
          </a:stretch>
        </p:blipFill>
        <p:spPr>
          <a:xfrm>
            <a:off x="10014339" y="3265164"/>
            <a:ext cx="863601" cy="77434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3F1556-A3F9-8D32-F5BE-541043E51B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72A1D3-6EBB-DA98-1020-9A2CCFA3EBDA}"/>
              </a:ext>
            </a:extLst>
          </p:cNvPr>
          <p:cNvPicPr>
            <a:picLocks noChangeAspect="1"/>
          </p:cNvPicPr>
          <p:nvPr/>
        </p:nvPicPr>
        <p:blipFill>
          <a:blip r:embed="rId2"/>
          <a:stretch>
            <a:fillRect/>
          </a:stretch>
        </p:blipFill>
        <p:spPr>
          <a:xfrm>
            <a:off x="9585960" y="4844971"/>
            <a:ext cx="2209183" cy="1916440"/>
          </a:xfrm>
          <a:prstGeom prst="rect">
            <a:avLst/>
          </a:prstGeom>
        </p:spPr>
      </p:pic>
      <p:sp>
        <p:nvSpPr>
          <p:cNvPr id="2" name="Title 1">
            <a:extLst>
              <a:ext uri="{FF2B5EF4-FFF2-40B4-BE49-F238E27FC236}">
                <a16:creationId xmlns:a16="http://schemas.microsoft.com/office/drawing/2014/main" id="{AD4EA8FF-6A9A-1CF6-9964-8BB086C18F0F}"/>
              </a:ext>
            </a:extLst>
          </p:cNvPr>
          <p:cNvSpPr>
            <a:spLocks noGrp="1"/>
          </p:cNvSpPr>
          <p:nvPr>
            <p:ph type="title"/>
          </p:nvPr>
        </p:nvSpPr>
        <p:spPr>
          <a:xfrm>
            <a:off x="978674" y="209641"/>
            <a:ext cx="3840389" cy="1193488"/>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p:spPr>
        <p:txBody>
          <a:bodyPr>
            <a:normAutofit fontScale="90000"/>
          </a:bodyPr>
          <a:lstStyle/>
          <a:p>
            <a:r>
              <a:rPr lang="en-GB" sz="5400" b="1" dirty="0">
                <a:solidFill>
                  <a:schemeClr val="bg1"/>
                </a:solidFill>
              </a:rPr>
              <a:t>School &amp; College Reps!</a:t>
            </a:r>
          </a:p>
        </p:txBody>
      </p:sp>
      <p:pic>
        <p:nvPicPr>
          <p:cNvPr id="73" name="Content Placeholder 72" descr="A collage of a group of people&#10;&#10;AI-generated content may be incorrect.">
            <a:extLst>
              <a:ext uri="{FF2B5EF4-FFF2-40B4-BE49-F238E27FC236}">
                <a16:creationId xmlns:a16="http://schemas.microsoft.com/office/drawing/2014/main" id="{A2DFCE30-23D4-0F2A-24D1-71DC63D7AD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7507" y="1590504"/>
            <a:ext cx="4155354" cy="4004166"/>
          </a:xfrm>
        </p:spPr>
      </p:pic>
      <p:graphicFrame>
        <p:nvGraphicFramePr>
          <p:cNvPr id="74" name="Diagram 73">
            <a:extLst>
              <a:ext uri="{FF2B5EF4-FFF2-40B4-BE49-F238E27FC236}">
                <a16:creationId xmlns:a16="http://schemas.microsoft.com/office/drawing/2014/main" id="{F415D4DE-4793-5B7C-B3E1-FE4AC7AB8E20}"/>
              </a:ext>
            </a:extLst>
          </p:cNvPr>
          <p:cNvGraphicFramePr/>
          <p:nvPr>
            <p:extLst>
              <p:ext uri="{D42A27DB-BD31-4B8C-83A1-F6EECF244321}">
                <p14:modId xmlns:p14="http://schemas.microsoft.com/office/powerpoint/2010/main" val="3797249901"/>
              </p:ext>
            </p:extLst>
          </p:nvPr>
        </p:nvGraphicFramePr>
        <p:xfrm>
          <a:off x="6096000" y="305175"/>
          <a:ext cx="5450176" cy="4282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5" name="Picture 74">
            <a:extLst>
              <a:ext uri="{FF2B5EF4-FFF2-40B4-BE49-F238E27FC236}">
                <a16:creationId xmlns:a16="http://schemas.microsoft.com/office/drawing/2014/main" id="{C0F44E7F-2C05-B6CD-B2EC-3A881DB1673C}"/>
              </a:ext>
            </a:extLst>
          </p:cNvPr>
          <p:cNvPicPr>
            <a:picLocks noChangeAspect="1"/>
          </p:cNvPicPr>
          <p:nvPr/>
        </p:nvPicPr>
        <p:blipFill>
          <a:blip r:embed="rId9"/>
          <a:stretch>
            <a:fillRect/>
          </a:stretch>
        </p:blipFill>
        <p:spPr>
          <a:xfrm>
            <a:off x="7144377" y="5215806"/>
            <a:ext cx="2235306" cy="1540455"/>
          </a:xfrm>
          <a:prstGeom prst="rect">
            <a:avLst/>
          </a:prstGeom>
        </p:spPr>
      </p:pic>
      <p:pic>
        <p:nvPicPr>
          <p:cNvPr id="5" name="Picture 4" descr="A green and blue rectangle with text&#10;&#10;AI-generated content may be incorrect.">
            <a:extLst>
              <a:ext uri="{FF2B5EF4-FFF2-40B4-BE49-F238E27FC236}">
                <a16:creationId xmlns:a16="http://schemas.microsoft.com/office/drawing/2014/main" id="{ED08BAFA-A746-30C0-482F-F2D0A35D32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4210" y="5594670"/>
            <a:ext cx="3992581" cy="1166741"/>
          </a:xfrm>
          <a:prstGeom prst="rect">
            <a:avLst/>
          </a:prstGeom>
        </p:spPr>
      </p:pic>
    </p:spTree>
    <p:extLst>
      <p:ext uri="{BB962C8B-B14F-4D97-AF65-F5344CB8AC3E}">
        <p14:creationId xmlns:p14="http://schemas.microsoft.com/office/powerpoint/2010/main" val="2999741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57D8-D23D-94B5-461A-34ED04B2A061}"/>
              </a:ext>
            </a:extLst>
          </p:cNvPr>
          <p:cNvSpPr>
            <a:spLocks noGrp="1"/>
          </p:cNvSpPr>
          <p:nvPr>
            <p:ph type="ctrTitle"/>
          </p:nvPr>
        </p:nvSpPr>
        <p:spPr>
          <a:xfrm>
            <a:off x="-898635" y="813632"/>
            <a:ext cx="9144000" cy="2302655"/>
          </a:xfrm>
        </p:spPr>
        <p:txBody>
          <a:bodyPr>
            <a:normAutofit fontScale="90000"/>
          </a:bodyPr>
          <a:lstStyle/>
          <a:p>
            <a:r>
              <a:rPr lang="en-GB" b="1" dirty="0">
                <a:solidFill>
                  <a:schemeClr val="accent1"/>
                </a:solidFill>
              </a:rPr>
              <a:t>Parent Carer Forum</a:t>
            </a:r>
            <a:br>
              <a:rPr lang="en-GB" b="1" dirty="0">
                <a:solidFill>
                  <a:schemeClr val="accent1"/>
                </a:solidFill>
              </a:rPr>
            </a:br>
            <a:r>
              <a:rPr lang="en-GB" b="1" dirty="0">
                <a:solidFill>
                  <a:schemeClr val="accent1"/>
                </a:solidFill>
              </a:rPr>
              <a:t> Survey 2024</a:t>
            </a:r>
            <a:br>
              <a:rPr lang="en-GB" dirty="0"/>
            </a:br>
            <a:endParaRPr lang="en-GB" dirty="0"/>
          </a:p>
        </p:txBody>
      </p:sp>
      <p:sp>
        <p:nvSpPr>
          <p:cNvPr id="3" name="Subtitle 2">
            <a:extLst>
              <a:ext uri="{FF2B5EF4-FFF2-40B4-BE49-F238E27FC236}">
                <a16:creationId xmlns:a16="http://schemas.microsoft.com/office/drawing/2014/main" id="{3E51CC7E-02C5-A492-8C75-5CD1D6EFBEFE}"/>
              </a:ext>
            </a:extLst>
          </p:cNvPr>
          <p:cNvSpPr>
            <a:spLocks noGrp="1"/>
          </p:cNvSpPr>
          <p:nvPr>
            <p:ph type="subTitle" idx="1"/>
          </p:nvPr>
        </p:nvSpPr>
        <p:spPr>
          <a:xfrm>
            <a:off x="646385" y="3001625"/>
            <a:ext cx="9143999" cy="3531476"/>
          </a:xfrm>
        </p:spPr>
        <p:txBody>
          <a:bodyPr>
            <a:normAutofit fontScale="92500" lnSpcReduction="20000"/>
          </a:bodyPr>
          <a:lstStyle/>
          <a:p>
            <a:r>
              <a:rPr lang="en-GB" sz="3500" b="1" dirty="0"/>
              <a:t>Key Themes</a:t>
            </a:r>
          </a:p>
          <a:p>
            <a:pPr marL="342900" indent="-342900" algn="l">
              <a:buFont typeface="Arial" panose="020B0604020202020204" pitchFamily="34" charset="0"/>
              <a:buChar char="•"/>
            </a:pPr>
            <a:r>
              <a:rPr lang="en-GB" dirty="0"/>
              <a:t>Communication and culture</a:t>
            </a:r>
          </a:p>
          <a:p>
            <a:pPr marL="342900" indent="-342900" algn="l">
              <a:buFont typeface="Arial" panose="020B0604020202020204" pitchFamily="34" charset="0"/>
              <a:buChar char="•"/>
            </a:pPr>
            <a:r>
              <a:rPr lang="en-GB" dirty="0"/>
              <a:t>EHCP Process</a:t>
            </a:r>
          </a:p>
          <a:p>
            <a:pPr marL="342900" indent="-342900" algn="l">
              <a:buFont typeface="Arial" panose="020B0604020202020204" pitchFamily="34" charset="0"/>
              <a:buChar char="•"/>
            </a:pPr>
            <a:r>
              <a:rPr lang="en-GB" dirty="0"/>
              <a:t>Amazing Charity Network who supported families</a:t>
            </a:r>
          </a:p>
          <a:p>
            <a:pPr marL="342900" indent="-342900" algn="l">
              <a:buFont typeface="Arial" panose="020B0604020202020204" pitchFamily="34" charset="0"/>
              <a:buChar char="•"/>
            </a:pPr>
            <a:r>
              <a:rPr lang="en-GB" dirty="0"/>
              <a:t>Lack of Access to Services - Wrap around care/Short Breaks</a:t>
            </a:r>
          </a:p>
          <a:p>
            <a:pPr marL="342900" indent="-342900" algn="l">
              <a:buFont typeface="Arial" panose="020B0604020202020204" pitchFamily="34" charset="0"/>
              <a:buChar char="•"/>
            </a:pPr>
            <a:r>
              <a:rPr lang="en-GB" dirty="0"/>
              <a:t>Eligibility Criteria – Equity across the borough</a:t>
            </a:r>
          </a:p>
          <a:p>
            <a:pPr marL="342900" indent="-342900" algn="l">
              <a:buFont typeface="Arial" panose="020B0604020202020204" pitchFamily="34" charset="0"/>
              <a:buChar char="•"/>
            </a:pPr>
            <a:r>
              <a:rPr lang="en-GB" dirty="0"/>
              <a:t>Emotional Toll on parents </a:t>
            </a:r>
          </a:p>
          <a:p>
            <a:pPr marL="342900" indent="-342900" algn="l">
              <a:buFont typeface="Arial" panose="020B0604020202020204" pitchFamily="34" charset="0"/>
              <a:buChar char="•"/>
            </a:pPr>
            <a:endParaRPr lang="en-GB" dirty="0"/>
          </a:p>
          <a:p>
            <a:r>
              <a:rPr lang="en-GB" dirty="0">
                <a:hlinkClick r:id="rId2"/>
              </a:rPr>
              <a:t>Read Full Report Here!</a:t>
            </a:r>
            <a:endParaRPr lang="en-GB" dirty="0"/>
          </a:p>
          <a:p>
            <a:endParaRPr lang="en-GB" dirty="0"/>
          </a:p>
        </p:txBody>
      </p:sp>
      <p:pic>
        <p:nvPicPr>
          <p:cNvPr id="5" name="Picture 4">
            <a:extLst>
              <a:ext uri="{FF2B5EF4-FFF2-40B4-BE49-F238E27FC236}">
                <a16:creationId xmlns:a16="http://schemas.microsoft.com/office/drawing/2014/main" id="{D01485DA-757B-C561-4F89-86A013886AEE}"/>
              </a:ext>
            </a:extLst>
          </p:cNvPr>
          <p:cNvPicPr>
            <a:picLocks noChangeAspect="1"/>
          </p:cNvPicPr>
          <p:nvPr/>
        </p:nvPicPr>
        <p:blipFill>
          <a:blip r:embed="rId3"/>
          <a:stretch>
            <a:fillRect/>
          </a:stretch>
        </p:blipFill>
        <p:spPr>
          <a:xfrm>
            <a:off x="7110636" y="1598494"/>
            <a:ext cx="4576869" cy="2037166"/>
          </a:xfrm>
          <a:prstGeom prst="rect">
            <a:avLst/>
          </a:prstGeom>
        </p:spPr>
      </p:pic>
    </p:spTree>
    <p:extLst>
      <p:ext uri="{BB962C8B-B14F-4D97-AF65-F5344CB8AC3E}">
        <p14:creationId xmlns:p14="http://schemas.microsoft.com/office/powerpoint/2010/main" val="1236160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DFF9-DB62-2B32-6608-C556E2F9B2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7CB7B1-98D6-C171-3539-AC29B9F437E2}"/>
              </a:ext>
            </a:extLst>
          </p:cNvPr>
          <p:cNvPicPr>
            <a:picLocks noChangeAspect="1"/>
          </p:cNvPicPr>
          <p:nvPr/>
        </p:nvPicPr>
        <p:blipFill>
          <a:blip r:embed="rId2"/>
          <a:stretch>
            <a:fillRect/>
          </a:stretch>
        </p:blipFill>
        <p:spPr>
          <a:xfrm>
            <a:off x="8467814" y="3429000"/>
            <a:ext cx="3724186" cy="1657637"/>
          </a:xfrm>
          <a:prstGeom prst="rect">
            <a:avLst/>
          </a:prstGeom>
        </p:spPr>
      </p:pic>
      <p:sp>
        <p:nvSpPr>
          <p:cNvPr id="2" name="Title 1">
            <a:extLst>
              <a:ext uri="{FF2B5EF4-FFF2-40B4-BE49-F238E27FC236}">
                <a16:creationId xmlns:a16="http://schemas.microsoft.com/office/drawing/2014/main" id="{314806B7-DC59-56DA-96B7-7CDD455DBE5A}"/>
              </a:ext>
            </a:extLst>
          </p:cNvPr>
          <p:cNvSpPr>
            <a:spLocks noGrp="1"/>
          </p:cNvSpPr>
          <p:nvPr>
            <p:ph type="ctrTitle"/>
          </p:nvPr>
        </p:nvSpPr>
        <p:spPr>
          <a:xfrm>
            <a:off x="-47297" y="479142"/>
            <a:ext cx="7803931" cy="2238704"/>
          </a:xfrm>
        </p:spPr>
        <p:txBody>
          <a:bodyPr>
            <a:normAutofit fontScale="90000"/>
          </a:bodyPr>
          <a:lstStyle/>
          <a:p>
            <a:r>
              <a:rPr lang="en-GB" b="1" dirty="0">
                <a:solidFill>
                  <a:schemeClr val="accent1"/>
                </a:solidFill>
              </a:rPr>
              <a:t>Parent Carer Forum</a:t>
            </a:r>
            <a:br>
              <a:rPr lang="en-GB" b="1" dirty="0">
                <a:solidFill>
                  <a:schemeClr val="accent1"/>
                </a:solidFill>
              </a:rPr>
            </a:br>
            <a:r>
              <a:rPr lang="en-GB" b="1" dirty="0">
                <a:solidFill>
                  <a:schemeClr val="accent1"/>
                </a:solidFill>
              </a:rPr>
              <a:t> Survey 2025/26</a:t>
            </a:r>
            <a:br>
              <a:rPr lang="en-GB" dirty="0"/>
            </a:br>
            <a:endParaRPr lang="en-GB" dirty="0"/>
          </a:p>
        </p:txBody>
      </p:sp>
      <p:sp>
        <p:nvSpPr>
          <p:cNvPr id="3" name="Subtitle 2">
            <a:extLst>
              <a:ext uri="{FF2B5EF4-FFF2-40B4-BE49-F238E27FC236}">
                <a16:creationId xmlns:a16="http://schemas.microsoft.com/office/drawing/2014/main" id="{51F7A538-4388-26FE-65EF-C1865F923BEB}"/>
              </a:ext>
            </a:extLst>
          </p:cNvPr>
          <p:cNvSpPr>
            <a:spLocks noGrp="1"/>
          </p:cNvSpPr>
          <p:nvPr>
            <p:ph type="subTitle" idx="1"/>
          </p:nvPr>
        </p:nvSpPr>
        <p:spPr>
          <a:xfrm>
            <a:off x="693682" y="2165486"/>
            <a:ext cx="10625959" cy="4881700"/>
          </a:xfrm>
        </p:spPr>
        <p:txBody>
          <a:bodyPr>
            <a:normAutofit fontScale="25000" lnSpcReduction="20000"/>
          </a:bodyPr>
          <a:lstStyle/>
          <a:p>
            <a:pPr algn="l"/>
            <a:endParaRPr lang="en-GB" sz="5000" dirty="0"/>
          </a:p>
          <a:p>
            <a:pPr>
              <a:buNone/>
            </a:pPr>
            <a:r>
              <a:rPr lang="en-GB" sz="7200" b="1" dirty="0"/>
              <a:t>What We’ll Be Able to See</a:t>
            </a:r>
            <a:endParaRPr lang="en-GB" sz="7200" dirty="0"/>
          </a:p>
          <a:p>
            <a:pPr>
              <a:buFont typeface="Arial" panose="020B0604020202020204" pitchFamily="34" charset="0"/>
              <a:buChar char="•"/>
            </a:pPr>
            <a:r>
              <a:rPr lang="en-GB" sz="7200" dirty="0"/>
              <a:t>How communication, trust and partnership have changed since 2024</a:t>
            </a:r>
          </a:p>
          <a:p>
            <a:pPr>
              <a:buFont typeface="Arial" panose="020B0604020202020204" pitchFamily="34" charset="0"/>
              <a:buChar char="•"/>
            </a:pPr>
            <a:r>
              <a:rPr lang="en-GB" sz="7200" dirty="0"/>
              <a:t>Whether transparency and co-production have improved</a:t>
            </a:r>
          </a:p>
          <a:p>
            <a:pPr>
              <a:buFont typeface="Arial" panose="020B0604020202020204" pitchFamily="34" charset="0"/>
              <a:buChar char="•"/>
            </a:pPr>
            <a:r>
              <a:rPr lang="en-GB" sz="7200" dirty="0"/>
              <a:t>If training and accessibility are reaching more families</a:t>
            </a:r>
          </a:p>
          <a:p>
            <a:pPr>
              <a:buFont typeface="Arial" panose="020B0604020202020204" pitchFamily="34" charset="0"/>
              <a:buChar char="•"/>
            </a:pPr>
            <a:endParaRPr lang="en-GB" sz="7200" dirty="0"/>
          </a:p>
          <a:p>
            <a:pPr>
              <a:buNone/>
            </a:pPr>
            <a:r>
              <a:rPr lang="en-GB" sz="7200" b="1" dirty="0"/>
              <a:t>What We’ll Be Looking For</a:t>
            </a:r>
            <a:endParaRPr lang="en-GB" sz="7200" dirty="0"/>
          </a:p>
          <a:p>
            <a:pPr>
              <a:buFont typeface="Arial" panose="020B0604020202020204" pitchFamily="34" charset="0"/>
              <a:buChar char="•"/>
            </a:pPr>
            <a:r>
              <a:rPr lang="en-GB" sz="7200" dirty="0"/>
              <a:t>Any continuing gaps in communication</a:t>
            </a:r>
          </a:p>
          <a:p>
            <a:pPr>
              <a:buFont typeface="Arial" panose="020B0604020202020204" pitchFamily="34" charset="0"/>
              <a:buChar char="•"/>
            </a:pPr>
            <a:r>
              <a:rPr lang="en-GB" sz="7200" dirty="0"/>
              <a:t>Waiting times for therapies and health services</a:t>
            </a:r>
          </a:p>
          <a:p>
            <a:pPr>
              <a:buFont typeface="Arial" panose="020B0604020202020204" pitchFamily="34" charset="0"/>
              <a:buChar char="•"/>
            </a:pPr>
            <a:r>
              <a:rPr lang="en-GB" sz="7200" dirty="0"/>
              <a:t>How well transitions are supported (early years → school → post-16)</a:t>
            </a:r>
          </a:p>
          <a:p>
            <a:pPr>
              <a:buFont typeface="Arial" panose="020B0604020202020204" pitchFamily="34" charset="0"/>
              <a:buChar char="•"/>
            </a:pPr>
            <a:r>
              <a:rPr lang="en-GB" sz="7200" dirty="0"/>
              <a:t>Whether reviews and monitoring are happening consistently</a:t>
            </a:r>
          </a:p>
          <a:p>
            <a:pPr>
              <a:buNone/>
            </a:pPr>
            <a:endParaRPr lang="en-GB" sz="7200" b="1" dirty="0"/>
          </a:p>
          <a:p>
            <a:pPr>
              <a:buNone/>
            </a:pPr>
            <a:r>
              <a:rPr lang="en-GB" sz="7200" b="1" dirty="0"/>
              <a:t>Next Steps</a:t>
            </a:r>
            <a:br>
              <a:rPr lang="en-GB" sz="7200" dirty="0"/>
            </a:br>
            <a:r>
              <a:rPr lang="en-GB" sz="7200" dirty="0"/>
              <a:t>➡️ Once the survey is complete, we can compare with 2024 findings, celebrate improvements, and identify new priorities.</a:t>
            </a:r>
          </a:p>
          <a:p>
            <a:endParaRPr lang="en-GB" dirty="0"/>
          </a:p>
        </p:txBody>
      </p:sp>
      <p:pic>
        <p:nvPicPr>
          <p:cNvPr id="6" name="Picture 5" descr="A green and blue rectangle with text&#10;&#10;AI-generated content may be incorrect.">
            <a:extLst>
              <a:ext uri="{FF2B5EF4-FFF2-40B4-BE49-F238E27FC236}">
                <a16:creationId xmlns:a16="http://schemas.microsoft.com/office/drawing/2014/main" id="{25212FDF-6E41-5674-0C33-2F3BF2613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23934">
            <a:off x="7015867" y="1129783"/>
            <a:ext cx="4996142" cy="1177825"/>
          </a:xfrm>
          <a:prstGeom prst="rect">
            <a:avLst/>
          </a:prstGeom>
        </p:spPr>
      </p:pic>
    </p:spTree>
    <p:extLst>
      <p:ext uri="{BB962C8B-B14F-4D97-AF65-F5344CB8AC3E}">
        <p14:creationId xmlns:p14="http://schemas.microsoft.com/office/powerpoint/2010/main" val="2219092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wo cups of coffee on wooden table">
            <a:extLst>
              <a:ext uri="{FF2B5EF4-FFF2-40B4-BE49-F238E27FC236}">
                <a16:creationId xmlns:a16="http://schemas.microsoft.com/office/drawing/2014/main" id="{96AB3611-8B3B-376F-C011-1122D06E4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72" y="191720"/>
            <a:ext cx="3141294" cy="2096813"/>
          </a:xfrm>
          <a:prstGeom prst="rect">
            <a:avLst/>
          </a:prstGeom>
        </p:spPr>
      </p:pic>
      <p:pic>
        <p:nvPicPr>
          <p:cNvPr id="9" name="Picture 8">
            <a:extLst>
              <a:ext uri="{FF2B5EF4-FFF2-40B4-BE49-F238E27FC236}">
                <a16:creationId xmlns:a16="http://schemas.microsoft.com/office/drawing/2014/main" id="{28FFEF47-035E-9784-496F-88FC979A6065}"/>
              </a:ext>
            </a:extLst>
          </p:cNvPr>
          <p:cNvPicPr>
            <a:picLocks noChangeAspect="1"/>
          </p:cNvPicPr>
          <p:nvPr/>
        </p:nvPicPr>
        <p:blipFill>
          <a:blip r:embed="rId3"/>
          <a:stretch>
            <a:fillRect/>
          </a:stretch>
        </p:blipFill>
        <p:spPr>
          <a:xfrm>
            <a:off x="3955187" y="1774554"/>
            <a:ext cx="4086403" cy="4762187"/>
          </a:xfrm>
          <a:prstGeom prst="rect">
            <a:avLst/>
          </a:prstGeom>
        </p:spPr>
      </p:pic>
      <p:pic>
        <p:nvPicPr>
          <p:cNvPr id="10" name="Picture 9">
            <a:extLst>
              <a:ext uri="{FF2B5EF4-FFF2-40B4-BE49-F238E27FC236}">
                <a16:creationId xmlns:a16="http://schemas.microsoft.com/office/drawing/2014/main" id="{BFE2B477-D829-4C7A-2143-4476FFF9DA0A}"/>
              </a:ext>
            </a:extLst>
          </p:cNvPr>
          <p:cNvPicPr>
            <a:picLocks noChangeAspect="1"/>
          </p:cNvPicPr>
          <p:nvPr/>
        </p:nvPicPr>
        <p:blipFill>
          <a:blip r:embed="rId4"/>
          <a:stretch>
            <a:fillRect/>
          </a:stretch>
        </p:blipFill>
        <p:spPr>
          <a:xfrm>
            <a:off x="8544311" y="1774554"/>
            <a:ext cx="2953366" cy="3691708"/>
          </a:xfrm>
          <a:prstGeom prst="rect">
            <a:avLst/>
          </a:prstGeom>
        </p:spPr>
      </p:pic>
      <p:pic>
        <p:nvPicPr>
          <p:cNvPr id="5" name="Picture 4" descr="A green and blue rectangle with text&#10;&#10;AI-generated content may be incorrect.">
            <a:extLst>
              <a:ext uri="{FF2B5EF4-FFF2-40B4-BE49-F238E27FC236}">
                <a16:creationId xmlns:a16="http://schemas.microsoft.com/office/drawing/2014/main" id="{E0C7FC92-74C2-12B1-5672-70B806447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7325" y="321260"/>
            <a:ext cx="6542556" cy="1357590"/>
          </a:xfrm>
          <a:prstGeom prst="rect">
            <a:avLst/>
          </a:prstGeom>
        </p:spPr>
      </p:pic>
      <p:pic>
        <p:nvPicPr>
          <p:cNvPr id="11" name="Picture 10">
            <a:extLst>
              <a:ext uri="{FF2B5EF4-FFF2-40B4-BE49-F238E27FC236}">
                <a16:creationId xmlns:a16="http://schemas.microsoft.com/office/drawing/2014/main" id="{3F1B27F3-D96B-8EED-CF6F-639E87A4EA47}"/>
              </a:ext>
            </a:extLst>
          </p:cNvPr>
          <p:cNvPicPr>
            <a:picLocks noChangeAspect="1"/>
          </p:cNvPicPr>
          <p:nvPr/>
        </p:nvPicPr>
        <p:blipFill>
          <a:blip r:embed="rId6"/>
          <a:stretch>
            <a:fillRect/>
          </a:stretch>
        </p:blipFill>
        <p:spPr>
          <a:xfrm>
            <a:off x="485311" y="2656454"/>
            <a:ext cx="3141294" cy="3926618"/>
          </a:xfrm>
          <a:prstGeom prst="rect">
            <a:avLst/>
          </a:prstGeom>
        </p:spPr>
      </p:pic>
      <p:sp>
        <p:nvSpPr>
          <p:cNvPr id="13" name="TextBox 12">
            <a:extLst>
              <a:ext uri="{FF2B5EF4-FFF2-40B4-BE49-F238E27FC236}">
                <a16:creationId xmlns:a16="http://schemas.microsoft.com/office/drawing/2014/main" id="{B2437C2C-2189-3003-4611-612FBB38DC20}"/>
              </a:ext>
            </a:extLst>
          </p:cNvPr>
          <p:cNvSpPr txBox="1"/>
          <p:nvPr/>
        </p:nvSpPr>
        <p:spPr>
          <a:xfrm>
            <a:off x="7913994" y="5657671"/>
            <a:ext cx="4086404" cy="1477328"/>
          </a:xfrm>
          <a:prstGeom prst="rect">
            <a:avLst/>
          </a:prstGeom>
          <a:noFill/>
        </p:spPr>
        <p:txBody>
          <a:bodyPr wrap="square">
            <a:spAutoFit/>
          </a:bodyPr>
          <a:lstStyle/>
          <a:p>
            <a:r>
              <a:rPr lang="en-GB" sz="3600" dirty="0">
                <a:hlinkClick r:id="rId7"/>
              </a:rPr>
              <a:t>View Coffee Events Page Here</a:t>
            </a:r>
            <a:endParaRPr lang="en-GB" sz="3600" dirty="0"/>
          </a:p>
          <a:p>
            <a:endParaRPr lang="en-GB" dirty="0"/>
          </a:p>
        </p:txBody>
      </p:sp>
    </p:spTree>
    <p:extLst>
      <p:ext uri="{BB962C8B-B14F-4D97-AF65-F5344CB8AC3E}">
        <p14:creationId xmlns:p14="http://schemas.microsoft.com/office/powerpoint/2010/main" val="295862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1937183" y="1750233"/>
            <a:ext cx="8328185" cy="3056599"/>
          </a:xfrm>
          <a:custGeom>
            <a:avLst/>
            <a:gdLst/>
            <a:ahLst/>
            <a:cxnLst/>
            <a:rect l="l" t="t" r="r" b="b"/>
            <a:pathLst>
              <a:path w="12492277" h="4584899">
                <a:moveTo>
                  <a:pt x="0" y="0"/>
                </a:moveTo>
                <a:lnTo>
                  <a:pt x="12492277" y="0"/>
                </a:lnTo>
                <a:lnTo>
                  <a:pt x="12492277" y="4584899"/>
                </a:lnTo>
                <a:lnTo>
                  <a:pt x="0" y="4584899"/>
                </a:lnTo>
                <a:lnTo>
                  <a:pt x="0" y="0"/>
                </a:lnTo>
                <a:close/>
              </a:path>
            </a:pathLst>
          </a:custGeom>
          <a:blipFill>
            <a:blip r:embed="rId2"/>
            <a:stretch>
              <a:fillRect t="-30674" b="-5558"/>
            </a:stretch>
          </a:blipFill>
        </p:spPr>
        <p:txBody>
          <a:bodyPr/>
          <a:lstStyle/>
          <a:p>
            <a:endParaRPr lang="en-GB"/>
          </a:p>
        </p:txBody>
      </p:sp>
      <p:sp>
        <p:nvSpPr>
          <p:cNvPr id="3" name="Freeform 3"/>
          <p:cNvSpPr/>
          <p:nvPr/>
        </p:nvSpPr>
        <p:spPr>
          <a:xfrm>
            <a:off x="719667" y="0"/>
            <a:ext cx="11041389" cy="1380173"/>
          </a:xfrm>
          <a:custGeom>
            <a:avLst/>
            <a:gdLst/>
            <a:ahLst/>
            <a:cxnLst/>
            <a:rect l="l" t="t" r="r" b="b"/>
            <a:pathLst>
              <a:path w="16562083" h="2070260">
                <a:moveTo>
                  <a:pt x="0" y="0"/>
                </a:moveTo>
                <a:lnTo>
                  <a:pt x="16562083" y="0"/>
                </a:lnTo>
                <a:lnTo>
                  <a:pt x="16562083" y="2070260"/>
                </a:lnTo>
                <a:lnTo>
                  <a:pt x="0" y="2070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657428" y="73085"/>
            <a:ext cx="10881378" cy="1184156"/>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735"/>
              </a:lnSpc>
            </a:pPr>
            <a:r>
              <a:rPr lang="en-US" sz="3382">
                <a:solidFill>
                  <a:srgbClr val="FFFFFF"/>
                </a:solidFill>
                <a:latin typeface="Quicksand"/>
                <a:ea typeface="Quicksand"/>
                <a:cs typeface="Quicksand"/>
                <a:sym typeface="Quicksand"/>
              </a:rPr>
              <a:t>Introduction to Parent Carer Forums &amp;</a:t>
            </a:r>
          </a:p>
          <a:p>
            <a:pPr algn="ctr">
              <a:lnSpc>
                <a:spcPts val="4735"/>
              </a:lnSpc>
            </a:pPr>
            <a:r>
              <a:rPr lang="en-US" sz="3382">
                <a:solidFill>
                  <a:srgbClr val="FFFFFF"/>
                </a:solidFill>
                <a:latin typeface="Quicksand"/>
                <a:ea typeface="Quicksand"/>
                <a:cs typeface="Quicksand"/>
                <a:sym typeface="Quicksand"/>
              </a:rPr>
              <a:t>Coproduction</a:t>
            </a:r>
          </a:p>
        </p:txBody>
      </p:sp>
      <p:sp>
        <p:nvSpPr>
          <p:cNvPr id="5" name="TextBox 5"/>
          <p:cNvSpPr txBox="1"/>
          <p:nvPr/>
        </p:nvSpPr>
        <p:spPr>
          <a:xfrm>
            <a:off x="6094958" y="2929320"/>
            <a:ext cx="6317"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spcBef>
                <a:spcPct val="0"/>
              </a:spcBef>
            </a:pPr>
            <a:endParaRPr sz="803"/>
          </a:p>
        </p:txBody>
      </p:sp>
      <p:sp>
        <p:nvSpPr>
          <p:cNvPr id="6" name="Freeform 6"/>
          <p:cNvSpPr/>
          <p:nvPr/>
        </p:nvSpPr>
        <p:spPr>
          <a:xfrm>
            <a:off x="8432272" y="5210113"/>
            <a:ext cx="3044295" cy="1341485"/>
          </a:xfrm>
          <a:custGeom>
            <a:avLst/>
            <a:gdLst/>
            <a:ahLst/>
            <a:cxnLst/>
            <a:rect l="l" t="t" r="r" b="b"/>
            <a:pathLst>
              <a:path w="4566443" h="2012228">
                <a:moveTo>
                  <a:pt x="0" y="0"/>
                </a:moveTo>
                <a:lnTo>
                  <a:pt x="4566443" y="0"/>
                </a:lnTo>
                <a:lnTo>
                  <a:pt x="4566443" y="2012228"/>
                </a:lnTo>
                <a:lnTo>
                  <a:pt x="0" y="2012228"/>
                </a:lnTo>
                <a:lnTo>
                  <a:pt x="0" y="0"/>
                </a:lnTo>
                <a:close/>
              </a:path>
            </a:pathLst>
          </a:custGeom>
          <a:blipFill>
            <a:blip r:embed="rId5"/>
            <a:stretch>
              <a:fillRect t="-18006"/>
            </a:stretch>
          </a:blipFill>
        </p:spPr>
        <p:txBody>
          <a:bodyPr/>
          <a:lstStyle/>
          <a:p>
            <a:endParaRPr lang="en-GB"/>
          </a:p>
        </p:txBody>
      </p:sp>
      <p:sp>
        <p:nvSpPr>
          <p:cNvPr id="7" name="Freeform 7"/>
          <p:cNvSpPr/>
          <p:nvPr/>
        </p:nvSpPr>
        <p:spPr>
          <a:xfrm>
            <a:off x="719667" y="5328066"/>
            <a:ext cx="5668699" cy="701430"/>
          </a:xfrm>
          <a:custGeom>
            <a:avLst/>
            <a:gdLst/>
            <a:ahLst/>
            <a:cxnLst/>
            <a:rect l="l" t="t" r="r" b="b"/>
            <a:pathLst>
              <a:path w="8503048" h="1052145">
                <a:moveTo>
                  <a:pt x="0" y="0"/>
                </a:moveTo>
                <a:lnTo>
                  <a:pt x="8503048" y="0"/>
                </a:lnTo>
                <a:lnTo>
                  <a:pt x="8503048" y="1052145"/>
                </a:lnTo>
                <a:lnTo>
                  <a:pt x="0" y="1052145"/>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1668618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3C69F9-73F6-AC1A-58B1-1CD8D56080F2}"/>
              </a:ext>
            </a:extLst>
          </p:cNvPr>
          <p:cNvSpPr>
            <a:spLocks noGrp="1"/>
          </p:cNvSpPr>
          <p:nvPr>
            <p:ph type="subTitle" idx="1"/>
          </p:nvPr>
        </p:nvSpPr>
        <p:spPr>
          <a:xfrm>
            <a:off x="296410" y="1701310"/>
            <a:ext cx="4998721" cy="4016530"/>
          </a:xfrm>
          <a:noFill/>
        </p:spPr>
        <p:txBody>
          <a:bodyPr>
            <a:normAutofit fontScale="25000" lnSpcReduction="20000"/>
          </a:bodyPr>
          <a:lstStyle/>
          <a:p>
            <a:endParaRPr lang="en-GB" dirty="0"/>
          </a:p>
          <a:p>
            <a:endParaRPr lang="en-GB" sz="3200" dirty="0"/>
          </a:p>
          <a:p>
            <a:r>
              <a:rPr lang="en-GB" sz="7400" b="1" dirty="0">
                <a:solidFill>
                  <a:schemeClr val="bg1"/>
                </a:solidFill>
                <a:latin typeface="Aptos" panose="020B0004020202020204" pitchFamily="34" charset="0"/>
              </a:rPr>
              <a:t>   </a:t>
            </a:r>
          </a:p>
          <a:p>
            <a:r>
              <a:rPr lang="en-GB" sz="7400" b="1" dirty="0">
                <a:solidFill>
                  <a:schemeClr val="bg1"/>
                </a:solidFill>
                <a:latin typeface="Aptos" panose="020B0004020202020204" pitchFamily="34" charset="0"/>
              </a:rPr>
              <a:t>💬 Share your views</a:t>
            </a:r>
          </a:p>
          <a:p>
            <a:endParaRPr lang="en-GB" sz="7400" b="1" dirty="0">
              <a:solidFill>
                <a:schemeClr val="bg1"/>
              </a:solidFill>
              <a:latin typeface="Aptos" panose="020B0004020202020204" pitchFamily="34" charset="0"/>
            </a:endParaRPr>
          </a:p>
          <a:p>
            <a:r>
              <a:rPr lang="en-GB" sz="7400" b="1" dirty="0">
                <a:solidFill>
                  <a:schemeClr val="bg1"/>
                </a:solidFill>
                <a:latin typeface="Aptos" panose="020B0004020202020204" pitchFamily="34" charset="0"/>
              </a:rPr>
              <a:t>🤝 Meet other parent carers</a:t>
            </a:r>
          </a:p>
          <a:p>
            <a:endParaRPr lang="en-GB" sz="7400" b="1" dirty="0">
              <a:solidFill>
                <a:schemeClr val="bg1"/>
              </a:solidFill>
              <a:latin typeface="Aptos" panose="020B0004020202020204" pitchFamily="34" charset="0"/>
            </a:endParaRPr>
          </a:p>
          <a:p>
            <a:r>
              <a:rPr lang="en-GB" sz="7400" b="1" dirty="0">
                <a:solidFill>
                  <a:schemeClr val="bg1"/>
                </a:solidFill>
                <a:latin typeface="Aptos" panose="020B0004020202020204" pitchFamily="34" charset="0"/>
              </a:rPr>
              <a:t>💡 Access support via coffee events, forums, training &amp; resources</a:t>
            </a:r>
          </a:p>
          <a:p>
            <a:endParaRPr lang="en-GB" sz="7400" b="1" dirty="0">
              <a:solidFill>
                <a:schemeClr val="bg1"/>
              </a:solidFill>
              <a:latin typeface="Aptos" panose="020B0004020202020204" pitchFamily="34" charset="0"/>
            </a:endParaRPr>
          </a:p>
          <a:p>
            <a:r>
              <a:rPr lang="en-GB" sz="7400" b="1" dirty="0">
                <a:solidFill>
                  <a:schemeClr val="bg1"/>
                </a:solidFill>
                <a:latin typeface="Aptos" panose="020B0004020202020204" pitchFamily="34" charset="0"/>
              </a:rPr>
              <a:t>🤝 Collaborate with professionals to improve SEND outcomes</a:t>
            </a:r>
          </a:p>
          <a:p>
            <a:endParaRPr lang="en-GB" sz="7400" b="1" dirty="0">
              <a:solidFill>
                <a:schemeClr val="bg1"/>
              </a:solidFill>
              <a:latin typeface="Aptos" panose="020B0004020202020204" pitchFamily="34" charset="0"/>
            </a:endParaRPr>
          </a:p>
          <a:p>
            <a:r>
              <a:rPr lang="en-GB" sz="7400" b="1" dirty="0">
                <a:solidFill>
                  <a:schemeClr val="bg1"/>
                </a:solidFill>
                <a:latin typeface="Aptos" panose="020B0004020202020204" pitchFamily="34" charset="0"/>
              </a:rPr>
              <a:t>Sign up to our newsletter </a:t>
            </a:r>
            <a:r>
              <a:rPr lang="en-GB" sz="7400" b="1" dirty="0">
                <a:solidFill>
                  <a:srgbClr val="FFC000"/>
                </a:solidFill>
                <a:latin typeface="Aptos" panose="020B0004020202020204" pitchFamily="34" charset="0"/>
                <a:hlinkClick r:id="rId3">
                  <a:extLst>
                    <a:ext uri="{A12FA001-AC4F-418D-AE19-62706E023703}">
                      <ahyp:hlinkClr xmlns:ahyp="http://schemas.microsoft.com/office/drawing/2018/hyperlinkcolor" val="tx"/>
                    </a:ext>
                  </a:extLst>
                </a:hlinkClick>
              </a:rPr>
              <a:t>Sign up here!</a:t>
            </a:r>
            <a:endParaRPr lang="en-GB" sz="7400" b="1" dirty="0">
              <a:solidFill>
                <a:srgbClr val="FFC000"/>
              </a:solidFill>
              <a:latin typeface="Aptos" panose="020B0004020202020204" pitchFamily="34" charset="0"/>
            </a:endParaRPr>
          </a:p>
          <a:p>
            <a:endParaRPr lang="en-GB" sz="3200" b="1" dirty="0">
              <a:solidFill>
                <a:schemeClr val="bg1"/>
              </a:solidFill>
              <a:latin typeface="Aptos" panose="020B0004020202020204" pitchFamily="34" charset="0"/>
            </a:endParaRPr>
          </a:p>
        </p:txBody>
      </p:sp>
      <p:pic>
        <p:nvPicPr>
          <p:cNvPr id="5" name="Picture 4">
            <a:extLst>
              <a:ext uri="{FF2B5EF4-FFF2-40B4-BE49-F238E27FC236}">
                <a16:creationId xmlns:a16="http://schemas.microsoft.com/office/drawing/2014/main" id="{AB61F4F8-73E6-EF88-BA10-C0707EAA754B}"/>
              </a:ext>
            </a:extLst>
          </p:cNvPr>
          <p:cNvPicPr>
            <a:picLocks noChangeAspect="1"/>
          </p:cNvPicPr>
          <p:nvPr/>
        </p:nvPicPr>
        <p:blipFill>
          <a:blip r:embed="rId4">
            <a:extLst>
              <a:ext uri="{28A0092B-C50C-407E-A947-70E740481C1C}">
                <a14:useLocalDpi xmlns:a14="http://schemas.microsoft.com/office/drawing/2010/main" val="0"/>
              </a:ext>
            </a:extLst>
          </a:blip>
          <a:srcRect l="1911" r="3549"/>
          <a:stretch>
            <a:fillRect/>
          </a:stretch>
        </p:blipFill>
        <p:spPr>
          <a:xfrm>
            <a:off x="5939013" y="0"/>
            <a:ext cx="6249937" cy="6857999"/>
          </a:xfrm>
          <a:prstGeom prst="rect">
            <a:avLst/>
          </a:prstGeom>
        </p:spPr>
      </p:pic>
      <p:sp>
        <p:nvSpPr>
          <p:cNvPr id="3" name="TextBox 2">
            <a:extLst>
              <a:ext uri="{FF2B5EF4-FFF2-40B4-BE49-F238E27FC236}">
                <a16:creationId xmlns:a16="http://schemas.microsoft.com/office/drawing/2014/main" id="{59EFEBB3-2702-9CE3-C871-11FAC17CA1A0}"/>
              </a:ext>
            </a:extLst>
          </p:cNvPr>
          <p:cNvSpPr txBox="1"/>
          <p:nvPr/>
        </p:nvSpPr>
        <p:spPr>
          <a:xfrm>
            <a:off x="175260" y="233704"/>
            <a:ext cx="5588492" cy="923330"/>
          </a:xfrm>
          <a:prstGeom prst="rect">
            <a:avLst/>
          </a:prstGeom>
          <a:solidFill>
            <a:schemeClr val="accent1">
              <a:lumMod val="75000"/>
            </a:schemeClr>
          </a:solidFill>
        </p:spPr>
        <p:txBody>
          <a:bodyPr wrap="square" rtlCol="0">
            <a:spAutoFit/>
          </a:bodyPr>
          <a:lstStyle/>
          <a:p>
            <a:pPr algn="ctr"/>
            <a:endParaRPr lang="en-GB" sz="5400" b="1" dirty="0">
              <a:solidFill>
                <a:schemeClr val="bg1"/>
              </a:solidFill>
            </a:endParaRPr>
          </a:p>
        </p:txBody>
      </p:sp>
      <p:pic>
        <p:nvPicPr>
          <p:cNvPr id="7" name="Picture 6" descr="A green and blue text&#10;&#10;AI-generated content may be incorrect.">
            <a:extLst>
              <a:ext uri="{FF2B5EF4-FFF2-40B4-BE49-F238E27FC236}">
                <a16:creationId xmlns:a16="http://schemas.microsoft.com/office/drawing/2014/main" id="{6217A3C3-DF0D-457A-3AC1-A07B3F235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10" y="186778"/>
            <a:ext cx="5346192" cy="126034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A89808-8A48-94B6-6426-287043E404E5}"/>
              </a:ext>
            </a:extLst>
          </p:cNvPr>
          <p:cNvSpPr txBox="1"/>
          <p:nvPr/>
        </p:nvSpPr>
        <p:spPr>
          <a:xfrm>
            <a:off x="140677" y="1024990"/>
            <a:ext cx="3393831" cy="5584353"/>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p:spPr>
        <p:txBody>
          <a:bodyPr wrap="square" rtlCol="0">
            <a:spAutoFit/>
          </a:bodyPr>
          <a:lstStyle/>
          <a:p>
            <a:endParaRPr lang="en-GB" dirty="0"/>
          </a:p>
        </p:txBody>
      </p:sp>
      <p:sp>
        <p:nvSpPr>
          <p:cNvPr id="2" name="Title 1">
            <a:extLst>
              <a:ext uri="{FF2B5EF4-FFF2-40B4-BE49-F238E27FC236}">
                <a16:creationId xmlns:a16="http://schemas.microsoft.com/office/drawing/2014/main" id="{0A53CB15-8FAC-C5A2-FFA1-4B1EE269017A}"/>
              </a:ext>
            </a:extLst>
          </p:cNvPr>
          <p:cNvSpPr>
            <a:spLocks noGrp="1"/>
          </p:cNvSpPr>
          <p:nvPr>
            <p:ph type="title"/>
          </p:nvPr>
        </p:nvSpPr>
        <p:spPr>
          <a:xfrm>
            <a:off x="944294" y="2069294"/>
            <a:ext cx="4436012" cy="2719411"/>
          </a:xfrm>
          <a:solidFill>
            <a:schemeClr val="accent5"/>
          </a:solidFill>
        </p:spPr>
        <p:txBody>
          <a:bodyPr vert="horz" lIns="91440" tIns="45720" rIns="91440" bIns="45720" rtlCol="0" anchor="ctr">
            <a:normAutofit/>
          </a:bodyPr>
          <a:lstStyle/>
          <a:p>
            <a:pPr algn="ctr" defTabSz="914400" eaLnBrk="1" hangingPunct="1"/>
            <a:r>
              <a:rPr lang="en-US" sz="5200" b="1" kern="1200" dirty="0">
                <a:solidFill>
                  <a:schemeClr val="bg1"/>
                </a:solidFill>
                <a:latin typeface="+mj-lt"/>
                <a:ea typeface="+mj-ea"/>
                <a:cs typeface="+mj-cs"/>
              </a:rPr>
              <a:t>A snapshot of our work in 2024-2025</a:t>
            </a:r>
          </a:p>
        </p:txBody>
      </p:sp>
      <p:pic>
        <p:nvPicPr>
          <p:cNvPr id="5" name="Content Placeholder 4">
            <a:extLst>
              <a:ext uri="{FF2B5EF4-FFF2-40B4-BE49-F238E27FC236}">
                <a16:creationId xmlns:a16="http://schemas.microsoft.com/office/drawing/2014/main" id="{BC5D6F56-5914-E214-2A74-16535CCD7DDB}"/>
              </a:ext>
            </a:extLst>
          </p:cNvPr>
          <p:cNvPicPr>
            <a:picLocks noChangeAspect="1"/>
          </p:cNvPicPr>
          <p:nvPr/>
        </p:nvPicPr>
        <p:blipFill>
          <a:blip r:embed="rId2">
            <a:extLst>
              <a:ext uri="{28A0092B-C50C-407E-A947-70E740481C1C}">
                <a14:useLocalDpi xmlns:a14="http://schemas.microsoft.com/office/drawing/2010/main" val="0"/>
              </a:ext>
            </a:extLst>
          </a:blip>
          <a:srcRect r="2" b="1443"/>
          <a:stretch>
            <a:fillRect/>
          </a:stretch>
        </p:blipFill>
        <p:spPr>
          <a:xfrm>
            <a:off x="6324600" y="0"/>
            <a:ext cx="5864352" cy="6858000"/>
          </a:xfrm>
          <a:prstGeom prst="rect">
            <a:avLst/>
          </a:prstGeom>
        </p:spPr>
      </p:pic>
    </p:spTree>
    <p:extLst>
      <p:ext uri="{BB962C8B-B14F-4D97-AF65-F5344CB8AC3E}">
        <p14:creationId xmlns:p14="http://schemas.microsoft.com/office/powerpoint/2010/main" val="2201979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0D98FD9-9F03-436E-9E3F-E424B27C7A74}"/>
              </a:ext>
            </a:extLst>
          </p:cNvPr>
          <p:cNvSpPr>
            <a:spLocks noGrp="1"/>
          </p:cNvSpPr>
          <p:nvPr>
            <p:ph type="title"/>
          </p:nvPr>
        </p:nvSpPr>
        <p:spPr>
          <a:xfrm>
            <a:off x="838200" y="1090395"/>
            <a:ext cx="10515600" cy="1133693"/>
          </a:xfrm>
          <a:solidFill>
            <a:schemeClr val="accent1"/>
          </a:solidFill>
          <a:scene3d>
            <a:camera prst="orthographicFront">
              <a:rot lat="0" lon="0" rev="0"/>
            </a:camera>
            <a:lightRig rig="glow" dir="t">
              <a:rot lat="0" lon="0" rev="4800000"/>
            </a:lightRig>
          </a:scene3d>
        </p:spPr>
        <p:style>
          <a:lnRef idx="3">
            <a:schemeClr val="lt1"/>
          </a:lnRef>
          <a:fillRef idx="1">
            <a:schemeClr val="accent5"/>
          </a:fillRef>
          <a:effectRef idx="1">
            <a:schemeClr val="accent5"/>
          </a:effectRef>
          <a:fontRef idx="minor">
            <a:schemeClr val="lt1"/>
          </a:fontRef>
        </p:style>
        <p:txBody>
          <a:bodyPr vert="horz" lIns="91440" tIns="45720" rIns="91440" bIns="45720" rtlCol="0">
            <a:normAutofit/>
          </a:bodyPr>
          <a:lstStyle/>
          <a:p>
            <a:pPr defTabSz="914400" eaLnBrk="1" hangingPunct="1">
              <a:defRPr/>
            </a:pPr>
            <a:r>
              <a:rPr lang="en-US" sz="5200" b="1" kern="1200" dirty="0">
                <a:latin typeface="+mj-lt"/>
                <a:ea typeface="+mj-ea"/>
                <a:cs typeface="+mj-cs"/>
              </a:rPr>
              <a:t>How to find us &amp; </a:t>
            </a:r>
            <a:r>
              <a:rPr lang="en-US" sz="5200" b="1" kern="1200">
                <a:latin typeface="+mj-lt"/>
                <a:ea typeface="+mj-ea"/>
                <a:cs typeface="+mj-cs"/>
              </a:rPr>
              <a:t>stay updated?</a:t>
            </a:r>
          </a:p>
        </p:txBody>
      </p:sp>
      <p:graphicFrame>
        <p:nvGraphicFramePr>
          <p:cNvPr id="103" name="TextBox 6">
            <a:hlinkClick r:id="rId3"/>
            <a:extLst>
              <a:ext uri="{FF2B5EF4-FFF2-40B4-BE49-F238E27FC236}">
                <a16:creationId xmlns:a16="http://schemas.microsoft.com/office/drawing/2014/main" id="{6FD7A7D4-B04D-A37C-3F91-70F35ED82AEF}"/>
              </a:ext>
            </a:extLst>
          </p:cNvPr>
          <p:cNvGraphicFramePr/>
          <p:nvPr>
            <p:extLst>
              <p:ext uri="{D42A27DB-BD31-4B8C-83A1-F6EECF244321}">
                <p14:modId xmlns:p14="http://schemas.microsoft.com/office/powerpoint/2010/main" val="3003275603"/>
              </p:ext>
            </p:extLst>
          </p:nvPr>
        </p:nvGraphicFramePr>
        <p:xfrm>
          <a:off x="324174" y="2788920"/>
          <a:ext cx="11298264" cy="5145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2B04B6-26A7-469D-B526-0B25BFA11871}"/>
              </a:ext>
            </a:extLst>
          </p:cNvPr>
          <p:cNvSpPr>
            <a:spLocks noGrp="1"/>
          </p:cNvSpPr>
          <p:nvPr>
            <p:ph type="subTitle" idx="1"/>
          </p:nvPr>
        </p:nvSpPr>
        <p:spPr>
          <a:xfrm>
            <a:off x="3494088" y="4260851"/>
            <a:ext cx="5143500" cy="931863"/>
          </a:xfrm>
        </p:spPr>
        <p:txBody>
          <a:bodyPr rtlCol="0">
            <a:normAutofit fontScale="92500" lnSpcReduction="10000"/>
          </a:bodyPr>
          <a:lstStyle/>
          <a:p>
            <a:pPr eaLnBrk="1" fontAlgn="auto" hangingPunct="1">
              <a:spcAft>
                <a:spcPts val="0"/>
              </a:spcAft>
              <a:defRPr/>
            </a:pPr>
            <a:endParaRPr lang="en-GB" dirty="0"/>
          </a:p>
          <a:p>
            <a:pPr eaLnBrk="1" fontAlgn="auto" hangingPunct="1">
              <a:spcAft>
                <a:spcPts val="0"/>
              </a:spcAft>
              <a:defRPr/>
            </a:pPr>
            <a:r>
              <a:rPr lang="en-GB" sz="3375" dirty="0"/>
              <a:t>Thank you.</a:t>
            </a:r>
          </a:p>
        </p:txBody>
      </p:sp>
      <p:pic>
        <p:nvPicPr>
          <p:cNvPr id="66563" name="Picture 6">
            <a:extLst>
              <a:ext uri="{FF2B5EF4-FFF2-40B4-BE49-F238E27FC236}">
                <a16:creationId xmlns:a16="http://schemas.microsoft.com/office/drawing/2014/main" id="{0BFDCF56-C379-486B-A867-3260AA37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1" y="1655764"/>
            <a:ext cx="5083175"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6719349" y="5776839"/>
            <a:ext cx="4199023" cy="519576"/>
          </a:xfrm>
          <a:custGeom>
            <a:avLst/>
            <a:gdLst/>
            <a:ahLst/>
            <a:cxnLst/>
            <a:rect l="l" t="t" r="r" b="b"/>
            <a:pathLst>
              <a:path w="6298534" h="779364">
                <a:moveTo>
                  <a:pt x="0" y="0"/>
                </a:moveTo>
                <a:lnTo>
                  <a:pt x="6298534" y="0"/>
                </a:lnTo>
                <a:lnTo>
                  <a:pt x="6298534" y="779364"/>
                </a:lnTo>
                <a:lnTo>
                  <a:pt x="0" y="779364"/>
                </a:lnTo>
                <a:lnTo>
                  <a:pt x="0" y="0"/>
                </a:lnTo>
                <a:close/>
              </a:path>
            </a:pathLst>
          </a:custGeom>
          <a:blipFill>
            <a:blip r:embed="rId2"/>
            <a:stretch>
              <a:fillRect/>
            </a:stretch>
          </a:blipFill>
        </p:spPr>
        <p:txBody>
          <a:bodyPr/>
          <a:lstStyle/>
          <a:p>
            <a:endParaRPr lang="en-GB"/>
          </a:p>
        </p:txBody>
      </p:sp>
      <p:sp>
        <p:nvSpPr>
          <p:cNvPr id="3" name="Freeform 3"/>
          <p:cNvSpPr/>
          <p:nvPr/>
        </p:nvSpPr>
        <p:spPr>
          <a:xfrm>
            <a:off x="716095" y="700087"/>
            <a:ext cx="10881378" cy="1360172"/>
          </a:xfrm>
          <a:custGeom>
            <a:avLst/>
            <a:gdLst/>
            <a:ahLst/>
            <a:cxnLst/>
            <a:rect l="l" t="t" r="r" b="b"/>
            <a:pathLst>
              <a:path w="16322067" h="2040258">
                <a:moveTo>
                  <a:pt x="0" y="0"/>
                </a:moveTo>
                <a:lnTo>
                  <a:pt x="16322067" y="0"/>
                </a:lnTo>
                <a:lnTo>
                  <a:pt x="16322067" y="2040259"/>
                </a:lnTo>
                <a:lnTo>
                  <a:pt x="0" y="2040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716095" y="763889"/>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Introductions  </a:t>
            </a:r>
          </a:p>
        </p:txBody>
      </p:sp>
      <p:sp>
        <p:nvSpPr>
          <p:cNvPr id="5" name="TextBox 5"/>
          <p:cNvSpPr txBox="1"/>
          <p:nvPr/>
        </p:nvSpPr>
        <p:spPr>
          <a:xfrm>
            <a:off x="1248443" y="4856743"/>
            <a:ext cx="4199023" cy="567784"/>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FFFFFF"/>
                </a:solidFill>
                <a:latin typeface="Quicksand"/>
                <a:ea typeface="Quicksand"/>
                <a:cs typeface="Quicksand"/>
                <a:sym typeface="Quicksand"/>
              </a:rPr>
              <a:t>Martin Mc Andrew</a:t>
            </a:r>
          </a:p>
        </p:txBody>
      </p:sp>
      <p:sp>
        <p:nvSpPr>
          <p:cNvPr id="6" name="TextBox 6"/>
          <p:cNvSpPr txBox="1"/>
          <p:nvPr/>
        </p:nvSpPr>
        <p:spPr>
          <a:xfrm>
            <a:off x="6613594" y="4856743"/>
            <a:ext cx="4199023" cy="567784"/>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FFFFFF"/>
                </a:solidFill>
                <a:latin typeface="Quicksand"/>
                <a:ea typeface="Quicksand"/>
                <a:cs typeface="Quicksand"/>
                <a:sym typeface="Quicksand"/>
              </a:rPr>
              <a:t>Lisa Aldred </a:t>
            </a:r>
          </a:p>
        </p:txBody>
      </p:sp>
      <p:sp>
        <p:nvSpPr>
          <p:cNvPr id="7" name="Freeform 7"/>
          <p:cNvSpPr/>
          <p:nvPr/>
        </p:nvSpPr>
        <p:spPr>
          <a:xfrm>
            <a:off x="2171032" y="5518010"/>
            <a:ext cx="2353845" cy="1037235"/>
          </a:xfrm>
          <a:custGeom>
            <a:avLst/>
            <a:gdLst/>
            <a:ahLst/>
            <a:cxnLst/>
            <a:rect l="l" t="t" r="r" b="b"/>
            <a:pathLst>
              <a:path w="3530767" h="1555852">
                <a:moveTo>
                  <a:pt x="0" y="0"/>
                </a:moveTo>
                <a:lnTo>
                  <a:pt x="3530766" y="0"/>
                </a:lnTo>
                <a:lnTo>
                  <a:pt x="3530766" y="1555852"/>
                </a:lnTo>
                <a:lnTo>
                  <a:pt x="0" y="1555852"/>
                </a:lnTo>
                <a:lnTo>
                  <a:pt x="0" y="0"/>
                </a:lnTo>
                <a:close/>
              </a:path>
            </a:pathLst>
          </a:custGeom>
          <a:blipFill>
            <a:blip r:embed="rId5"/>
            <a:stretch>
              <a:fillRect t="-18006"/>
            </a:stretch>
          </a:blipFill>
        </p:spPr>
        <p:txBody>
          <a:bodyPr/>
          <a:lstStyle/>
          <a:p>
            <a:endParaRPr lang="en-GB"/>
          </a:p>
        </p:txBody>
      </p:sp>
      <p:sp>
        <p:nvSpPr>
          <p:cNvPr id="8" name="Freeform 8"/>
          <p:cNvSpPr/>
          <p:nvPr/>
        </p:nvSpPr>
        <p:spPr>
          <a:xfrm>
            <a:off x="2515086" y="2565306"/>
            <a:ext cx="1665738" cy="2175226"/>
          </a:xfrm>
          <a:custGeom>
            <a:avLst/>
            <a:gdLst/>
            <a:ahLst/>
            <a:cxnLst/>
            <a:rect l="l" t="t" r="r" b="b"/>
            <a:pathLst>
              <a:path w="2498607" h="3262839">
                <a:moveTo>
                  <a:pt x="0" y="0"/>
                </a:moveTo>
                <a:lnTo>
                  <a:pt x="2498606" y="0"/>
                </a:lnTo>
                <a:lnTo>
                  <a:pt x="2498606" y="3262839"/>
                </a:lnTo>
                <a:lnTo>
                  <a:pt x="0" y="3262839"/>
                </a:lnTo>
                <a:lnTo>
                  <a:pt x="0" y="0"/>
                </a:lnTo>
                <a:close/>
              </a:path>
            </a:pathLst>
          </a:custGeom>
          <a:blipFill>
            <a:blip r:embed="rId6"/>
            <a:stretch>
              <a:fillRect b="-14938"/>
            </a:stretch>
          </a:blipFill>
        </p:spPr>
        <p:txBody>
          <a:bodyPr/>
          <a:lstStyle/>
          <a:p>
            <a:endParaRPr lang="en-GB"/>
          </a:p>
        </p:txBody>
      </p:sp>
      <p:sp>
        <p:nvSpPr>
          <p:cNvPr id="9" name="Freeform 9"/>
          <p:cNvSpPr/>
          <p:nvPr/>
        </p:nvSpPr>
        <p:spPr>
          <a:xfrm>
            <a:off x="7753659" y="2621546"/>
            <a:ext cx="1665738" cy="2118986"/>
          </a:xfrm>
          <a:custGeom>
            <a:avLst/>
            <a:gdLst/>
            <a:ahLst/>
            <a:cxnLst/>
            <a:rect l="l" t="t" r="r" b="b"/>
            <a:pathLst>
              <a:path w="2498607" h="3178479">
                <a:moveTo>
                  <a:pt x="0" y="0"/>
                </a:moveTo>
                <a:lnTo>
                  <a:pt x="2498606" y="0"/>
                </a:lnTo>
                <a:lnTo>
                  <a:pt x="2498606" y="3178479"/>
                </a:lnTo>
                <a:lnTo>
                  <a:pt x="0" y="3178479"/>
                </a:lnTo>
                <a:lnTo>
                  <a:pt x="0" y="0"/>
                </a:lnTo>
                <a:close/>
              </a:path>
            </a:pathLst>
          </a:custGeom>
          <a:blipFill>
            <a:blip r:embed="rId7"/>
            <a:stretch>
              <a:fillRect t="-7275" b="-7275"/>
            </a:stretch>
          </a:blipFill>
        </p:spPr>
        <p:txBody>
          <a:bodyPr/>
          <a:lstStyle/>
          <a:p>
            <a:endParaRPr lang="en-GB"/>
          </a:p>
        </p:txBody>
      </p:sp>
    </p:spTree>
    <p:extLst>
      <p:ext uri="{BB962C8B-B14F-4D97-AF65-F5344CB8AC3E}">
        <p14:creationId xmlns:p14="http://schemas.microsoft.com/office/powerpoint/2010/main" val="2857912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622079" y="5517051"/>
            <a:ext cx="4199023" cy="519576"/>
          </a:xfrm>
          <a:custGeom>
            <a:avLst/>
            <a:gdLst/>
            <a:ahLst/>
            <a:cxnLst/>
            <a:rect l="l" t="t" r="r" b="b"/>
            <a:pathLst>
              <a:path w="6298534" h="779364">
                <a:moveTo>
                  <a:pt x="0" y="0"/>
                </a:moveTo>
                <a:lnTo>
                  <a:pt x="6298534" y="0"/>
                </a:lnTo>
                <a:lnTo>
                  <a:pt x="6298534" y="779364"/>
                </a:lnTo>
                <a:lnTo>
                  <a:pt x="0" y="779364"/>
                </a:lnTo>
                <a:lnTo>
                  <a:pt x="0" y="0"/>
                </a:lnTo>
                <a:close/>
              </a:path>
            </a:pathLst>
          </a:custGeom>
          <a:blipFill>
            <a:blip r:embed="rId2"/>
            <a:stretch>
              <a:fillRect/>
            </a:stretch>
          </a:blipFill>
        </p:spPr>
        <p:txBody>
          <a:bodyPr/>
          <a:lstStyle/>
          <a:p>
            <a:endParaRPr lang="en-GB"/>
          </a:p>
        </p:txBody>
      </p:sp>
      <p:sp>
        <p:nvSpPr>
          <p:cNvPr id="3" name="Freeform 3"/>
          <p:cNvSpPr/>
          <p:nvPr/>
        </p:nvSpPr>
        <p:spPr>
          <a:xfrm>
            <a:off x="719667" y="-27165"/>
            <a:ext cx="10881378" cy="1360172"/>
          </a:xfrm>
          <a:custGeom>
            <a:avLst/>
            <a:gdLst/>
            <a:ahLst/>
            <a:cxnLst/>
            <a:rect l="l" t="t" r="r" b="b"/>
            <a:pathLst>
              <a:path w="16322067" h="2040258">
                <a:moveTo>
                  <a:pt x="0" y="0"/>
                </a:moveTo>
                <a:lnTo>
                  <a:pt x="16322067" y="0"/>
                </a:lnTo>
                <a:lnTo>
                  <a:pt x="16322067" y="2040259"/>
                </a:lnTo>
                <a:lnTo>
                  <a:pt x="0" y="2040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7829145" y="1655576"/>
            <a:ext cx="3771900" cy="656376"/>
            <a:chOff x="0" y="0"/>
            <a:chExt cx="1913890" cy="333050"/>
          </a:xfrm>
        </p:grpSpPr>
        <p:sp>
          <p:nvSpPr>
            <p:cNvPr id="5" name="Freeform 5"/>
            <p:cNvSpPr/>
            <p:nvPr/>
          </p:nvSpPr>
          <p:spPr>
            <a:xfrm>
              <a:off x="0" y="0"/>
              <a:ext cx="1913890" cy="333050"/>
            </a:xfrm>
            <a:custGeom>
              <a:avLst/>
              <a:gdLst/>
              <a:ahLst/>
              <a:cxnLst/>
              <a:rect l="l" t="t" r="r" b="b"/>
              <a:pathLst>
                <a:path w="1913890" h="333050">
                  <a:moveTo>
                    <a:pt x="0" y="0"/>
                  </a:moveTo>
                  <a:lnTo>
                    <a:pt x="1913890" y="0"/>
                  </a:lnTo>
                  <a:lnTo>
                    <a:pt x="1913890" y="333050"/>
                  </a:lnTo>
                  <a:lnTo>
                    <a:pt x="0" y="333050"/>
                  </a:lnTo>
                  <a:close/>
                </a:path>
              </a:pathLst>
            </a:custGeom>
            <a:solidFill>
              <a:srgbClr val="65ED25"/>
            </a:solidFill>
          </p:spPr>
          <p:txBody>
            <a:bodyPr/>
            <a:lstStyle/>
            <a:p>
              <a:endParaRPr lang="en-GB"/>
            </a:p>
          </p:txBody>
        </p:sp>
      </p:grpSp>
      <p:grpSp>
        <p:nvGrpSpPr>
          <p:cNvPr id="6" name="Group 6"/>
          <p:cNvGrpSpPr/>
          <p:nvPr/>
        </p:nvGrpSpPr>
        <p:grpSpPr>
          <a:xfrm>
            <a:off x="1049201" y="1589330"/>
            <a:ext cx="3771900" cy="722622"/>
            <a:chOff x="0" y="0"/>
            <a:chExt cx="1913890" cy="366664"/>
          </a:xfrm>
        </p:grpSpPr>
        <p:sp>
          <p:nvSpPr>
            <p:cNvPr id="7" name="Freeform 7"/>
            <p:cNvSpPr/>
            <p:nvPr/>
          </p:nvSpPr>
          <p:spPr>
            <a:xfrm>
              <a:off x="0" y="0"/>
              <a:ext cx="1913890" cy="366664"/>
            </a:xfrm>
            <a:custGeom>
              <a:avLst/>
              <a:gdLst/>
              <a:ahLst/>
              <a:cxnLst/>
              <a:rect l="l" t="t" r="r" b="b"/>
              <a:pathLst>
                <a:path w="1913890" h="366664">
                  <a:moveTo>
                    <a:pt x="0" y="0"/>
                  </a:moveTo>
                  <a:lnTo>
                    <a:pt x="1913890" y="0"/>
                  </a:lnTo>
                  <a:lnTo>
                    <a:pt x="1913890" y="366664"/>
                  </a:lnTo>
                  <a:lnTo>
                    <a:pt x="0" y="366664"/>
                  </a:lnTo>
                  <a:close/>
                </a:path>
              </a:pathLst>
            </a:custGeom>
            <a:solidFill>
              <a:srgbClr val="65ED25"/>
            </a:solidFill>
          </p:spPr>
          <p:txBody>
            <a:bodyPr/>
            <a:lstStyle/>
            <a:p>
              <a:endParaRPr lang="en-GB"/>
            </a:p>
          </p:txBody>
        </p:sp>
      </p:grpSp>
      <p:grpSp>
        <p:nvGrpSpPr>
          <p:cNvPr id="8" name="Group 8"/>
          <p:cNvGrpSpPr/>
          <p:nvPr/>
        </p:nvGrpSpPr>
        <p:grpSpPr>
          <a:xfrm>
            <a:off x="1049201" y="2448180"/>
            <a:ext cx="3771900" cy="636781"/>
            <a:chOff x="0" y="0"/>
            <a:chExt cx="1913890" cy="323108"/>
          </a:xfrm>
        </p:grpSpPr>
        <p:sp>
          <p:nvSpPr>
            <p:cNvPr id="9" name="Freeform 9"/>
            <p:cNvSpPr/>
            <p:nvPr/>
          </p:nvSpPr>
          <p:spPr>
            <a:xfrm>
              <a:off x="0" y="0"/>
              <a:ext cx="1913890" cy="323108"/>
            </a:xfrm>
            <a:custGeom>
              <a:avLst/>
              <a:gdLst/>
              <a:ahLst/>
              <a:cxnLst/>
              <a:rect l="l" t="t" r="r" b="b"/>
              <a:pathLst>
                <a:path w="1913890" h="323108">
                  <a:moveTo>
                    <a:pt x="0" y="0"/>
                  </a:moveTo>
                  <a:lnTo>
                    <a:pt x="1913890" y="0"/>
                  </a:lnTo>
                  <a:lnTo>
                    <a:pt x="1913890" y="323108"/>
                  </a:lnTo>
                  <a:lnTo>
                    <a:pt x="0" y="323108"/>
                  </a:lnTo>
                  <a:close/>
                </a:path>
              </a:pathLst>
            </a:custGeom>
            <a:solidFill>
              <a:srgbClr val="FFA200"/>
            </a:solidFill>
          </p:spPr>
          <p:txBody>
            <a:bodyPr/>
            <a:lstStyle/>
            <a:p>
              <a:endParaRPr lang="en-GB"/>
            </a:p>
          </p:txBody>
        </p:sp>
      </p:grpSp>
      <p:grpSp>
        <p:nvGrpSpPr>
          <p:cNvPr id="10" name="Group 10"/>
          <p:cNvGrpSpPr/>
          <p:nvPr/>
        </p:nvGrpSpPr>
        <p:grpSpPr>
          <a:xfrm>
            <a:off x="7829145" y="2448180"/>
            <a:ext cx="3771900" cy="656376"/>
            <a:chOff x="0" y="0"/>
            <a:chExt cx="1913890" cy="333050"/>
          </a:xfrm>
        </p:grpSpPr>
        <p:sp>
          <p:nvSpPr>
            <p:cNvPr id="11" name="Freeform 11"/>
            <p:cNvSpPr/>
            <p:nvPr/>
          </p:nvSpPr>
          <p:spPr>
            <a:xfrm>
              <a:off x="0" y="0"/>
              <a:ext cx="1913890" cy="333050"/>
            </a:xfrm>
            <a:custGeom>
              <a:avLst/>
              <a:gdLst/>
              <a:ahLst/>
              <a:cxnLst/>
              <a:rect l="l" t="t" r="r" b="b"/>
              <a:pathLst>
                <a:path w="1913890" h="333050">
                  <a:moveTo>
                    <a:pt x="0" y="0"/>
                  </a:moveTo>
                  <a:lnTo>
                    <a:pt x="1913890" y="0"/>
                  </a:lnTo>
                  <a:lnTo>
                    <a:pt x="1913890" y="333050"/>
                  </a:lnTo>
                  <a:lnTo>
                    <a:pt x="0" y="333050"/>
                  </a:lnTo>
                  <a:close/>
                </a:path>
              </a:pathLst>
            </a:custGeom>
            <a:solidFill>
              <a:srgbClr val="FFA200"/>
            </a:solidFill>
          </p:spPr>
          <p:txBody>
            <a:bodyPr/>
            <a:lstStyle/>
            <a:p>
              <a:endParaRPr lang="en-GB"/>
            </a:p>
          </p:txBody>
        </p:sp>
      </p:grpSp>
      <p:sp>
        <p:nvSpPr>
          <p:cNvPr id="12" name="Freeform 12"/>
          <p:cNvSpPr/>
          <p:nvPr/>
        </p:nvSpPr>
        <p:spPr>
          <a:xfrm>
            <a:off x="5190679" y="1825002"/>
            <a:ext cx="2268887" cy="1902733"/>
          </a:xfrm>
          <a:custGeom>
            <a:avLst/>
            <a:gdLst/>
            <a:ahLst/>
            <a:cxnLst/>
            <a:rect l="l" t="t" r="r" b="b"/>
            <a:pathLst>
              <a:path w="3403330" h="2854099">
                <a:moveTo>
                  <a:pt x="0" y="0"/>
                </a:moveTo>
                <a:lnTo>
                  <a:pt x="3403331" y="0"/>
                </a:lnTo>
                <a:lnTo>
                  <a:pt x="3403331" y="2854099"/>
                </a:lnTo>
                <a:lnTo>
                  <a:pt x="0" y="2854099"/>
                </a:lnTo>
                <a:lnTo>
                  <a:pt x="0" y="0"/>
                </a:lnTo>
                <a:close/>
              </a:path>
            </a:pathLst>
          </a:custGeom>
          <a:blipFill>
            <a:blip r:embed="rId5"/>
            <a:stretch>
              <a:fillRect/>
            </a:stretch>
          </a:blipFill>
        </p:spPr>
        <p:txBody>
          <a:bodyPr/>
          <a:lstStyle/>
          <a:p>
            <a:endParaRPr lang="en-GB"/>
          </a:p>
        </p:txBody>
      </p:sp>
      <p:sp>
        <p:nvSpPr>
          <p:cNvPr id="13" name="TextBox 13"/>
          <p:cNvSpPr txBox="1"/>
          <p:nvPr/>
        </p:nvSpPr>
        <p:spPr>
          <a:xfrm>
            <a:off x="1049202" y="83803"/>
            <a:ext cx="10881378" cy="102393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8356"/>
              </a:lnSpc>
            </a:pPr>
            <a:r>
              <a:rPr lang="en-US" sz="5969">
                <a:solidFill>
                  <a:srgbClr val="FFFFFF"/>
                </a:solidFill>
                <a:latin typeface="Quicksand"/>
                <a:ea typeface="Quicksand"/>
                <a:cs typeface="Quicksand"/>
                <a:sym typeface="Quicksand"/>
              </a:rPr>
              <a:t>Introductions  </a:t>
            </a:r>
          </a:p>
        </p:txBody>
      </p:sp>
      <p:sp>
        <p:nvSpPr>
          <p:cNvPr id="14" name="TextBox 14"/>
          <p:cNvSpPr txBox="1"/>
          <p:nvPr/>
        </p:nvSpPr>
        <p:spPr>
          <a:xfrm>
            <a:off x="7615583" y="1618218"/>
            <a:ext cx="4199023" cy="567784"/>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FFFFFF"/>
                </a:solidFill>
                <a:latin typeface="Quicksand"/>
                <a:ea typeface="Quicksand"/>
                <a:cs typeface="Quicksand"/>
                <a:sym typeface="Quicksand"/>
              </a:rPr>
              <a:t>Martin Mc Andrew</a:t>
            </a:r>
          </a:p>
        </p:txBody>
      </p:sp>
      <p:sp>
        <p:nvSpPr>
          <p:cNvPr id="15" name="TextBox 15"/>
          <p:cNvSpPr txBox="1"/>
          <p:nvPr/>
        </p:nvSpPr>
        <p:spPr>
          <a:xfrm>
            <a:off x="835640" y="1651972"/>
            <a:ext cx="4199023" cy="567784"/>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828"/>
              </a:lnSpc>
            </a:pPr>
            <a:r>
              <a:rPr lang="en-US" sz="3448">
                <a:solidFill>
                  <a:srgbClr val="FFFFFF"/>
                </a:solidFill>
                <a:latin typeface="Quicksand"/>
                <a:ea typeface="Quicksand"/>
                <a:cs typeface="Quicksand"/>
                <a:sym typeface="Quicksand"/>
              </a:rPr>
              <a:t>Lisa Aldred </a:t>
            </a:r>
          </a:p>
        </p:txBody>
      </p:sp>
      <p:sp>
        <p:nvSpPr>
          <p:cNvPr id="16" name="TextBox 16"/>
          <p:cNvSpPr txBox="1"/>
          <p:nvPr/>
        </p:nvSpPr>
        <p:spPr>
          <a:xfrm>
            <a:off x="622079" y="3308522"/>
            <a:ext cx="4199023" cy="183261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39"/>
              </a:lnSpc>
            </a:pPr>
            <a:r>
              <a:rPr lang="en-US" sz="2100">
                <a:solidFill>
                  <a:srgbClr val="FFFFFF"/>
                </a:solidFill>
                <a:latin typeface="Quicksand"/>
                <a:ea typeface="Quicksand"/>
                <a:cs typeface="Quicksand"/>
                <a:sym typeface="Quicksand"/>
              </a:rPr>
              <a:t>Administration of the DfE Grant </a:t>
            </a:r>
          </a:p>
          <a:p>
            <a:pPr algn="ctr">
              <a:lnSpc>
                <a:spcPts val="2939"/>
              </a:lnSpc>
            </a:pPr>
            <a:r>
              <a:rPr lang="en-US" sz="2100">
                <a:solidFill>
                  <a:srgbClr val="FFFFFF"/>
                </a:solidFill>
                <a:latin typeface="Quicksand"/>
                <a:ea typeface="Quicksand"/>
                <a:cs typeface="Quicksand"/>
                <a:sym typeface="Quicksand"/>
              </a:rPr>
              <a:t>Supporting Forums</a:t>
            </a:r>
          </a:p>
          <a:p>
            <a:pPr algn="ctr">
              <a:lnSpc>
                <a:spcPts val="2939"/>
              </a:lnSpc>
            </a:pPr>
            <a:r>
              <a:rPr lang="en-US" sz="2100">
                <a:solidFill>
                  <a:srgbClr val="FFFFFF"/>
                </a:solidFill>
                <a:latin typeface="Quicksand"/>
                <a:ea typeface="Quicksand"/>
                <a:cs typeface="Quicksand"/>
                <a:sym typeface="Quicksand"/>
              </a:rPr>
              <a:t>offering telephone and email advice and support, and face to face support if necessary.  </a:t>
            </a:r>
          </a:p>
        </p:txBody>
      </p:sp>
      <p:sp>
        <p:nvSpPr>
          <p:cNvPr id="17" name="TextBox 17"/>
          <p:cNvSpPr txBox="1"/>
          <p:nvPr/>
        </p:nvSpPr>
        <p:spPr>
          <a:xfrm>
            <a:off x="7615583" y="3308522"/>
            <a:ext cx="4199023" cy="165481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39"/>
              </a:lnSpc>
            </a:pPr>
            <a:r>
              <a:rPr lang="en-US" sz="2100">
                <a:solidFill>
                  <a:srgbClr val="FFFFFF"/>
                </a:solidFill>
                <a:latin typeface="Quicksand"/>
                <a:ea typeface="Quicksand"/>
                <a:cs typeface="Quicksand"/>
                <a:sym typeface="Quicksand"/>
              </a:rPr>
              <a:t>Representative of the North West Forums on the National Steering Group</a:t>
            </a:r>
          </a:p>
          <a:p>
            <a:pPr algn="ctr">
              <a:lnSpc>
                <a:spcPts val="1540"/>
              </a:lnSpc>
            </a:pPr>
            <a:endParaRPr lang="en-US" sz="2100">
              <a:solidFill>
                <a:srgbClr val="FFFFFF"/>
              </a:solidFill>
              <a:latin typeface="Quicksand"/>
              <a:ea typeface="Quicksand"/>
              <a:cs typeface="Quicksand"/>
              <a:sym typeface="Quicksand"/>
            </a:endParaRPr>
          </a:p>
          <a:p>
            <a:pPr algn="ctr">
              <a:lnSpc>
                <a:spcPts val="2939"/>
              </a:lnSpc>
            </a:pPr>
            <a:r>
              <a:rPr lang="en-US" sz="2100">
                <a:solidFill>
                  <a:srgbClr val="FFFFFF"/>
                </a:solidFill>
                <a:latin typeface="Quicksand"/>
                <a:ea typeface="Quicksand"/>
                <a:cs typeface="Quicksand"/>
                <a:sym typeface="Quicksand"/>
              </a:rPr>
              <a:t>30 days a year </a:t>
            </a:r>
          </a:p>
        </p:txBody>
      </p:sp>
      <p:sp>
        <p:nvSpPr>
          <p:cNvPr id="18" name="TextBox 18"/>
          <p:cNvSpPr txBox="1"/>
          <p:nvPr/>
        </p:nvSpPr>
        <p:spPr>
          <a:xfrm>
            <a:off x="7615583" y="2380491"/>
            <a:ext cx="4199023" cy="72771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39"/>
              </a:lnSpc>
            </a:pPr>
            <a:r>
              <a:rPr lang="en-US" sz="2100">
                <a:solidFill>
                  <a:srgbClr val="FFFFFF"/>
                </a:solidFill>
                <a:latin typeface="Quicksand"/>
                <a:ea typeface="Quicksand"/>
                <a:cs typeface="Quicksand"/>
                <a:sym typeface="Quicksand"/>
              </a:rPr>
              <a:t>THE STRATEGIC REPRESENTATION </a:t>
            </a:r>
          </a:p>
        </p:txBody>
      </p:sp>
      <p:sp>
        <p:nvSpPr>
          <p:cNvPr id="19" name="TextBox 19"/>
          <p:cNvSpPr txBox="1"/>
          <p:nvPr/>
        </p:nvSpPr>
        <p:spPr>
          <a:xfrm>
            <a:off x="835640" y="2564641"/>
            <a:ext cx="4199023" cy="343556"/>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939"/>
              </a:lnSpc>
            </a:pPr>
            <a:r>
              <a:rPr lang="en-US" sz="2100">
                <a:solidFill>
                  <a:srgbClr val="FFFFFF"/>
                </a:solidFill>
                <a:latin typeface="Quicksand"/>
                <a:ea typeface="Quicksand"/>
                <a:cs typeface="Quicksand"/>
                <a:sym typeface="Quicksand"/>
              </a:rPr>
              <a:t>DFE GRANT / SUPPORT </a:t>
            </a:r>
          </a:p>
        </p:txBody>
      </p:sp>
      <p:sp>
        <p:nvSpPr>
          <p:cNvPr id="20" name="Freeform 20"/>
          <p:cNvSpPr/>
          <p:nvPr/>
        </p:nvSpPr>
        <p:spPr>
          <a:xfrm>
            <a:off x="8344216" y="5172754"/>
            <a:ext cx="2741757" cy="1208171"/>
          </a:xfrm>
          <a:custGeom>
            <a:avLst/>
            <a:gdLst/>
            <a:ahLst/>
            <a:cxnLst/>
            <a:rect l="l" t="t" r="r" b="b"/>
            <a:pathLst>
              <a:path w="4112636" h="1812256">
                <a:moveTo>
                  <a:pt x="0" y="0"/>
                </a:moveTo>
                <a:lnTo>
                  <a:pt x="4112636" y="0"/>
                </a:lnTo>
                <a:lnTo>
                  <a:pt x="4112636" y="1812256"/>
                </a:lnTo>
                <a:lnTo>
                  <a:pt x="0" y="1812256"/>
                </a:lnTo>
                <a:lnTo>
                  <a:pt x="0" y="0"/>
                </a:lnTo>
                <a:close/>
              </a:path>
            </a:pathLst>
          </a:custGeom>
          <a:blipFill>
            <a:blip r:embed="rId6"/>
            <a:stretch>
              <a:fillRect t="-18006"/>
            </a:stretch>
          </a:blipFill>
        </p:spPr>
        <p:txBody>
          <a:bodyPr/>
          <a:lstStyle/>
          <a:p>
            <a:endParaRPr lang="en-GB"/>
          </a:p>
        </p:txBody>
      </p:sp>
    </p:spTree>
    <p:extLst>
      <p:ext uri="{BB962C8B-B14F-4D97-AF65-F5344CB8AC3E}">
        <p14:creationId xmlns:p14="http://schemas.microsoft.com/office/powerpoint/2010/main" val="3286652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657428" y="20001"/>
            <a:ext cx="10881378" cy="1360172"/>
          </a:xfrm>
          <a:custGeom>
            <a:avLst/>
            <a:gdLst/>
            <a:ahLst/>
            <a:cxnLst/>
            <a:rect l="l" t="t" r="r" b="b"/>
            <a:pathLst>
              <a:path w="16322067" h="2040258">
                <a:moveTo>
                  <a:pt x="0" y="0"/>
                </a:moveTo>
                <a:lnTo>
                  <a:pt x="16322066" y="0"/>
                </a:lnTo>
                <a:lnTo>
                  <a:pt x="16322066"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657428" y="5943642"/>
            <a:ext cx="3694242" cy="457116"/>
          </a:xfrm>
          <a:custGeom>
            <a:avLst/>
            <a:gdLst/>
            <a:ahLst/>
            <a:cxnLst/>
            <a:rect l="l" t="t" r="r" b="b"/>
            <a:pathLst>
              <a:path w="5541363" h="685674">
                <a:moveTo>
                  <a:pt x="0" y="0"/>
                </a:moveTo>
                <a:lnTo>
                  <a:pt x="5541362" y="0"/>
                </a:lnTo>
                <a:lnTo>
                  <a:pt x="5541362" y="685674"/>
                </a:lnTo>
                <a:lnTo>
                  <a:pt x="0" y="685674"/>
                </a:lnTo>
                <a:lnTo>
                  <a:pt x="0" y="0"/>
                </a:lnTo>
                <a:close/>
              </a:path>
            </a:pathLst>
          </a:custGeom>
          <a:blipFill>
            <a:blip r:embed="rId4"/>
            <a:stretch>
              <a:fillRect/>
            </a:stretch>
          </a:blipFill>
        </p:spPr>
        <p:txBody>
          <a:bodyPr/>
          <a:lstStyle/>
          <a:p>
            <a:endParaRPr lang="en-GB"/>
          </a:p>
        </p:txBody>
      </p:sp>
      <p:sp>
        <p:nvSpPr>
          <p:cNvPr id="4" name="Freeform 4"/>
          <p:cNvSpPr/>
          <p:nvPr/>
        </p:nvSpPr>
        <p:spPr>
          <a:xfrm>
            <a:off x="4540764" y="5718133"/>
            <a:ext cx="2060874" cy="908135"/>
          </a:xfrm>
          <a:custGeom>
            <a:avLst/>
            <a:gdLst/>
            <a:ahLst/>
            <a:cxnLst/>
            <a:rect l="l" t="t" r="r" b="b"/>
            <a:pathLst>
              <a:path w="3091311" h="1362203">
                <a:moveTo>
                  <a:pt x="0" y="0"/>
                </a:moveTo>
                <a:lnTo>
                  <a:pt x="3091311" y="0"/>
                </a:lnTo>
                <a:lnTo>
                  <a:pt x="3091311" y="1362204"/>
                </a:lnTo>
                <a:lnTo>
                  <a:pt x="0" y="1362204"/>
                </a:lnTo>
                <a:lnTo>
                  <a:pt x="0" y="0"/>
                </a:lnTo>
                <a:close/>
              </a:path>
            </a:pathLst>
          </a:custGeom>
          <a:blipFill>
            <a:blip r:embed="rId5"/>
            <a:stretch>
              <a:fillRect t="-18006"/>
            </a:stretch>
          </a:blipFill>
        </p:spPr>
        <p:txBody>
          <a:bodyPr/>
          <a:lstStyle/>
          <a:p>
            <a:endParaRPr lang="en-GB"/>
          </a:p>
        </p:txBody>
      </p:sp>
      <p:sp>
        <p:nvSpPr>
          <p:cNvPr id="5" name="TextBox 5"/>
          <p:cNvSpPr txBox="1"/>
          <p:nvPr/>
        </p:nvSpPr>
        <p:spPr>
          <a:xfrm>
            <a:off x="345647" y="1560307"/>
            <a:ext cx="11504939" cy="2371428"/>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5582"/>
              </a:lnSpc>
            </a:pPr>
            <a:r>
              <a:rPr lang="en-US" sz="3987">
                <a:solidFill>
                  <a:srgbClr val="FFFFFF"/>
                </a:solidFill>
                <a:latin typeface="Quicksand"/>
                <a:ea typeface="Quicksand"/>
                <a:cs typeface="Quicksand"/>
                <a:sym typeface="Quicksand"/>
              </a:rPr>
              <a:t>An Introduction to:</a:t>
            </a:r>
          </a:p>
          <a:p>
            <a:pPr algn="ctr">
              <a:lnSpc>
                <a:spcPts val="6702"/>
              </a:lnSpc>
            </a:pPr>
            <a:r>
              <a:rPr lang="en-US" sz="4787">
                <a:solidFill>
                  <a:srgbClr val="FFFFFF"/>
                </a:solidFill>
                <a:latin typeface="Quicksand"/>
                <a:ea typeface="Quicksand"/>
                <a:cs typeface="Quicksand"/>
                <a:sym typeface="Quicksand"/>
              </a:rPr>
              <a:t>What is a Parent Carer Forum?</a:t>
            </a:r>
          </a:p>
          <a:p>
            <a:pPr algn="ctr">
              <a:lnSpc>
                <a:spcPts val="6702"/>
              </a:lnSpc>
            </a:pPr>
            <a:r>
              <a:rPr lang="en-US" sz="4787">
                <a:solidFill>
                  <a:srgbClr val="FFFFFF"/>
                </a:solidFill>
                <a:latin typeface="Quicksand"/>
                <a:ea typeface="Quicksand"/>
                <a:cs typeface="Quicksand"/>
                <a:sym typeface="Quicksand"/>
              </a:rPr>
              <a:t>What is Co-production?</a:t>
            </a:r>
          </a:p>
        </p:txBody>
      </p:sp>
      <p:sp>
        <p:nvSpPr>
          <p:cNvPr id="6" name="Freeform 6"/>
          <p:cNvSpPr/>
          <p:nvPr/>
        </p:nvSpPr>
        <p:spPr>
          <a:xfrm>
            <a:off x="8289500" y="4277703"/>
            <a:ext cx="3872867" cy="2580297"/>
          </a:xfrm>
          <a:custGeom>
            <a:avLst/>
            <a:gdLst/>
            <a:ahLst/>
            <a:cxnLst/>
            <a:rect l="l" t="t" r="r" b="b"/>
            <a:pathLst>
              <a:path w="5809300" h="3870446">
                <a:moveTo>
                  <a:pt x="0" y="0"/>
                </a:moveTo>
                <a:lnTo>
                  <a:pt x="5809300" y="0"/>
                </a:lnTo>
                <a:lnTo>
                  <a:pt x="5809300" y="3870446"/>
                </a:lnTo>
                <a:lnTo>
                  <a:pt x="0" y="3870446"/>
                </a:lnTo>
                <a:lnTo>
                  <a:pt x="0" y="0"/>
                </a:lnTo>
                <a:close/>
              </a:path>
            </a:pathLst>
          </a:custGeom>
          <a:blipFill>
            <a:blip r:embed="rId6"/>
            <a:stretch>
              <a:fillRect/>
            </a:stretch>
          </a:blipFill>
        </p:spPr>
        <p:txBody>
          <a:bodyPr/>
          <a:lstStyle/>
          <a:p>
            <a:endParaRPr lang="en-GB"/>
          </a:p>
        </p:txBody>
      </p:sp>
      <p:sp>
        <p:nvSpPr>
          <p:cNvPr id="7" name="Freeform 7"/>
          <p:cNvSpPr/>
          <p:nvPr/>
        </p:nvSpPr>
        <p:spPr>
          <a:xfrm>
            <a:off x="4945913" y="4086617"/>
            <a:ext cx="1250575" cy="1481235"/>
          </a:xfrm>
          <a:custGeom>
            <a:avLst/>
            <a:gdLst/>
            <a:ahLst/>
            <a:cxnLst/>
            <a:rect l="l" t="t" r="r" b="b"/>
            <a:pathLst>
              <a:path w="1875863" h="2221852">
                <a:moveTo>
                  <a:pt x="0" y="0"/>
                </a:moveTo>
                <a:lnTo>
                  <a:pt x="1875863" y="0"/>
                </a:lnTo>
                <a:lnTo>
                  <a:pt x="1875863" y="2221851"/>
                </a:lnTo>
                <a:lnTo>
                  <a:pt x="0" y="2221851"/>
                </a:lnTo>
                <a:lnTo>
                  <a:pt x="0" y="0"/>
                </a:lnTo>
                <a:close/>
              </a:path>
            </a:pathLst>
          </a:custGeom>
          <a:blipFill>
            <a:blip r:embed="rId7"/>
            <a:stretch>
              <a:fillRect t="-6470"/>
            </a:stretch>
          </a:blipFill>
        </p:spPr>
        <p:txBody>
          <a:bodyPr/>
          <a:lstStyle/>
          <a:p>
            <a:endParaRPr lang="en-GB"/>
          </a:p>
        </p:txBody>
      </p:sp>
      <p:sp>
        <p:nvSpPr>
          <p:cNvPr id="8" name="TextBox 8"/>
          <p:cNvSpPr txBox="1"/>
          <p:nvPr/>
        </p:nvSpPr>
        <p:spPr>
          <a:xfrm>
            <a:off x="971406" y="203112"/>
            <a:ext cx="10881378" cy="870127"/>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7149"/>
              </a:lnSpc>
            </a:pPr>
            <a:r>
              <a:rPr lang="en-US" sz="5106">
                <a:solidFill>
                  <a:srgbClr val="FFFFFF"/>
                </a:solidFill>
                <a:latin typeface="Quicksand"/>
                <a:ea typeface="Quicksand"/>
                <a:cs typeface="Quicksand"/>
                <a:sym typeface="Quicksand"/>
              </a:rPr>
              <a:t>Today we are talking about ...  </a:t>
            </a:r>
          </a:p>
        </p:txBody>
      </p:sp>
    </p:spTree>
    <p:extLst>
      <p:ext uri="{BB962C8B-B14F-4D97-AF65-F5344CB8AC3E}">
        <p14:creationId xmlns:p14="http://schemas.microsoft.com/office/powerpoint/2010/main" val="11027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sp>
        <p:nvSpPr>
          <p:cNvPr id="2" name="Freeform 2"/>
          <p:cNvSpPr/>
          <p:nvPr/>
        </p:nvSpPr>
        <p:spPr>
          <a:xfrm>
            <a:off x="922084" y="434479"/>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922084" y="500680"/>
            <a:ext cx="10881378" cy="853281"/>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6964"/>
              </a:lnSpc>
            </a:pPr>
            <a:r>
              <a:rPr lang="en-US" sz="4974">
                <a:solidFill>
                  <a:srgbClr val="FFFFFF"/>
                </a:solidFill>
                <a:latin typeface="Quicksand"/>
                <a:ea typeface="Quicksand"/>
                <a:cs typeface="Quicksand"/>
                <a:sym typeface="Quicksand"/>
              </a:rPr>
              <a:t>What is a Parent Carer Forum? </a:t>
            </a:r>
          </a:p>
        </p:txBody>
      </p:sp>
      <p:sp>
        <p:nvSpPr>
          <p:cNvPr id="4" name="TextBox 4"/>
          <p:cNvSpPr txBox="1"/>
          <p:nvPr/>
        </p:nvSpPr>
        <p:spPr>
          <a:xfrm>
            <a:off x="1271602" y="1762902"/>
            <a:ext cx="10359231" cy="343395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l">
              <a:lnSpc>
                <a:spcPts val="2321"/>
              </a:lnSpc>
            </a:pPr>
            <a:endParaRPr sz="803"/>
          </a:p>
          <a:p>
            <a:pPr algn="ctr">
              <a:lnSpc>
                <a:spcPts val="2321"/>
              </a:lnSpc>
            </a:pPr>
            <a:endParaRPr sz="803"/>
          </a:p>
          <a:p>
            <a:pPr marL="429572" lvl="1" indent="-214786" algn="l">
              <a:lnSpc>
                <a:spcPts val="2785"/>
              </a:lnSpc>
              <a:buFont typeface="Arial"/>
              <a:buChar char="•"/>
            </a:pPr>
            <a:r>
              <a:rPr lang="en-US" sz="1989">
                <a:solidFill>
                  <a:srgbClr val="FFFFFF"/>
                </a:solidFill>
                <a:latin typeface="Quicksand"/>
                <a:ea typeface="Quicksand"/>
                <a:cs typeface="Quicksand"/>
                <a:sym typeface="Quicksand"/>
              </a:rPr>
              <a:t>Representative local groups of parents and carers of children and young people with special educational needs and /or disabilities (aged 0-25) </a:t>
            </a:r>
          </a:p>
          <a:p>
            <a:pPr algn="l">
              <a:lnSpc>
                <a:spcPts val="2785"/>
              </a:lnSpc>
            </a:pPr>
            <a:endParaRPr lang="en-US" sz="1989">
              <a:solidFill>
                <a:srgbClr val="FFFFFF"/>
              </a:solidFill>
              <a:latin typeface="Quicksand"/>
              <a:ea typeface="Quicksand"/>
              <a:cs typeface="Quicksand"/>
              <a:sym typeface="Quicksand"/>
            </a:endParaRPr>
          </a:p>
          <a:p>
            <a:pPr marL="429573" lvl="1" indent="-214786" algn="l">
              <a:lnSpc>
                <a:spcPts val="2785"/>
              </a:lnSpc>
              <a:buFont typeface="Arial"/>
              <a:buChar char="•"/>
            </a:pPr>
            <a:r>
              <a:rPr lang="en-US" sz="1989">
                <a:solidFill>
                  <a:srgbClr val="FFFFFF"/>
                </a:solidFill>
                <a:latin typeface="Quicksand"/>
                <a:ea typeface="Quicksand"/>
                <a:cs typeface="Quicksand"/>
                <a:sym typeface="Quicksand"/>
              </a:rPr>
              <a:t>1 Parent Carer Forum per Local Authority area. This forum is funded by a grant  from DfE for £17,500 </a:t>
            </a:r>
          </a:p>
          <a:p>
            <a:pPr algn="l">
              <a:lnSpc>
                <a:spcPts val="2785"/>
              </a:lnSpc>
            </a:pPr>
            <a:endParaRPr lang="en-US" sz="1989">
              <a:solidFill>
                <a:srgbClr val="FFFFFF"/>
              </a:solidFill>
              <a:latin typeface="Quicksand"/>
              <a:ea typeface="Quicksand"/>
              <a:cs typeface="Quicksand"/>
              <a:sym typeface="Quicksand"/>
            </a:endParaRPr>
          </a:p>
          <a:p>
            <a:pPr marL="429573" lvl="1" indent="-214786" algn="l">
              <a:lnSpc>
                <a:spcPts val="2785"/>
              </a:lnSpc>
              <a:buFont typeface="Arial"/>
              <a:buChar char="•"/>
            </a:pPr>
            <a:r>
              <a:rPr lang="en-US" sz="1989">
                <a:solidFill>
                  <a:srgbClr val="FFFFFF"/>
                </a:solidFill>
                <a:latin typeface="Quicksand"/>
                <a:ea typeface="Quicksand"/>
                <a:cs typeface="Quicksand"/>
                <a:sym typeface="Quicksand"/>
              </a:rPr>
              <a:t>A forum is entitled to take up whatever structure they choose such as a Consitituted group,  Charity ,Community Interest Company etc.</a:t>
            </a:r>
          </a:p>
        </p:txBody>
      </p:sp>
      <p:sp>
        <p:nvSpPr>
          <p:cNvPr id="5" name="Freeform 5"/>
          <p:cNvSpPr/>
          <p:nvPr/>
        </p:nvSpPr>
        <p:spPr>
          <a:xfrm>
            <a:off x="8668915" y="5519482"/>
            <a:ext cx="2811223" cy="1238781"/>
          </a:xfrm>
          <a:custGeom>
            <a:avLst/>
            <a:gdLst/>
            <a:ahLst/>
            <a:cxnLst/>
            <a:rect l="l" t="t" r="r" b="b"/>
            <a:pathLst>
              <a:path w="4216835" h="1858172">
                <a:moveTo>
                  <a:pt x="0" y="0"/>
                </a:moveTo>
                <a:lnTo>
                  <a:pt x="4216836" y="0"/>
                </a:lnTo>
                <a:lnTo>
                  <a:pt x="4216836" y="1858172"/>
                </a:lnTo>
                <a:lnTo>
                  <a:pt x="0" y="1858172"/>
                </a:lnTo>
                <a:lnTo>
                  <a:pt x="0" y="0"/>
                </a:lnTo>
                <a:close/>
              </a:path>
            </a:pathLst>
          </a:custGeom>
          <a:blipFill>
            <a:blip r:embed="rId4"/>
            <a:stretch>
              <a:fillRect t="-18006"/>
            </a:stretch>
          </a:blipFill>
        </p:spPr>
        <p:txBody>
          <a:bodyPr/>
          <a:lstStyle/>
          <a:p>
            <a:endParaRPr lang="en-GB"/>
          </a:p>
        </p:txBody>
      </p:sp>
      <p:sp>
        <p:nvSpPr>
          <p:cNvPr id="6" name="Freeform 6"/>
          <p:cNvSpPr/>
          <p:nvPr/>
        </p:nvSpPr>
        <p:spPr>
          <a:xfrm>
            <a:off x="1271602" y="5807198"/>
            <a:ext cx="5668699" cy="701430"/>
          </a:xfrm>
          <a:custGeom>
            <a:avLst/>
            <a:gdLst/>
            <a:ahLst/>
            <a:cxnLst/>
            <a:rect l="l" t="t" r="r" b="b"/>
            <a:pathLst>
              <a:path w="8503048" h="1052145">
                <a:moveTo>
                  <a:pt x="0" y="0"/>
                </a:moveTo>
                <a:lnTo>
                  <a:pt x="8503047" y="0"/>
                </a:lnTo>
                <a:lnTo>
                  <a:pt x="8503047" y="1052145"/>
                </a:lnTo>
                <a:lnTo>
                  <a:pt x="0" y="1052145"/>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4299214" y="1309512"/>
            <a:ext cx="3597806" cy="787588"/>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3157"/>
              </a:lnSpc>
            </a:pPr>
            <a:r>
              <a:rPr lang="en-US" sz="2255">
                <a:solidFill>
                  <a:srgbClr val="FFFFFF"/>
                </a:solidFill>
                <a:latin typeface="Quicksand"/>
                <a:ea typeface="Quicksand"/>
                <a:cs typeface="Quicksand"/>
                <a:sym typeface="Quicksand"/>
              </a:rPr>
              <a:t>SEND Code Of Practice 1.13</a:t>
            </a:r>
          </a:p>
        </p:txBody>
      </p:sp>
      <p:sp>
        <p:nvSpPr>
          <p:cNvPr id="8" name="Freeform 8"/>
          <p:cNvSpPr/>
          <p:nvPr/>
        </p:nvSpPr>
        <p:spPr>
          <a:xfrm>
            <a:off x="-171844" y="-47633"/>
            <a:ext cx="2187855" cy="2803189"/>
          </a:xfrm>
          <a:custGeom>
            <a:avLst/>
            <a:gdLst/>
            <a:ahLst/>
            <a:cxnLst/>
            <a:rect l="l" t="t" r="r" b="b"/>
            <a:pathLst>
              <a:path w="3281782" h="4204784">
                <a:moveTo>
                  <a:pt x="0" y="0"/>
                </a:moveTo>
                <a:lnTo>
                  <a:pt x="3281782" y="0"/>
                </a:lnTo>
                <a:lnTo>
                  <a:pt x="3281782" y="4204784"/>
                </a:lnTo>
                <a:lnTo>
                  <a:pt x="0" y="4204784"/>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326102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859841" y="3297013"/>
            <a:ext cx="3402955" cy="2341135"/>
            <a:chOff x="0" y="0"/>
            <a:chExt cx="1850187" cy="1272876"/>
          </a:xfrm>
        </p:grpSpPr>
        <p:sp>
          <p:nvSpPr>
            <p:cNvPr id="3" name="Freeform 3"/>
            <p:cNvSpPr/>
            <p:nvPr/>
          </p:nvSpPr>
          <p:spPr>
            <a:xfrm>
              <a:off x="0" y="0"/>
              <a:ext cx="1850187" cy="1272876"/>
            </a:xfrm>
            <a:custGeom>
              <a:avLst/>
              <a:gdLst/>
              <a:ahLst/>
              <a:cxnLst/>
              <a:rect l="l" t="t" r="r" b="b"/>
              <a:pathLst>
                <a:path w="1850187" h="1272876">
                  <a:moveTo>
                    <a:pt x="0" y="0"/>
                  </a:moveTo>
                  <a:lnTo>
                    <a:pt x="1850187" y="0"/>
                  </a:lnTo>
                  <a:lnTo>
                    <a:pt x="1850187" y="1272876"/>
                  </a:lnTo>
                  <a:lnTo>
                    <a:pt x="0" y="1272876"/>
                  </a:lnTo>
                  <a:close/>
                </a:path>
              </a:pathLst>
            </a:custGeom>
            <a:solidFill>
              <a:srgbClr val="65ED25"/>
            </a:solidFill>
          </p:spPr>
          <p:txBody>
            <a:bodyPr/>
            <a:lstStyle/>
            <a:p>
              <a:endParaRPr lang="en-GB"/>
            </a:p>
          </p:txBody>
        </p:sp>
      </p:grpSp>
      <p:grpSp>
        <p:nvGrpSpPr>
          <p:cNvPr id="4" name="Group 4"/>
          <p:cNvGrpSpPr/>
          <p:nvPr/>
        </p:nvGrpSpPr>
        <p:grpSpPr>
          <a:xfrm>
            <a:off x="4528934" y="3297013"/>
            <a:ext cx="3070965" cy="2346943"/>
            <a:chOff x="0" y="0"/>
            <a:chExt cx="1558230" cy="1190856"/>
          </a:xfrm>
        </p:grpSpPr>
        <p:sp>
          <p:nvSpPr>
            <p:cNvPr id="5" name="Freeform 5"/>
            <p:cNvSpPr/>
            <p:nvPr/>
          </p:nvSpPr>
          <p:spPr>
            <a:xfrm>
              <a:off x="0" y="0"/>
              <a:ext cx="1558230" cy="1190856"/>
            </a:xfrm>
            <a:custGeom>
              <a:avLst/>
              <a:gdLst/>
              <a:ahLst/>
              <a:cxnLst/>
              <a:rect l="l" t="t" r="r" b="b"/>
              <a:pathLst>
                <a:path w="1558230" h="1190856">
                  <a:moveTo>
                    <a:pt x="0" y="0"/>
                  </a:moveTo>
                  <a:lnTo>
                    <a:pt x="1558230" y="0"/>
                  </a:lnTo>
                  <a:lnTo>
                    <a:pt x="1558230" y="1190856"/>
                  </a:lnTo>
                  <a:lnTo>
                    <a:pt x="0" y="1190856"/>
                  </a:lnTo>
                  <a:close/>
                </a:path>
              </a:pathLst>
            </a:custGeom>
            <a:solidFill>
              <a:srgbClr val="65ED25"/>
            </a:solidFill>
          </p:spPr>
          <p:txBody>
            <a:bodyPr/>
            <a:lstStyle/>
            <a:p>
              <a:endParaRPr lang="en-GB"/>
            </a:p>
          </p:txBody>
        </p:sp>
      </p:grpSp>
      <p:grpSp>
        <p:nvGrpSpPr>
          <p:cNvPr id="6" name="Group 6"/>
          <p:cNvGrpSpPr/>
          <p:nvPr/>
        </p:nvGrpSpPr>
        <p:grpSpPr>
          <a:xfrm>
            <a:off x="7819403" y="3302821"/>
            <a:ext cx="3771900" cy="2341135"/>
            <a:chOff x="0" y="0"/>
            <a:chExt cx="1913890" cy="1187909"/>
          </a:xfrm>
        </p:grpSpPr>
        <p:sp>
          <p:nvSpPr>
            <p:cNvPr id="7" name="Freeform 7"/>
            <p:cNvSpPr/>
            <p:nvPr/>
          </p:nvSpPr>
          <p:spPr>
            <a:xfrm>
              <a:off x="0" y="0"/>
              <a:ext cx="1913890" cy="1187909"/>
            </a:xfrm>
            <a:custGeom>
              <a:avLst/>
              <a:gdLst/>
              <a:ahLst/>
              <a:cxnLst/>
              <a:rect l="l" t="t" r="r" b="b"/>
              <a:pathLst>
                <a:path w="1913890" h="1187909">
                  <a:moveTo>
                    <a:pt x="0" y="0"/>
                  </a:moveTo>
                  <a:lnTo>
                    <a:pt x="1913890" y="0"/>
                  </a:lnTo>
                  <a:lnTo>
                    <a:pt x="1913890" y="1187909"/>
                  </a:lnTo>
                  <a:lnTo>
                    <a:pt x="0" y="1187909"/>
                  </a:lnTo>
                  <a:close/>
                </a:path>
              </a:pathLst>
            </a:custGeom>
            <a:solidFill>
              <a:srgbClr val="65ED25"/>
            </a:solidFill>
          </p:spPr>
          <p:txBody>
            <a:bodyPr/>
            <a:lstStyle/>
            <a:p>
              <a:endParaRPr lang="en-GB"/>
            </a:p>
          </p:txBody>
        </p:sp>
      </p:grpSp>
      <p:grpSp>
        <p:nvGrpSpPr>
          <p:cNvPr id="8" name="Group 8"/>
          <p:cNvGrpSpPr/>
          <p:nvPr/>
        </p:nvGrpSpPr>
        <p:grpSpPr>
          <a:xfrm>
            <a:off x="-1422057" y="5816244"/>
            <a:ext cx="14376993" cy="746349"/>
            <a:chOff x="0" y="0"/>
            <a:chExt cx="6958402" cy="361229"/>
          </a:xfrm>
        </p:grpSpPr>
        <p:sp>
          <p:nvSpPr>
            <p:cNvPr id="9" name="Freeform 9"/>
            <p:cNvSpPr/>
            <p:nvPr/>
          </p:nvSpPr>
          <p:spPr>
            <a:xfrm>
              <a:off x="0" y="0"/>
              <a:ext cx="6958402" cy="361229"/>
            </a:xfrm>
            <a:custGeom>
              <a:avLst/>
              <a:gdLst/>
              <a:ahLst/>
              <a:cxnLst/>
              <a:rect l="l" t="t" r="r" b="b"/>
              <a:pathLst>
                <a:path w="6958402" h="361229">
                  <a:moveTo>
                    <a:pt x="0" y="0"/>
                  </a:moveTo>
                  <a:lnTo>
                    <a:pt x="6958402" y="0"/>
                  </a:lnTo>
                  <a:lnTo>
                    <a:pt x="6958402" y="361229"/>
                  </a:lnTo>
                  <a:lnTo>
                    <a:pt x="0" y="361229"/>
                  </a:lnTo>
                  <a:close/>
                </a:path>
              </a:pathLst>
            </a:custGeom>
            <a:solidFill>
              <a:srgbClr val="65ED25"/>
            </a:solidFill>
          </p:spPr>
          <p:txBody>
            <a:bodyPr/>
            <a:lstStyle/>
            <a:p>
              <a:endParaRPr lang="en-GB"/>
            </a:p>
          </p:txBody>
        </p:sp>
      </p:grpSp>
      <p:sp>
        <p:nvSpPr>
          <p:cNvPr id="10" name="Freeform 10"/>
          <p:cNvSpPr/>
          <p:nvPr/>
        </p:nvSpPr>
        <p:spPr>
          <a:xfrm>
            <a:off x="709926" y="0"/>
            <a:ext cx="10881378" cy="1360172"/>
          </a:xfrm>
          <a:custGeom>
            <a:avLst/>
            <a:gdLst/>
            <a:ahLst/>
            <a:cxnLst/>
            <a:rect l="l" t="t" r="r" b="b"/>
            <a:pathLst>
              <a:path w="16322067" h="2040258">
                <a:moveTo>
                  <a:pt x="0" y="0"/>
                </a:moveTo>
                <a:lnTo>
                  <a:pt x="16322067" y="0"/>
                </a:lnTo>
                <a:lnTo>
                  <a:pt x="16322067" y="2040258"/>
                </a:lnTo>
                <a:lnTo>
                  <a:pt x="0" y="2040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226793" y="1260358"/>
            <a:ext cx="1702627" cy="1566417"/>
          </a:xfrm>
          <a:custGeom>
            <a:avLst/>
            <a:gdLst/>
            <a:ahLst/>
            <a:cxnLst/>
            <a:rect l="l" t="t" r="r" b="b"/>
            <a:pathLst>
              <a:path w="2553941" h="2349625">
                <a:moveTo>
                  <a:pt x="0" y="0"/>
                </a:moveTo>
                <a:lnTo>
                  <a:pt x="2553940" y="0"/>
                </a:lnTo>
                <a:lnTo>
                  <a:pt x="2553940" y="2349625"/>
                </a:lnTo>
                <a:lnTo>
                  <a:pt x="0" y="23496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2"/>
          <p:cNvSpPr/>
          <p:nvPr/>
        </p:nvSpPr>
        <p:spPr>
          <a:xfrm>
            <a:off x="10076483" y="1260358"/>
            <a:ext cx="1782576" cy="1709045"/>
          </a:xfrm>
          <a:custGeom>
            <a:avLst/>
            <a:gdLst/>
            <a:ahLst/>
            <a:cxnLst/>
            <a:rect l="l" t="t" r="r" b="b"/>
            <a:pathLst>
              <a:path w="2673864" h="2563567">
                <a:moveTo>
                  <a:pt x="0" y="0"/>
                </a:moveTo>
                <a:lnTo>
                  <a:pt x="2673864" y="0"/>
                </a:lnTo>
                <a:lnTo>
                  <a:pt x="2673864" y="2563567"/>
                </a:lnTo>
                <a:lnTo>
                  <a:pt x="0" y="2563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TextBox 13"/>
          <p:cNvSpPr txBox="1"/>
          <p:nvPr/>
        </p:nvSpPr>
        <p:spPr>
          <a:xfrm>
            <a:off x="2490880" y="184498"/>
            <a:ext cx="7214473" cy="602405"/>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4946"/>
              </a:lnSpc>
            </a:pPr>
            <a:r>
              <a:rPr lang="en-US" sz="3533">
                <a:solidFill>
                  <a:srgbClr val="FFFFFF"/>
                </a:solidFill>
                <a:latin typeface="Quicksand"/>
                <a:ea typeface="Quicksand"/>
                <a:cs typeface="Quicksand"/>
                <a:sym typeface="Quicksand"/>
              </a:rPr>
              <a:t>What a DfE Parent Carer Forum is</a:t>
            </a:r>
          </a:p>
        </p:txBody>
      </p:sp>
      <p:sp>
        <p:nvSpPr>
          <p:cNvPr id="14" name="TextBox 14"/>
          <p:cNvSpPr txBox="1"/>
          <p:nvPr/>
        </p:nvSpPr>
        <p:spPr>
          <a:xfrm>
            <a:off x="2169155" y="982920"/>
            <a:ext cx="7790523" cy="212571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778"/>
              </a:lnSpc>
              <a:spcBef>
                <a:spcPct val="0"/>
              </a:spcBef>
            </a:pPr>
            <a:r>
              <a:rPr lang="en-US" sz="1984" b="1">
                <a:solidFill>
                  <a:srgbClr val="000000"/>
                </a:solidFill>
                <a:latin typeface="Quicksand"/>
                <a:ea typeface="Quicksand"/>
                <a:cs typeface="Quicksand"/>
                <a:sym typeface="Quicksand"/>
              </a:rPr>
              <a:t>Paragraph 1.13 SEND code of practice:</a:t>
            </a:r>
          </a:p>
          <a:p>
            <a:pPr algn="ctr">
              <a:lnSpc>
                <a:spcPts val="2778"/>
              </a:lnSpc>
              <a:spcBef>
                <a:spcPct val="0"/>
              </a:spcBef>
            </a:pPr>
            <a:r>
              <a:rPr lang="en-US" sz="1984" b="1">
                <a:solidFill>
                  <a:srgbClr val="FFFFFF"/>
                </a:solidFill>
                <a:latin typeface="Quicksand"/>
                <a:ea typeface="Quicksand"/>
                <a:cs typeface="Quicksand"/>
                <a:sym typeface="Quicksand"/>
              </a:rPr>
              <a:t>“Parent Carer Forums are representative local groups of parents and carers of children and young people with disabilities who work alongside local authorities, education, health and other service providers to ensure the services they plan, commission, deliver and monitor meet the needs of children and families”</a:t>
            </a:r>
          </a:p>
        </p:txBody>
      </p:sp>
      <p:sp>
        <p:nvSpPr>
          <p:cNvPr id="15" name="TextBox 15"/>
          <p:cNvSpPr txBox="1"/>
          <p:nvPr/>
        </p:nvSpPr>
        <p:spPr>
          <a:xfrm>
            <a:off x="966417" y="3469745"/>
            <a:ext cx="3189802" cy="1965410"/>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707"/>
              </a:lnSpc>
              <a:spcBef>
                <a:spcPct val="0"/>
              </a:spcBef>
            </a:pPr>
            <a:r>
              <a:rPr lang="en-US" sz="1933" b="1">
                <a:solidFill>
                  <a:srgbClr val="000000"/>
                </a:solidFill>
                <a:latin typeface="Quicksand"/>
                <a:ea typeface="Quicksand"/>
                <a:cs typeface="Quicksand"/>
                <a:sym typeface="Quicksand"/>
              </a:rPr>
              <a:t>Forums focus is on </a:t>
            </a:r>
          </a:p>
          <a:p>
            <a:pPr algn="ctr">
              <a:lnSpc>
                <a:spcPts val="3376"/>
              </a:lnSpc>
              <a:spcBef>
                <a:spcPct val="0"/>
              </a:spcBef>
            </a:pPr>
            <a:r>
              <a:rPr lang="en-US" sz="2411" b="1">
                <a:solidFill>
                  <a:srgbClr val="000000"/>
                </a:solidFill>
                <a:latin typeface="Quicksand Bold"/>
                <a:ea typeface="Quicksand Bold"/>
                <a:cs typeface="Quicksand Bold"/>
                <a:sym typeface="Quicksand Bold"/>
              </a:rPr>
              <a:t>participation </a:t>
            </a:r>
          </a:p>
          <a:p>
            <a:pPr algn="ctr">
              <a:lnSpc>
                <a:spcPts val="3376"/>
              </a:lnSpc>
              <a:spcBef>
                <a:spcPct val="0"/>
              </a:spcBef>
            </a:pPr>
            <a:r>
              <a:rPr lang="en-US" sz="2411" b="1">
                <a:solidFill>
                  <a:srgbClr val="000000"/>
                </a:solidFill>
                <a:latin typeface="Quicksand"/>
                <a:ea typeface="Quicksand"/>
                <a:cs typeface="Quicksand"/>
                <a:sym typeface="Quicksand"/>
              </a:rPr>
              <a:t>and </a:t>
            </a:r>
            <a:r>
              <a:rPr lang="en-US" sz="2411" b="1">
                <a:solidFill>
                  <a:srgbClr val="000000"/>
                </a:solidFill>
                <a:latin typeface="Quicksand Bold"/>
                <a:ea typeface="Quicksand Bold"/>
                <a:cs typeface="Quicksand Bold"/>
                <a:sym typeface="Quicksand Bold"/>
              </a:rPr>
              <a:t>co-production</a:t>
            </a:r>
            <a:r>
              <a:rPr lang="en-US" sz="2411" b="1">
                <a:solidFill>
                  <a:srgbClr val="000000"/>
                </a:solidFill>
                <a:latin typeface="Quicksand"/>
                <a:ea typeface="Quicksand"/>
                <a:cs typeface="Quicksand"/>
                <a:sym typeface="Quicksand"/>
              </a:rPr>
              <a:t>. </a:t>
            </a:r>
          </a:p>
          <a:p>
            <a:pPr algn="ctr">
              <a:lnSpc>
                <a:spcPts val="2707"/>
              </a:lnSpc>
              <a:spcBef>
                <a:spcPct val="0"/>
              </a:spcBef>
            </a:pPr>
            <a:r>
              <a:rPr lang="en-US" sz="1933" b="1">
                <a:solidFill>
                  <a:srgbClr val="000000"/>
                </a:solidFill>
                <a:latin typeface="Quicksand"/>
                <a:ea typeface="Quicksand"/>
                <a:cs typeface="Quicksand"/>
                <a:sym typeface="Quicksand"/>
              </a:rPr>
              <a:t>They are </a:t>
            </a:r>
          </a:p>
          <a:p>
            <a:pPr algn="ctr">
              <a:lnSpc>
                <a:spcPts val="3360"/>
              </a:lnSpc>
              <a:spcBef>
                <a:spcPct val="0"/>
              </a:spcBef>
            </a:pPr>
            <a:r>
              <a:rPr lang="en-US" sz="2399" b="1">
                <a:solidFill>
                  <a:srgbClr val="F648BB"/>
                </a:solidFill>
                <a:latin typeface="Quicksand Bold"/>
                <a:ea typeface="Quicksand Bold"/>
                <a:cs typeface="Quicksand Bold"/>
                <a:sym typeface="Quicksand Bold"/>
              </a:rPr>
              <a:t>solution focused</a:t>
            </a:r>
            <a:r>
              <a:rPr lang="en-US" sz="2399" b="1">
                <a:solidFill>
                  <a:srgbClr val="FFFFFF"/>
                </a:solidFill>
                <a:latin typeface="Quicksand"/>
                <a:ea typeface="Quicksand"/>
                <a:cs typeface="Quicksand"/>
                <a:sym typeface="Quicksand"/>
              </a:rPr>
              <a:t>.</a:t>
            </a:r>
          </a:p>
        </p:txBody>
      </p:sp>
      <p:sp>
        <p:nvSpPr>
          <p:cNvPr id="16" name="TextBox 16"/>
          <p:cNvSpPr txBox="1"/>
          <p:nvPr/>
        </p:nvSpPr>
        <p:spPr>
          <a:xfrm>
            <a:off x="8043138" y="3419157"/>
            <a:ext cx="3324431" cy="204004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707"/>
              </a:lnSpc>
              <a:spcBef>
                <a:spcPct val="0"/>
              </a:spcBef>
            </a:pPr>
            <a:r>
              <a:rPr lang="en-US" sz="1933" b="1">
                <a:solidFill>
                  <a:srgbClr val="000000"/>
                </a:solidFill>
                <a:latin typeface="Quicksand"/>
                <a:ea typeface="Quicksand"/>
                <a:cs typeface="Quicksand"/>
                <a:sym typeface="Quicksand"/>
              </a:rPr>
              <a:t>Forums are </a:t>
            </a:r>
            <a:r>
              <a:rPr lang="en-US" sz="1933" b="1">
                <a:solidFill>
                  <a:srgbClr val="F648BB"/>
                </a:solidFill>
                <a:latin typeface="Quicksand Bold"/>
                <a:ea typeface="Quicksand Bold"/>
                <a:cs typeface="Quicksand Bold"/>
                <a:sym typeface="Quicksand Bold"/>
              </a:rPr>
              <a:t>independent</a:t>
            </a:r>
            <a:r>
              <a:rPr lang="en-US" sz="1933" b="1">
                <a:solidFill>
                  <a:srgbClr val="000000"/>
                </a:solidFill>
                <a:latin typeface="Quicksand"/>
                <a:ea typeface="Quicksand"/>
                <a:cs typeface="Quicksand"/>
                <a:sym typeface="Quicksand"/>
              </a:rPr>
              <a:t> from the Local Authority. Where they receive funding to support participation by the LA, they do so with this understanding</a:t>
            </a:r>
          </a:p>
        </p:txBody>
      </p:sp>
      <p:sp>
        <p:nvSpPr>
          <p:cNvPr id="17" name="TextBox 17"/>
          <p:cNvSpPr txBox="1"/>
          <p:nvPr/>
        </p:nvSpPr>
        <p:spPr>
          <a:xfrm>
            <a:off x="4726331" y="3419157"/>
            <a:ext cx="2743571" cy="2040043"/>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707"/>
              </a:lnSpc>
              <a:spcBef>
                <a:spcPct val="0"/>
              </a:spcBef>
            </a:pPr>
            <a:r>
              <a:rPr lang="en-US" sz="1933" b="1">
                <a:solidFill>
                  <a:srgbClr val="000000"/>
                </a:solidFill>
                <a:latin typeface="Quicksand"/>
                <a:ea typeface="Quicksand"/>
                <a:cs typeface="Quicksand"/>
                <a:sym typeface="Quicksand"/>
              </a:rPr>
              <a:t>Forum represent </a:t>
            </a:r>
          </a:p>
          <a:p>
            <a:pPr algn="ctr">
              <a:lnSpc>
                <a:spcPts val="2707"/>
              </a:lnSpc>
              <a:spcBef>
                <a:spcPct val="0"/>
              </a:spcBef>
            </a:pPr>
            <a:r>
              <a:rPr lang="en-US" sz="1933" b="1">
                <a:solidFill>
                  <a:srgbClr val="000000"/>
                </a:solidFill>
                <a:latin typeface="Quicksand"/>
                <a:ea typeface="Quicksand"/>
                <a:cs typeface="Quicksand"/>
                <a:sym typeface="Quicksand"/>
              </a:rPr>
              <a:t>the</a:t>
            </a:r>
            <a:r>
              <a:rPr lang="en-US" sz="1933" b="1">
                <a:solidFill>
                  <a:srgbClr val="000000"/>
                </a:solidFill>
                <a:latin typeface="Quicksand Bold"/>
                <a:ea typeface="Quicksand Bold"/>
                <a:cs typeface="Quicksand Bold"/>
                <a:sym typeface="Quicksand Bold"/>
              </a:rPr>
              <a:t> </a:t>
            </a:r>
            <a:r>
              <a:rPr lang="en-US" sz="1933" b="1">
                <a:solidFill>
                  <a:srgbClr val="F648BB"/>
                </a:solidFill>
                <a:latin typeface="Quicksand Bold"/>
                <a:ea typeface="Quicksand Bold"/>
                <a:cs typeface="Quicksand Bold"/>
                <a:sym typeface="Quicksand Bold"/>
              </a:rPr>
              <a:t>collective voice</a:t>
            </a:r>
            <a:r>
              <a:rPr lang="en-US" sz="1933" b="1">
                <a:solidFill>
                  <a:srgbClr val="000000"/>
                </a:solidFill>
                <a:latin typeface="Quicksand"/>
                <a:ea typeface="Quicksand"/>
                <a:cs typeface="Quicksand"/>
                <a:sym typeface="Quicksand"/>
              </a:rPr>
              <a:t> </a:t>
            </a:r>
          </a:p>
          <a:p>
            <a:pPr algn="ctr">
              <a:lnSpc>
                <a:spcPts val="2707"/>
              </a:lnSpc>
              <a:spcBef>
                <a:spcPct val="0"/>
              </a:spcBef>
            </a:pPr>
            <a:r>
              <a:rPr lang="en-US" sz="1933" b="1">
                <a:solidFill>
                  <a:srgbClr val="000000"/>
                </a:solidFill>
                <a:latin typeface="Quicksand"/>
                <a:ea typeface="Quicksand"/>
                <a:cs typeface="Quicksand"/>
                <a:sym typeface="Quicksand"/>
              </a:rPr>
              <a:t>of parent carers, </a:t>
            </a:r>
          </a:p>
          <a:p>
            <a:pPr algn="ctr">
              <a:lnSpc>
                <a:spcPts val="2707"/>
              </a:lnSpc>
              <a:spcBef>
                <a:spcPct val="0"/>
              </a:spcBef>
            </a:pPr>
            <a:r>
              <a:rPr lang="en-US" sz="1933" b="1">
                <a:solidFill>
                  <a:srgbClr val="000000"/>
                </a:solidFill>
                <a:latin typeface="Quicksand"/>
                <a:ea typeface="Quicksand"/>
                <a:cs typeface="Quicksand"/>
                <a:sym typeface="Quicksand"/>
              </a:rPr>
              <a:t>feeding back their</a:t>
            </a:r>
          </a:p>
          <a:p>
            <a:pPr algn="ctr">
              <a:lnSpc>
                <a:spcPts val="2707"/>
              </a:lnSpc>
              <a:spcBef>
                <a:spcPct val="0"/>
              </a:spcBef>
            </a:pPr>
            <a:r>
              <a:rPr lang="en-US" sz="1933" b="1">
                <a:solidFill>
                  <a:srgbClr val="000000"/>
                </a:solidFill>
                <a:latin typeface="Quicksand"/>
                <a:ea typeface="Quicksand"/>
                <a:cs typeface="Quicksand"/>
                <a:sym typeface="Quicksand"/>
              </a:rPr>
              <a:t> experiences </a:t>
            </a:r>
          </a:p>
          <a:p>
            <a:pPr algn="ctr">
              <a:lnSpc>
                <a:spcPts val="2707"/>
              </a:lnSpc>
              <a:spcBef>
                <a:spcPct val="0"/>
              </a:spcBef>
            </a:pPr>
            <a:r>
              <a:rPr lang="en-US" sz="1933" b="1">
                <a:solidFill>
                  <a:srgbClr val="000000"/>
                </a:solidFill>
                <a:latin typeface="Quicksand"/>
                <a:ea typeface="Quicksand"/>
                <a:cs typeface="Quicksand"/>
                <a:sym typeface="Quicksand"/>
              </a:rPr>
              <a:t>of local services</a:t>
            </a:r>
          </a:p>
        </p:txBody>
      </p:sp>
      <p:sp>
        <p:nvSpPr>
          <p:cNvPr id="18" name="TextBox 18"/>
          <p:cNvSpPr txBox="1"/>
          <p:nvPr/>
        </p:nvSpPr>
        <p:spPr>
          <a:xfrm>
            <a:off x="226793" y="6010188"/>
            <a:ext cx="11742649" cy="314288"/>
          </a:xfrm>
          <a:prstGeom prst="rect">
            <a:avLst/>
          </a:prstGeom>
        </p:spPr>
        <p:txBody>
          <a:bodyPr wrap="square" lIns="0" tIns="0" rIns="0" bIns="0" rtlCol="0" anchor="t">
            <a:spAutoFit/>
          </a:bodyPr>
          <a:lstStyle>
            <a:defPPr>
              <a:defRPr lang="en-US"/>
            </a:defPPr>
            <a:lvl1pPr marL="0" algn="l" defTabSz="611734" rtl="0" eaLnBrk="1" latinLnBrk="0" hangingPunct="1">
              <a:defRPr sz="1204" kern="1200">
                <a:solidFill>
                  <a:schemeClr val="tx1"/>
                </a:solidFill>
                <a:latin typeface="+mn-lt"/>
                <a:ea typeface="+mn-ea"/>
                <a:cs typeface="+mn-cs"/>
              </a:defRPr>
            </a:lvl1pPr>
            <a:lvl2pPr marL="305867" algn="l" defTabSz="611734" rtl="0" eaLnBrk="1" latinLnBrk="0" hangingPunct="1">
              <a:defRPr sz="1204" kern="1200">
                <a:solidFill>
                  <a:schemeClr val="tx1"/>
                </a:solidFill>
                <a:latin typeface="+mn-lt"/>
                <a:ea typeface="+mn-ea"/>
                <a:cs typeface="+mn-cs"/>
              </a:defRPr>
            </a:lvl2pPr>
            <a:lvl3pPr marL="611734" algn="l" defTabSz="611734" rtl="0" eaLnBrk="1" latinLnBrk="0" hangingPunct="1">
              <a:defRPr sz="1204" kern="1200">
                <a:solidFill>
                  <a:schemeClr val="tx1"/>
                </a:solidFill>
                <a:latin typeface="+mn-lt"/>
                <a:ea typeface="+mn-ea"/>
                <a:cs typeface="+mn-cs"/>
              </a:defRPr>
            </a:lvl3pPr>
            <a:lvl4pPr marL="917600" algn="l" defTabSz="611734" rtl="0" eaLnBrk="1" latinLnBrk="0" hangingPunct="1">
              <a:defRPr sz="1204" kern="1200">
                <a:solidFill>
                  <a:schemeClr val="tx1"/>
                </a:solidFill>
                <a:latin typeface="+mn-lt"/>
                <a:ea typeface="+mn-ea"/>
                <a:cs typeface="+mn-cs"/>
              </a:defRPr>
            </a:lvl4pPr>
            <a:lvl5pPr marL="1223467" algn="l" defTabSz="611734" rtl="0" eaLnBrk="1" latinLnBrk="0" hangingPunct="1">
              <a:defRPr sz="1204" kern="1200">
                <a:solidFill>
                  <a:schemeClr val="tx1"/>
                </a:solidFill>
                <a:latin typeface="+mn-lt"/>
                <a:ea typeface="+mn-ea"/>
                <a:cs typeface="+mn-cs"/>
              </a:defRPr>
            </a:lvl5pPr>
            <a:lvl6pPr marL="1529334" algn="l" defTabSz="611734" rtl="0" eaLnBrk="1" latinLnBrk="0" hangingPunct="1">
              <a:defRPr sz="1204" kern="1200">
                <a:solidFill>
                  <a:schemeClr val="tx1"/>
                </a:solidFill>
                <a:latin typeface="+mn-lt"/>
                <a:ea typeface="+mn-ea"/>
                <a:cs typeface="+mn-cs"/>
              </a:defRPr>
            </a:lvl6pPr>
            <a:lvl7pPr marL="1835201" algn="l" defTabSz="611734" rtl="0" eaLnBrk="1" latinLnBrk="0" hangingPunct="1">
              <a:defRPr sz="1204" kern="1200">
                <a:solidFill>
                  <a:schemeClr val="tx1"/>
                </a:solidFill>
                <a:latin typeface="+mn-lt"/>
                <a:ea typeface="+mn-ea"/>
                <a:cs typeface="+mn-cs"/>
              </a:defRPr>
            </a:lvl7pPr>
            <a:lvl8pPr marL="2141068" algn="l" defTabSz="611734" rtl="0" eaLnBrk="1" latinLnBrk="0" hangingPunct="1">
              <a:defRPr sz="1204" kern="1200">
                <a:solidFill>
                  <a:schemeClr val="tx1"/>
                </a:solidFill>
                <a:latin typeface="+mn-lt"/>
                <a:ea typeface="+mn-ea"/>
                <a:cs typeface="+mn-cs"/>
              </a:defRPr>
            </a:lvl8pPr>
            <a:lvl9pPr marL="2446934" algn="l" defTabSz="611734" rtl="0" eaLnBrk="1" latinLnBrk="0" hangingPunct="1">
              <a:defRPr sz="1204" kern="1200">
                <a:solidFill>
                  <a:schemeClr val="tx1"/>
                </a:solidFill>
                <a:latin typeface="+mn-lt"/>
                <a:ea typeface="+mn-ea"/>
                <a:cs typeface="+mn-cs"/>
              </a:defRPr>
            </a:lvl9pPr>
          </a:lstStyle>
          <a:p>
            <a:pPr algn="ctr">
              <a:lnSpc>
                <a:spcPts val="2627"/>
              </a:lnSpc>
              <a:spcBef>
                <a:spcPct val="0"/>
              </a:spcBef>
            </a:pPr>
            <a:r>
              <a:rPr lang="en-US" sz="1876" b="1">
                <a:solidFill>
                  <a:srgbClr val="000000"/>
                </a:solidFill>
                <a:latin typeface="Quicksand Bold"/>
                <a:ea typeface="Quicksand Bold"/>
                <a:cs typeface="Quicksand Bold"/>
                <a:sym typeface="Quicksand Bold"/>
              </a:rPr>
              <a:t>Forum provide challenge when things need to improve and work with providers to try to find solutions</a:t>
            </a:r>
          </a:p>
        </p:txBody>
      </p:sp>
    </p:spTree>
    <p:extLst>
      <p:ext uri="{BB962C8B-B14F-4D97-AF65-F5344CB8AC3E}">
        <p14:creationId xmlns:p14="http://schemas.microsoft.com/office/powerpoint/2010/main" val="182879253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2623</TotalTime>
  <Words>1103</Words>
  <Application>Microsoft Office PowerPoint</Application>
  <PresentationFormat>Widescreen</PresentationFormat>
  <Paragraphs>277</Paragraphs>
  <Slides>43</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Aptos</vt:lpstr>
      <vt:lpstr>Arial</vt:lpstr>
      <vt:lpstr>Calibri</vt:lpstr>
      <vt:lpstr>Calibri Light</vt:lpstr>
      <vt:lpstr>Gagalin</vt:lpstr>
      <vt:lpstr>Open Sans Light</vt:lpstr>
      <vt:lpstr>Quicksand</vt:lpstr>
      <vt:lpstr>Quicksand Bold</vt:lpstr>
      <vt:lpstr>Source Sans Pro</vt:lpstr>
      <vt:lpstr>Office 2013 - 2022 Theme</vt:lpstr>
      <vt:lpstr>Office Theme</vt:lpstr>
      <vt:lpstr>PowerPoint Presentation</vt:lpstr>
      <vt:lpstr>Agenda</vt:lpstr>
      <vt:lpstr>Meet The Director of Education and Inclusion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Cheshire West &amp; Chester SEND Governance Structure 2025/26</vt:lpstr>
      <vt:lpstr>How we capture parents’ Carers voice</vt:lpstr>
      <vt:lpstr>School &amp; College Reps!</vt:lpstr>
      <vt:lpstr>Parent Carer Forum  Survey 2024 </vt:lpstr>
      <vt:lpstr>Parent Carer Forum  Survey 2025/26 </vt:lpstr>
      <vt:lpstr>PowerPoint Presentation</vt:lpstr>
      <vt:lpstr>PowerPoint Presentation</vt:lpstr>
      <vt:lpstr>A snapshot of our work in 2024-2025</vt:lpstr>
      <vt:lpstr>How to find us &amp; stay updated?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Duff</dc:creator>
  <cp:lastModifiedBy>Lucy Kennerley</cp:lastModifiedBy>
  <cp:revision>20</cp:revision>
  <cp:lastPrinted>2023-06-07T13:02:43Z</cp:lastPrinted>
  <dcterms:created xsi:type="dcterms:W3CDTF">2021-10-04T13:30:37Z</dcterms:created>
  <dcterms:modified xsi:type="dcterms:W3CDTF">2025-09-28T14:30:07Z</dcterms:modified>
</cp:coreProperties>
</file>