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3" r:id="rId5"/>
    <p:sldId id="455" r:id="rId6"/>
    <p:sldId id="449" r:id="rId7"/>
    <p:sldId id="456" r:id="rId8"/>
    <p:sldId id="451" r:id="rId9"/>
    <p:sldId id="460" r:id="rId10"/>
    <p:sldId id="466" r:id="rId11"/>
    <p:sldId id="454" r:id="rId12"/>
    <p:sldId id="467" r:id="rId13"/>
    <p:sldId id="468" r:id="rId14"/>
    <p:sldId id="464" r:id="rId15"/>
    <p:sldId id="4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22C43F-5519-2061-E12D-97C5492549E6}" name="BAKER, Yolanda" initials="YB" userId="S::Yolanda.Baker@cheshirewestandchester.gov.uk::836c182c-0b84-4946-818e-50d812ee7dc3" providerId="AD"/>
  <p188:author id="{F110EB62-975A-3251-0E88-D00B44C8B811}" name="BAKER, Yolanda" initials="YB" userId="S::Yolanda.Baker@cheshirewest.gov.uk::836c182c-0b84-4946-818e-50d812ee7dc3" providerId="AD"/>
  <p188:author id="{4CFBCA96-2715-B709-6352-130021119BB0}" name="LEWIS, Angela (Children &amp; Families)" initials="LA(&amp;F" userId="S::Angela.Lewis@cheshirewest.gov.uk::f358e269-dff1-43f9-b9c8-be35c8b67212" providerId="AD"/>
  <p188:author id="{37F9A2B2-0B41-AF71-2C93-C99AAFB3C3FF}" name="ARNOLD, Steven" initials="SA" userId="S::Steven.Arnold@cheshirewestandchester.gov.uk::b7d22344-b415-4ce6-94ff-9258d798d7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A9B4"/>
    <a:srgbClr val="24A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C0FEB-3F92-4915-BE40-BD09DCBAA2C1}" v="12" dt="2026-06-05T14:27:08.9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86" autoAdjust="0"/>
  </p:normalViewPr>
  <p:slideViewPr>
    <p:cSldViewPr snapToGrid="0">
      <p:cViewPr varScale="1">
        <p:scale>
          <a:sx n="97" d="100"/>
          <a:sy n="97" d="100"/>
        </p:scale>
        <p:origin x="1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19ABE1-6432-4F73-97E1-3351371D399B}" type="datetimeFigureOut">
              <a:rPr lang="en-GB" smtClean="0"/>
              <a:t>09/06/2026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13F6C8-DCD3-41A4-A29E-79EAC8B965EB}" type="slidenum">
              <a:rPr lang="en-GB" smtClean="0"/>
              <a:t>‹#›</a:t>
            </a:fld>
            <a:endParaRPr lang="en-GB"/>
          </a:p>
        </p:txBody>
      </p:sp>
    </p:spTree>
    <p:extLst>
      <p:ext uri="{BB962C8B-B14F-4D97-AF65-F5344CB8AC3E}">
        <p14:creationId xmlns:p14="http://schemas.microsoft.com/office/powerpoint/2010/main" val="4252484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76E975-0689-4969-BD95-C0A760F8199F}" type="slidenum">
              <a:rPr lang="en-GB" smtClean="0"/>
              <a:t>5</a:t>
            </a:fld>
            <a:endParaRPr lang="en-GB"/>
          </a:p>
        </p:txBody>
      </p:sp>
    </p:spTree>
    <p:extLst>
      <p:ext uri="{BB962C8B-B14F-4D97-AF65-F5344CB8AC3E}">
        <p14:creationId xmlns:p14="http://schemas.microsoft.com/office/powerpoint/2010/main" val="192480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Steven Arnold and Amanda Allen to confirm budget – Sian Evans is aware of the intention for funds</a:t>
            </a:r>
          </a:p>
        </p:txBody>
      </p:sp>
      <p:sp>
        <p:nvSpPr>
          <p:cNvPr id="4" name="Slide Number Placeholder 3"/>
          <p:cNvSpPr>
            <a:spLocks noGrp="1"/>
          </p:cNvSpPr>
          <p:nvPr>
            <p:ph type="sldNum" sz="quarter" idx="5"/>
          </p:nvPr>
        </p:nvSpPr>
        <p:spPr/>
        <p:txBody>
          <a:bodyPr/>
          <a:lstStyle/>
          <a:p>
            <a:fld id="{0A13F6C8-DCD3-41A4-A29E-79EAC8B965EB}" type="slidenum">
              <a:rPr lang="en-GB" smtClean="0"/>
              <a:t>8</a:t>
            </a:fld>
            <a:endParaRPr lang="en-GB"/>
          </a:p>
        </p:txBody>
      </p:sp>
    </p:spTree>
    <p:extLst>
      <p:ext uri="{BB962C8B-B14F-4D97-AF65-F5344CB8AC3E}">
        <p14:creationId xmlns:p14="http://schemas.microsoft.com/office/powerpoint/2010/main" val="167202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936D5-520C-08E4-3DD0-4B0B7B220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219B7-5B01-9D61-8376-9AB020269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256E65-180B-0884-0A96-797CEA431BC0}"/>
              </a:ext>
            </a:extLst>
          </p:cNvPr>
          <p:cNvSpPr>
            <a:spLocks noGrp="1"/>
          </p:cNvSpPr>
          <p:nvPr>
            <p:ph type="body" idx="1"/>
          </p:nvPr>
        </p:nvSpPr>
        <p:spPr/>
        <p:txBody>
          <a:bodyPr/>
          <a:lstStyle/>
          <a:p>
            <a:r>
              <a:rPr lang="en-GB" dirty="0"/>
              <a:t>Steven Arnold and Amanda Allen to confirm budget – Sian Evans is aware of the intention for funds</a:t>
            </a:r>
          </a:p>
        </p:txBody>
      </p:sp>
      <p:sp>
        <p:nvSpPr>
          <p:cNvPr id="4" name="Slide Number Placeholder 3">
            <a:extLst>
              <a:ext uri="{FF2B5EF4-FFF2-40B4-BE49-F238E27FC236}">
                <a16:creationId xmlns:a16="http://schemas.microsoft.com/office/drawing/2014/main" id="{DF4CA024-4AD8-AEFF-906E-59541744733D}"/>
              </a:ext>
            </a:extLst>
          </p:cNvPr>
          <p:cNvSpPr>
            <a:spLocks noGrp="1"/>
          </p:cNvSpPr>
          <p:nvPr>
            <p:ph type="sldNum" sz="quarter" idx="5"/>
          </p:nvPr>
        </p:nvSpPr>
        <p:spPr/>
        <p:txBody>
          <a:bodyPr/>
          <a:lstStyle/>
          <a:p>
            <a:fld id="{0A13F6C8-DCD3-41A4-A29E-79EAC8B965EB}" type="slidenum">
              <a:rPr lang="en-GB" smtClean="0"/>
              <a:t>9</a:t>
            </a:fld>
            <a:endParaRPr lang="en-GB"/>
          </a:p>
        </p:txBody>
      </p:sp>
    </p:spTree>
    <p:extLst>
      <p:ext uri="{BB962C8B-B14F-4D97-AF65-F5344CB8AC3E}">
        <p14:creationId xmlns:p14="http://schemas.microsoft.com/office/powerpoint/2010/main" val="1847689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AF3B4-9718-18A0-BF6A-29F70E11A4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0448D-3502-4C4C-4A61-EA1F50CF4A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C9E22F-7B8B-C3C3-427C-BA898C7FC14A}"/>
              </a:ext>
            </a:extLst>
          </p:cNvPr>
          <p:cNvSpPr>
            <a:spLocks noGrp="1"/>
          </p:cNvSpPr>
          <p:nvPr>
            <p:ph type="body" idx="1"/>
          </p:nvPr>
        </p:nvSpPr>
        <p:spPr/>
        <p:txBody>
          <a:bodyPr/>
          <a:lstStyle/>
          <a:p>
            <a:r>
              <a:rPr lang="en-GB" dirty="0"/>
              <a:t>Steven Arnold and Amanda Allen to confirm budget – Sian Evans is aware of the intention for funds</a:t>
            </a:r>
          </a:p>
        </p:txBody>
      </p:sp>
      <p:sp>
        <p:nvSpPr>
          <p:cNvPr id="4" name="Slide Number Placeholder 3">
            <a:extLst>
              <a:ext uri="{FF2B5EF4-FFF2-40B4-BE49-F238E27FC236}">
                <a16:creationId xmlns:a16="http://schemas.microsoft.com/office/drawing/2014/main" id="{93AE4F67-BD3D-C673-AD4F-C93A8BE5862F}"/>
              </a:ext>
            </a:extLst>
          </p:cNvPr>
          <p:cNvSpPr>
            <a:spLocks noGrp="1"/>
          </p:cNvSpPr>
          <p:nvPr>
            <p:ph type="sldNum" sz="quarter" idx="5"/>
          </p:nvPr>
        </p:nvSpPr>
        <p:spPr/>
        <p:txBody>
          <a:bodyPr/>
          <a:lstStyle/>
          <a:p>
            <a:fld id="{0A13F6C8-DCD3-41A4-A29E-79EAC8B965EB}" type="slidenum">
              <a:rPr lang="en-GB" smtClean="0"/>
              <a:t>10</a:t>
            </a:fld>
            <a:endParaRPr lang="en-GB"/>
          </a:p>
        </p:txBody>
      </p:sp>
    </p:spTree>
    <p:extLst>
      <p:ext uri="{BB962C8B-B14F-4D97-AF65-F5344CB8AC3E}">
        <p14:creationId xmlns:p14="http://schemas.microsoft.com/office/powerpoint/2010/main" val="2897943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Soft market testing is not impacted by current elections</a:t>
            </a:r>
          </a:p>
        </p:txBody>
      </p:sp>
      <p:sp>
        <p:nvSpPr>
          <p:cNvPr id="4" name="Slide Number Placeholder 3"/>
          <p:cNvSpPr>
            <a:spLocks noGrp="1"/>
          </p:cNvSpPr>
          <p:nvPr>
            <p:ph type="sldNum" sz="quarter" idx="5"/>
          </p:nvPr>
        </p:nvSpPr>
        <p:spPr/>
        <p:txBody>
          <a:bodyPr/>
          <a:lstStyle/>
          <a:p>
            <a:fld id="{0A13F6C8-DCD3-41A4-A29E-79EAC8B965EB}" type="slidenum">
              <a:rPr lang="en-GB" smtClean="0"/>
              <a:t>11</a:t>
            </a:fld>
            <a:endParaRPr lang="en-GB"/>
          </a:p>
        </p:txBody>
      </p:sp>
    </p:spTree>
    <p:extLst>
      <p:ext uri="{BB962C8B-B14F-4D97-AF65-F5344CB8AC3E}">
        <p14:creationId xmlns:p14="http://schemas.microsoft.com/office/powerpoint/2010/main" val="3532287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819ED-6284-5330-E38C-9CD7B49494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FF945-3A1F-714A-057D-17735D7251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8347A3-EB98-1907-4AA3-7E30B3BD1AB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471A3FA-562C-7C09-E85E-C0A6D179F796}"/>
              </a:ext>
            </a:extLst>
          </p:cNvPr>
          <p:cNvSpPr>
            <a:spLocks noGrp="1"/>
          </p:cNvSpPr>
          <p:nvPr>
            <p:ph type="sldNum" sz="quarter" idx="5"/>
          </p:nvPr>
        </p:nvSpPr>
        <p:spPr/>
        <p:txBody>
          <a:bodyPr/>
          <a:lstStyle/>
          <a:p>
            <a:fld id="{8176E975-0689-4969-BD95-C0A760F8199F}" type="slidenum">
              <a:rPr lang="en-GB" smtClean="0"/>
              <a:t>12</a:t>
            </a:fld>
            <a:endParaRPr lang="en-GB"/>
          </a:p>
        </p:txBody>
      </p:sp>
    </p:spTree>
    <p:extLst>
      <p:ext uri="{BB962C8B-B14F-4D97-AF65-F5344CB8AC3E}">
        <p14:creationId xmlns:p14="http://schemas.microsoft.com/office/powerpoint/2010/main" val="4261824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967EB-FC67-7DAF-B4D1-582F545335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101363D-3149-DF74-7361-026C675901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0416897-3350-F91E-438D-A2CC7EDDE2AD}"/>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764D5897-0227-E38F-2606-BAD18485CD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C37E99-6E21-4F0F-4DFC-8E11B2153C50}"/>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147073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B4345-4F77-AFDF-6E3E-F4015325602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4A577C-24CD-1EAF-06D1-1601075240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C11904-8DDB-B7EB-A77A-B072C0D1E171}"/>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254E1BC1-C29C-E124-4892-48D288FF18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F5BC7C-E659-CA52-6D4B-88248B4DDD34}"/>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223472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7505E-0B1A-53DB-7FC6-1E03CC1254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B5ADA4-31AA-566F-1B7E-3699D18C78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36D4A4-C00A-3447-3FD8-D097B54EA370}"/>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FFCFB2F0-9392-09CF-E70E-FD0EAA951C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5EE4FB-833D-C1F2-9399-D2444F4D1759}"/>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2926859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AA325-C7A9-2AC2-1618-5451917F67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791F43-D889-BB56-E06C-DBF3436A04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2D75C7-4152-5888-6EA7-6EC0B0D7A92A}"/>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C66B1A84-28E4-6AEA-C53F-5F20FF8DC8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3EECD3-97F5-A77B-A59A-7FE0D421C72E}"/>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4247455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7A6A-E7A4-F484-DB22-10E9C70E67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5A2107-9ACC-8809-E291-FF3BBE848F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47B24F-3B7F-F8C8-608F-594E5B890897}"/>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4F2B104D-8E23-35EB-26E2-2BCF4E9A07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97F8A8-8A3B-C35C-76EE-3E7A1FB5761C}"/>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90786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2AAFF-A069-C7D0-A574-202AE613C9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16620B-6BD7-A381-FCF3-6517254C0B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3EEE62-07B4-A5F6-1754-B43B5E3049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E9B598-539F-F293-C3FA-7384ACF5BE42}"/>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6" name="Footer Placeholder 5">
            <a:extLst>
              <a:ext uri="{FF2B5EF4-FFF2-40B4-BE49-F238E27FC236}">
                <a16:creationId xmlns:a16="http://schemas.microsoft.com/office/drawing/2014/main" id="{AA52DF03-5C19-8BDA-C448-25B2F654FE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90DB18-840B-764C-F927-F8DCE9A284F9}"/>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183114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FC5AF-8F04-7AA1-B520-D8417912F27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D34B87-F422-7062-AFF7-1C9E8FF41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E43DA1-E14F-CD14-EA93-5653C10812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E83B06-26CA-BC33-1070-A4B7262A81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477DEE-16FC-CA24-2F49-7CA9F707CA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8F52B7-071C-DC2B-A06D-DF6AF1FD3A79}"/>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8" name="Footer Placeholder 7">
            <a:extLst>
              <a:ext uri="{FF2B5EF4-FFF2-40B4-BE49-F238E27FC236}">
                <a16:creationId xmlns:a16="http://schemas.microsoft.com/office/drawing/2014/main" id="{E7842A93-E409-0711-40FD-CEFC79E0DB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A8054BD-E6C0-6FE2-D9D5-F03E2BB62C84}"/>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307013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B66EE-07F4-53B2-AF0A-3280103847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3697EE-3748-0631-3C72-5EE7292C982B}"/>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4" name="Footer Placeholder 3">
            <a:extLst>
              <a:ext uri="{FF2B5EF4-FFF2-40B4-BE49-F238E27FC236}">
                <a16:creationId xmlns:a16="http://schemas.microsoft.com/office/drawing/2014/main" id="{202F76D9-94F6-60CD-C423-A505E14873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24E9105-1F56-288A-713A-7E8BBD5DDBEF}"/>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3090801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48B432-F39C-496F-C019-940048779635}"/>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3" name="Footer Placeholder 2">
            <a:extLst>
              <a:ext uri="{FF2B5EF4-FFF2-40B4-BE49-F238E27FC236}">
                <a16:creationId xmlns:a16="http://schemas.microsoft.com/office/drawing/2014/main" id="{B421EAEA-BEC4-9167-D8E3-F561D02818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94A74F-675F-F77B-EDD6-9DB25C948B38}"/>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4270688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1B9E7-4968-4213-99BC-98E298C1B7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EBC297-7579-576B-66E8-3B11C437B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03576D-1B9D-A8BA-EC3C-53671CE5E9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895D2A-D902-E45A-524E-A491EC4557A7}"/>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6" name="Footer Placeholder 5">
            <a:extLst>
              <a:ext uri="{FF2B5EF4-FFF2-40B4-BE49-F238E27FC236}">
                <a16:creationId xmlns:a16="http://schemas.microsoft.com/office/drawing/2014/main" id="{055824C3-93E9-4112-622F-F119135589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6CEA79-F535-90EF-4A43-BEE64EA73FBD}"/>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1341632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2114C-5FE7-D6C0-87F7-A024AE6014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A63A4C-E57A-E503-5BDC-84B7044529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2DFF3C-3B48-383C-64C0-DA59F58DE6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D83F30-AC9A-3DAD-E23F-7060048265E4}"/>
              </a:ext>
            </a:extLst>
          </p:cNvPr>
          <p:cNvSpPr>
            <a:spLocks noGrp="1"/>
          </p:cNvSpPr>
          <p:nvPr>
            <p:ph type="dt" sz="half" idx="10"/>
          </p:nvPr>
        </p:nvSpPr>
        <p:spPr/>
        <p:txBody>
          <a:bodyPr/>
          <a:lstStyle/>
          <a:p>
            <a:fld id="{0A2EAF9F-1FD6-4171-8CFD-D5DCBD5DDFB6}" type="datetimeFigureOut">
              <a:rPr lang="en-GB" smtClean="0"/>
              <a:t>09/06/2026</a:t>
            </a:fld>
            <a:endParaRPr lang="en-GB"/>
          </a:p>
        </p:txBody>
      </p:sp>
      <p:sp>
        <p:nvSpPr>
          <p:cNvPr id="6" name="Footer Placeholder 5">
            <a:extLst>
              <a:ext uri="{FF2B5EF4-FFF2-40B4-BE49-F238E27FC236}">
                <a16:creationId xmlns:a16="http://schemas.microsoft.com/office/drawing/2014/main" id="{AB2697FB-7C6C-31FE-B8FF-EB1B659448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D44D1E-080E-2B62-FBCB-D95BA51051FE}"/>
              </a:ext>
            </a:extLst>
          </p:cNvPr>
          <p:cNvSpPr>
            <a:spLocks noGrp="1"/>
          </p:cNvSpPr>
          <p:nvPr>
            <p:ph type="sldNum" sz="quarter" idx="12"/>
          </p:nvPr>
        </p:nvSpPr>
        <p:spPr/>
        <p:txBody>
          <a:bodyPr/>
          <a:lstStyle/>
          <a:p>
            <a:fld id="{F3F4DB17-DD05-4ACB-9B45-981BD22E4EED}" type="slidenum">
              <a:rPr lang="en-GB" smtClean="0"/>
              <a:t>‹#›</a:t>
            </a:fld>
            <a:endParaRPr lang="en-GB"/>
          </a:p>
        </p:txBody>
      </p:sp>
    </p:spTree>
    <p:extLst>
      <p:ext uri="{BB962C8B-B14F-4D97-AF65-F5344CB8AC3E}">
        <p14:creationId xmlns:p14="http://schemas.microsoft.com/office/powerpoint/2010/main" val="148778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5902C8-6299-3014-10AC-FC2135C27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197901C-7C7F-72AD-FF8B-6514D10414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2A122E-313C-73C0-D9B7-C361677A9C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EAF9F-1FD6-4171-8CFD-D5DCBD5DDFB6}" type="datetimeFigureOut">
              <a:rPr lang="en-GB" smtClean="0"/>
              <a:t>09/06/2026</a:t>
            </a:fld>
            <a:endParaRPr lang="en-GB"/>
          </a:p>
        </p:txBody>
      </p:sp>
      <p:sp>
        <p:nvSpPr>
          <p:cNvPr id="5" name="Footer Placeholder 4">
            <a:extLst>
              <a:ext uri="{FF2B5EF4-FFF2-40B4-BE49-F238E27FC236}">
                <a16:creationId xmlns:a16="http://schemas.microsoft.com/office/drawing/2014/main" id="{99D11FFE-C9EB-914F-F374-53DAF6A356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DAC847C-2C10-3D0E-EE48-B12419C4F0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F4DB17-DD05-4ACB-9B45-981BD22E4EED}" type="slidenum">
              <a:rPr lang="en-GB" smtClean="0"/>
              <a:t>‹#›</a:t>
            </a:fld>
            <a:endParaRPr lang="en-GB"/>
          </a:p>
        </p:txBody>
      </p:sp>
    </p:spTree>
    <p:extLst>
      <p:ext uri="{BB962C8B-B14F-4D97-AF65-F5344CB8AC3E}">
        <p14:creationId xmlns:p14="http://schemas.microsoft.com/office/powerpoint/2010/main" val="1123206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livewell.cheshirewestandchester.gov.uk/" TargetMode="External"/><Relationship Id="rId3" Type="http://schemas.openxmlformats.org/officeDocument/2006/relationships/hyperlink" Target="https://www.cheshirewestandchester.gov.uk/asset-library/short-breaks-strategy-2026-27.pdf" TargetMode="External"/><Relationship Id="rId7" Type="http://schemas.openxmlformats.org/officeDocument/2006/relationships/hyperlink" Target="https://earlyhelpandpreventiononline.cheshirewestandchester.gov.uk/web/portal/pages/hom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endorphins.uk/" TargetMode="External"/><Relationship Id="rId5" Type="http://schemas.openxmlformats.org/officeDocument/2006/relationships/hyperlink" Target="https://disabilitypositive.org/service/community-connections/" TargetMode="External"/><Relationship Id="rId10" Type="http://schemas.openxmlformats.org/officeDocument/2006/relationships/hyperlink" Target="https://www.cheshireyoungcarers.org/" TargetMode="External"/><Relationship Id="rId4" Type="http://schemas.openxmlformats.org/officeDocument/2006/relationships/hyperlink" Target="https://www.cheshirewestandchester.gov.uk/asset-library/short-breaks-statement-2026-27.pdf" TargetMode="External"/><Relationship Id="rId9" Type="http://schemas.openxmlformats.org/officeDocument/2006/relationships/hyperlink" Target="https://www.bettertogetherwestcheshir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isabilitypositive.org/service/community-connection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dorphins.u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ECF87D0-5080-9740-9562-B8EB46ECAEB5}"/>
              </a:ext>
            </a:extLst>
          </p:cNvPr>
          <p:cNvSpPr>
            <a:spLocks noGrp="1"/>
          </p:cNvSpPr>
          <p:nvPr>
            <p:ph type="ctrTitle"/>
          </p:nvPr>
        </p:nvSpPr>
        <p:spPr>
          <a:xfrm>
            <a:off x="369871" y="984284"/>
            <a:ext cx="9960864" cy="961651"/>
          </a:xfrm>
        </p:spPr>
        <p:txBody>
          <a:bodyPr>
            <a:normAutofit/>
          </a:bodyPr>
          <a:lstStyle/>
          <a:p>
            <a:pPr algn="l"/>
            <a:r>
              <a:rPr lang="en-US" sz="4800" dirty="0">
                <a:solidFill>
                  <a:schemeClr val="bg1"/>
                </a:solidFill>
                <a:latin typeface="Arial" panose="020B0604020202020204" pitchFamily="34" charset="0"/>
                <a:cs typeface="Arial" panose="020B0604020202020204" pitchFamily="34" charset="0"/>
              </a:rPr>
              <a:t>Short Breaks Update </a:t>
            </a:r>
          </a:p>
        </p:txBody>
      </p:sp>
      <p:sp>
        <p:nvSpPr>
          <p:cNvPr id="6" name="Subtitle 5">
            <a:extLst>
              <a:ext uri="{FF2B5EF4-FFF2-40B4-BE49-F238E27FC236}">
                <a16:creationId xmlns:a16="http://schemas.microsoft.com/office/drawing/2014/main" id="{5EA610F3-B56D-CE4C-81C8-2B87E0BADF5B}"/>
              </a:ext>
            </a:extLst>
          </p:cNvPr>
          <p:cNvSpPr>
            <a:spLocks noGrp="1"/>
          </p:cNvSpPr>
          <p:nvPr>
            <p:ph type="subTitle" idx="1"/>
          </p:nvPr>
        </p:nvSpPr>
        <p:spPr>
          <a:xfrm>
            <a:off x="369871" y="1945935"/>
            <a:ext cx="11476232" cy="961651"/>
          </a:xfrm>
        </p:spPr>
        <p:txBody>
          <a:bodyPr>
            <a:normAutofit fontScale="92500"/>
          </a:bodyPr>
          <a:lstStyle/>
          <a:p>
            <a:pPr algn="l"/>
            <a:r>
              <a:rPr lang="en-US" sz="2800" dirty="0">
                <a:solidFill>
                  <a:schemeClr val="bg1"/>
                </a:solidFill>
                <a:latin typeface="Arial" panose="020B0604020202020204" pitchFamily="34" charset="0"/>
                <a:cs typeface="Arial" panose="020B0604020202020204" pitchFamily="34" charset="0"/>
              </a:rPr>
              <a:t>Wendy Johnstone – Commissioning Lead (Children and Families) </a:t>
            </a:r>
          </a:p>
          <a:p>
            <a:pPr algn="l"/>
            <a:r>
              <a:rPr lang="en-US" sz="2800" dirty="0">
                <a:solidFill>
                  <a:schemeClr val="bg1"/>
                </a:solidFill>
                <a:latin typeface="Arial" panose="020B0604020202020204" pitchFamily="34" charset="0"/>
                <a:cs typeface="Arial" panose="020B0604020202020204" pitchFamily="34" charset="0"/>
              </a:rPr>
              <a:t>Steven Arnold – Strategic Commissioning Manager (Children and Families)</a:t>
            </a:r>
          </a:p>
        </p:txBody>
      </p:sp>
    </p:spTree>
    <p:extLst>
      <p:ext uri="{BB962C8B-B14F-4D97-AF65-F5344CB8AC3E}">
        <p14:creationId xmlns:p14="http://schemas.microsoft.com/office/powerpoint/2010/main" val="200787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F2AFA-E91D-6B57-E422-5B600B4CF5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0156F2-4EA1-3FE3-36F6-E368568EA78F}"/>
              </a:ext>
            </a:extLst>
          </p:cNvPr>
          <p:cNvSpPr>
            <a:spLocks noGrp="1"/>
          </p:cNvSpPr>
          <p:nvPr>
            <p:ph type="ctrTitle"/>
          </p:nvPr>
        </p:nvSpPr>
        <p:spPr>
          <a:xfrm>
            <a:off x="1524000" y="882794"/>
            <a:ext cx="9144000" cy="621093"/>
          </a:xfrm>
        </p:spPr>
        <p:txBody>
          <a:bodyPr>
            <a:normAutofit/>
          </a:bodyPr>
          <a:lstStyle/>
          <a:p>
            <a:r>
              <a:rPr lang="en-US" sz="3600" dirty="0">
                <a:solidFill>
                  <a:schemeClr val="accent5">
                    <a:lumMod val="75000"/>
                  </a:schemeClr>
                </a:solidFill>
                <a:latin typeface="Arial" panose="020B0604020202020204" pitchFamily="34" charset="0"/>
                <a:cs typeface="Arial" panose="020B0604020202020204" pitchFamily="34" charset="0"/>
              </a:rPr>
              <a:t>Short Breaks Statement 2026</a:t>
            </a:r>
          </a:p>
        </p:txBody>
      </p:sp>
      <p:sp>
        <p:nvSpPr>
          <p:cNvPr id="6" name="Subtitle 5">
            <a:extLst>
              <a:ext uri="{FF2B5EF4-FFF2-40B4-BE49-F238E27FC236}">
                <a16:creationId xmlns:a16="http://schemas.microsoft.com/office/drawing/2014/main" id="{A27733AC-C9A6-55EA-7EA9-BB6AF00FDE85}"/>
              </a:ext>
            </a:extLst>
          </p:cNvPr>
          <p:cNvSpPr>
            <a:spLocks noGrp="1"/>
          </p:cNvSpPr>
          <p:nvPr>
            <p:ph type="subTitle" idx="1"/>
          </p:nvPr>
        </p:nvSpPr>
        <p:spPr>
          <a:xfrm>
            <a:off x="478465" y="1743456"/>
            <a:ext cx="11323675" cy="4317102"/>
          </a:xfrm>
        </p:spPr>
        <p:txBody>
          <a:bodyPr>
            <a:normAutofit/>
          </a:bodyPr>
          <a:lstStyle/>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Explains the range of short break services available locally and how families can access them</a:t>
            </a:r>
            <a:r>
              <a:rPr lang="en-GB">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GB">
                <a:latin typeface="Arial" panose="020B0604020202020204" pitchFamily="34" charset="0"/>
                <a:cs typeface="Arial" panose="020B0604020202020204" pitchFamily="34" charset="0"/>
              </a:rPr>
              <a:t>Covers </a:t>
            </a:r>
            <a:r>
              <a:rPr lang="en-GB" dirty="0">
                <a:latin typeface="Arial" panose="020B0604020202020204" pitchFamily="34" charset="0"/>
                <a:cs typeface="Arial" panose="020B0604020202020204" pitchFamily="34" charset="0"/>
              </a:rPr>
              <a:t>children and young people (0–18) with SEND, outlining the Council’s legal duty to provide support and respite for carers.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Short breaks include activities, evening/weekend support, holidays, and overnight care, depending on need.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Services are delivered through a mix of commissioned providers and voluntary/community organisations.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Vision: ensure children are happy, healthy, safe, with inclusive opportunities and the right support at the right time.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0417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F1021-18B3-40D2-B86A-7D62C28AC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9EA758-1A1F-D9B2-6AD3-013FDB438692}"/>
              </a:ext>
            </a:extLst>
          </p:cNvPr>
          <p:cNvSpPr>
            <a:spLocks noGrp="1"/>
          </p:cNvSpPr>
          <p:nvPr>
            <p:ph type="title"/>
          </p:nvPr>
        </p:nvSpPr>
        <p:spPr/>
        <p:txBody>
          <a:bodyPr>
            <a:normAutofit/>
          </a:bodyPr>
          <a:lstStyle/>
          <a:p>
            <a:pPr algn="ctr"/>
            <a:r>
              <a:rPr lang="en-GB" sz="3600" dirty="0">
                <a:solidFill>
                  <a:schemeClr val="accent5">
                    <a:lumMod val="75000"/>
                  </a:schemeClr>
                </a:solidFill>
                <a:latin typeface="Arial" panose="020B0604020202020204" pitchFamily="34" charset="0"/>
                <a:cs typeface="Arial" panose="020B0604020202020204" pitchFamily="34" charset="0"/>
              </a:rPr>
              <a:t>Next Steps </a:t>
            </a:r>
          </a:p>
        </p:txBody>
      </p:sp>
      <p:sp>
        <p:nvSpPr>
          <p:cNvPr id="3" name="Content Placeholder 2">
            <a:extLst>
              <a:ext uri="{FF2B5EF4-FFF2-40B4-BE49-F238E27FC236}">
                <a16:creationId xmlns:a16="http://schemas.microsoft.com/office/drawing/2014/main" id="{42DF29E0-F08B-683F-F9A1-7235D4600161}"/>
              </a:ext>
            </a:extLst>
          </p:cNvPr>
          <p:cNvSpPr>
            <a:spLocks noGrp="1"/>
          </p:cNvSpPr>
          <p:nvPr>
            <p:ph idx="1"/>
          </p:nvPr>
        </p:nvSpPr>
        <p:spPr>
          <a:xfrm>
            <a:off x="838200" y="1315092"/>
            <a:ext cx="10515600" cy="4861871"/>
          </a:xfrm>
        </p:spPr>
        <p:txBody>
          <a:bodyPr>
            <a:normAutofit/>
          </a:bodyPr>
          <a:lstStyle/>
          <a:p>
            <a:pPr>
              <a:lnSpc>
                <a:spcPct val="100000"/>
              </a:lnSpc>
            </a:pPr>
            <a:r>
              <a:rPr lang="en-GB" dirty="0"/>
              <a:t>Promotion of the Strategy and the annual statement </a:t>
            </a:r>
          </a:p>
          <a:p>
            <a:pPr>
              <a:lnSpc>
                <a:spcPct val="100000"/>
              </a:lnSpc>
            </a:pPr>
            <a:r>
              <a:rPr lang="en-GB" dirty="0"/>
              <a:t>Tender Evaluation and award of the new contracts with individuals with lived experience a key part of the moderation panel </a:t>
            </a:r>
          </a:p>
          <a:p>
            <a:pPr>
              <a:lnSpc>
                <a:spcPct val="100000"/>
              </a:lnSpc>
            </a:pPr>
            <a:r>
              <a:rPr lang="en-GB" dirty="0"/>
              <a:t>Continued engagement with children and families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072040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CDBF0-C83E-5160-AEB5-AC256880DA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A1C0C84-6C09-1208-7137-467495D450DE}"/>
              </a:ext>
            </a:extLst>
          </p:cNvPr>
          <p:cNvSpPr>
            <a:spLocks noGrp="1"/>
          </p:cNvSpPr>
          <p:nvPr>
            <p:ph type="ctrTitle"/>
          </p:nvPr>
        </p:nvSpPr>
        <p:spPr>
          <a:xfrm>
            <a:off x="829340" y="811817"/>
            <a:ext cx="10866474" cy="621093"/>
          </a:xfrm>
        </p:spPr>
        <p:txBody>
          <a:bodyPr>
            <a:noAutofit/>
          </a:bodyPr>
          <a:lstStyle/>
          <a:p>
            <a:r>
              <a:rPr lang="en-US" sz="3600" dirty="0">
                <a:solidFill>
                  <a:schemeClr val="accent5">
                    <a:lumMod val="75000"/>
                  </a:schemeClr>
                </a:solidFill>
                <a:latin typeface="Arial" panose="020B0604020202020204" pitchFamily="34" charset="0"/>
                <a:cs typeface="Arial" panose="020B0604020202020204" pitchFamily="34" charset="0"/>
              </a:rPr>
              <a:t>Key Links </a:t>
            </a:r>
          </a:p>
        </p:txBody>
      </p:sp>
      <p:sp>
        <p:nvSpPr>
          <p:cNvPr id="6" name="Subtitle 5">
            <a:extLst>
              <a:ext uri="{FF2B5EF4-FFF2-40B4-BE49-F238E27FC236}">
                <a16:creationId xmlns:a16="http://schemas.microsoft.com/office/drawing/2014/main" id="{691172B7-F632-A97C-3764-D1FE518EA034}"/>
              </a:ext>
            </a:extLst>
          </p:cNvPr>
          <p:cNvSpPr>
            <a:spLocks noGrp="1"/>
          </p:cNvSpPr>
          <p:nvPr>
            <p:ph type="subTitle" idx="1"/>
          </p:nvPr>
        </p:nvSpPr>
        <p:spPr>
          <a:xfrm>
            <a:off x="600739" y="1690577"/>
            <a:ext cx="11323675" cy="4484592"/>
          </a:xfrm>
        </p:spPr>
        <p:txBody>
          <a:bodyPr>
            <a:normAutofit lnSpcReduction="10000"/>
          </a:bodyPr>
          <a:lstStyle/>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Short Breaks Strategy 2026 –  </a:t>
            </a:r>
            <a:r>
              <a:rPr lang="en-GB" u="sng" dirty="0">
                <a:hlinkClick r:id="rId3"/>
              </a:rPr>
              <a:t>Short Breaks Strategy</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Short Breaks Statement – 2026</a:t>
            </a:r>
            <a:r>
              <a:rPr lang="en-GB" dirty="0"/>
              <a:t> - </a:t>
            </a:r>
            <a:r>
              <a:rPr lang="en-GB" u="sng" dirty="0">
                <a:hlinkClick r:id="rId4"/>
              </a:rPr>
              <a:t>Short </a:t>
            </a:r>
            <a:r>
              <a:rPr lang="en-GB" u="sng">
                <a:hlinkClick r:id="rId4"/>
              </a:rPr>
              <a:t>Breaks Statement</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Disability Positive (Community Connections)</a:t>
            </a:r>
            <a:r>
              <a:rPr lang="en-GB" dirty="0">
                <a:hlinkClick r:id="rId5"/>
              </a:rPr>
              <a:t> Community Connections Social Groups - Disability Positive</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Endorphins (Group Activities) </a:t>
            </a:r>
            <a:r>
              <a:rPr lang="en-GB" dirty="0">
                <a:hlinkClick r:id="rId6"/>
              </a:rPr>
              <a:t>Home - Endorphins Group UK</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Children's Social Care Front Door (</a:t>
            </a:r>
            <a:r>
              <a:rPr lang="en-GB" dirty="0" err="1">
                <a:latin typeface="Arial" panose="020B0604020202020204" pitchFamily="34" charset="0"/>
                <a:cs typeface="Arial" panose="020B0604020202020204" pitchFamily="34" charset="0"/>
              </a:rPr>
              <a:t>iArt</a:t>
            </a:r>
            <a:r>
              <a:rPr lang="en-GB" dirty="0">
                <a:latin typeface="Arial" panose="020B0604020202020204" pitchFamily="34" charset="0"/>
                <a:cs typeface="Arial" panose="020B0604020202020204" pitchFamily="34" charset="0"/>
              </a:rPr>
              <a:t>) </a:t>
            </a:r>
            <a:r>
              <a:rPr lang="en-GB" dirty="0">
                <a:hlinkClick r:id="rId7"/>
              </a:rPr>
              <a:t>Children, Young People and Families Portal</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Live Well </a:t>
            </a:r>
            <a:r>
              <a:rPr lang="en-GB" dirty="0">
                <a:hlinkClick r:id="rId8"/>
              </a:rPr>
              <a:t>Home | Live Well Cheshire West</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Better Together </a:t>
            </a:r>
            <a:r>
              <a:rPr lang="en-GB" dirty="0">
                <a:hlinkClick r:id="rId9"/>
              </a:rPr>
              <a:t>Cheshire and Warrington Carers Trust - Better Together Service | Carer support cheshire west | 146 London Road, Northwich, UK</a:t>
            </a: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Cheshire Young </a:t>
            </a:r>
            <a:r>
              <a:rPr lang="en-GB" dirty="0" err="1">
                <a:latin typeface="Arial" panose="020B0604020202020204" pitchFamily="34" charset="0"/>
                <a:cs typeface="Arial" panose="020B0604020202020204" pitchFamily="34" charset="0"/>
              </a:rPr>
              <a:t>Carers</a:t>
            </a:r>
            <a:r>
              <a:rPr lang="en-GB" dirty="0" err="1">
                <a:hlinkClick r:id="rId10"/>
              </a:rPr>
              <a:t>Cheshire</a:t>
            </a:r>
            <a:r>
              <a:rPr lang="en-GB" dirty="0">
                <a:hlinkClick r:id="rId10"/>
              </a:rPr>
              <a:t> Young Carers | Chester | Supporting children who care for others</a:t>
            </a:r>
            <a:endParaRPr lang="en-GB" dirty="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3769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20F47C3-1622-6A48-A7F0-BB21102E1F04}"/>
              </a:ext>
            </a:extLst>
          </p:cNvPr>
          <p:cNvSpPr>
            <a:spLocks noGrp="1"/>
          </p:cNvSpPr>
          <p:nvPr>
            <p:ph type="ctrTitle"/>
          </p:nvPr>
        </p:nvSpPr>
        <p:spPr>
          <a:xfrm>
            <a:off x="478465" y="613006"/>
            <a:ext cx="10668000" cy="838122"/>
          </a:xfrm>
        </p:spPr>
        <p:txBody>
          <a:bodyPr>
            <a:normAutofit/>
          </a:bodyPr>
          <a:lstStyle/>
          <a:p>
            <a:r>
              <a:rPr lang="en-US" sz="4000" dirty="0">
                <a:solidFill>
                  <a:schemeClr val="accent5">
                    <a:lumMod val="75000"/>
                  </a:schemeClr>
                </a:solidFill>
                <a:latin typeface="Arial" panose="020B0604020202020204" pitchFamily="34" charset="0"/>
                <a:cs typeface="Arial" panose="020B0604020202020204" pitchFamily="34" charset="0"/>
              </a:rPr>
              <a:t>What Are Short Breaks?</a:t>
            </a:r>
          </a:p>
        </p:txBody>
      </p:sp>
      <p:sp>
        <p:nvSpPr>
          <p:cNvPr id="6" name="Subtitle 5">
            <a:extLst>
              <a:ext uri="{FF2B5EF4-FFF2-40B4-BE49-F238E27FC236}">
                <a16:creationId xmlns:a16="http://schemas.microsoft.com/office/drawing/2014/main" id="{F5A21892-375A-8141-B2E2-5FBE94E82E44}"/>
              </a:ext>
            </a:extLst>
          </p:cNvPr>
          <p:cNvSpPr>
            <a:spLocks noGrp="1"/>
          </p:cNvSpPr>
          <p:nvPr>
            <p:ph type="subTitle" idx="1"/>
          </p:nvPr>
        </p:nvSpPr>
        <p:spPr>
          <a:xfrm>
            <a:off x="478465" y="1596570"/>
            <a:ext cx="11278106" cy="4412343"/>
          </a:xfrm>
        </p:spPr>
        <p:txBody>
          <a:bodyPr>
            <a:normAutofit fontScale="92500" lnSpcReduction="10000"/>
          </a:bodyPr>
          <a:lstStyle/>
          <a:p>
            <a:pPr marR="247650" algn="l">
              <a:tabLst>
                <a:tab pos="457200" algn="l"/>
                <a:tab pos="5829300" algn="l"/>
              </a:tabLst>
            </a:pPr>
            <a:r>
              <a:rPr lang="en-GB" dirty="0">
                <a:latin typeface="Arial" panose="020B0604020202020204" pitchFamily="34" charset="0"/>
                <a:cs typeface="Arial" panose="020B0604020202020204" pitchFamily="34" charset="0"/>
              </a:rPr>
              <a:t>Services that: </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give children and young people with Special Education Needs and disabilities (SEND) the chance to have time away from their families, make new friends and have fun, </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give parents/carers a break from caring for their child.</a:t>
            </a:r>
          </a:p>
          <a:p>
            <a:pPr marR="247650" algn="l">
              <a:tabLst>
                <a:tab pos="457200" algn="l"/>
                <a:tab pos="5829300" algn="l"/>
              </a:tabLst>
            </a:pPr>
            <a:r>
              <a:rPr lang="en-GB" dirty="0">
                <a:latin typeface="Arial" panose="020B0604020202020204" pitchFamily="34" charset="0"/>
                <a:cs typeface="Arial" panose="020B0604020202020204" pitchFamily="34" charset="0"/>
              </a:rPr>
              <a:t>  </a:t>
            </a:r>
          </a:p>
          <a:p>
            <a:pPr marR="247650" algn="l">
              <a:tabLst>
                <a:tab pos="457200" algn="l"/>
                <a:tab pos="5829300" algn="l"/>
              </a:tabLst>
            </a:pPr>
            <a:r>
              <a:rPr lang="en-GB" dirty="0">
                <a:latin typeface="Arial" panose="020B0604020202020204" pitchFamily="34" charset="0"/>
                <a:cs typeface="Arial" panose="020B0604020202020204" pitchFamily="34" charset="0"/>
              </a:rPr>
              <a:t>Short breaks include a range of:</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Day-time care in the homes of disabled children or elsewhere,</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Overnight care in the homes of disabled children or elsewhere,</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Educational or leisure activities for disabled children outside their homes and,</a:t>
            </a:r>
          </a:p>
          <a:p>
            <a:pPr marL="342900" marR="247650" indent="-342900" algn="l">
              <a:buFont typeface="Arial" panose="020B0604020202020204" pitchFamily="34" charset="0"/>
              <a:buChar char="•"/>
              <a:tabLst>
                <a:tab pos="457200" algn="l"/>
                <a:tab pos="5829300" algn="l"/>
              </a:tabLst>
            </a:pPr>
            <a:r>
              <a:rPr lang="en-GB" dirty="0">
                <a:latin typeface="Arial" panose="020B0604020202020204" pitchFamily="34" charset="0"/>
                <a:cs typeface="Arial" panose="020B0604020202020204" pitchFamily="34" charset="0"/>
              </a:rPr>
              <a:t>Services available to assist carers in the evenings, at weekends and during school holidays.</a:t>
            </a:r>
          </a:p>
          <a:p>
            <a:pPr marR="247650" algn="l">
              <a:tabLst>
                <a:tab pos="457200" algn="l"/>
                <a:tab pos="5829300" algn="l"/>
              </a:tabLst>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2678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F5A21892-375A-8141-B2E2-5FBE94E82E44}"/>
              </a:ext>
            </a:extLst>
          </p:cNvPr>
          <p:cNvSpPr>
            <a:spLocks noGrp="1"/>
          </p:cNvSpPr>
          <p:nvPr>
            <p:ph type="subTitle" idx="1"/>
          </p:nvPr>
        </p:nvSpPr>
        <p:spPr>
          <a:xfrm>
            <a:off x="358722" y="1448790"/>
            <a:ext cx="11323675" cy="4796204"/>
          </a:xfrm>
        </p:spPr>
        <p:txBody>
          <a:bodyPr>
            <a:normAutofit fontScale="92500"/>
          </a:bodyPr>
          <a:lstStyle/>
          <a:p>
            <a:pPr algn="l"/>
            <a:r>
              <a:rPr lang="en-GB" sz="2800" dirty="0">
                <a:latin typeface="Arial" panose="020B0604020202020204" pitchFamily="34" charset="0"/>
                <a:ea typeface="Aptos" panose="020B0004020202020204" pitchFamily="34" charset="0"/>
                <a:cs typeface="Arial" panose="020B0604020202020204" pitchFamily="34" charset="0"/>
              </a:rPr>
              <a:t>Short breaks come in many forms:</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Direct Payments – where families choose to arrange their own support</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Community Connections – information, practical support and funding to access activities</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Group Activities – inclusive group-based sessions delivered by commissioned providers</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Universal Services – support to access mainstream community provision</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Pinewood (Winsford) is a fully accessible centre offering short breaks for disabled children, young people and their families.</a:t>
            </a:r>
          </a:p>
          <a:p>
            <a:pPr marL="457200" indent="-457200" algn="l">
              <a:buFont typeface="Arial" panose="020B0604020202020204" pitchFamily="34" charset="0"/>
              <a:buChar char="•"/>
            </a:pPr>
            <a:r>
              <a:rPr lang="en-GB" sz="2800" dirty="0">
                <a:latin typeface="Arial" panose="020B0604020202020204" pitchFamily="34" charset="0"/>
                <a:ea typeface="Aptos" panose="020B0004020202020204" pitchFamily="34" charset="0"/>
                <a:cs typeface="Arial" panose="020B0604020202020204" pitchFamily="34" charset="0"/>
              </a:rPr>
              <a:t>Holiday Activity Fund (HAF) – targeted holiday provision open to those children who are in receipt of free school meals </a:t>
            </a:r>
          </a:p>
        </p:txBody>
      </p:sp>
      <p:sp>
        <p:nvSpPr>
          <p:cNvPr id="2" name="Title 4">
            <a:extLst>
              <a:ext uri="{FF2B5EF4-FFF2-40B4-BE49-F238E27FC236}">
                <a16:creationId xmlns:a16="http://schemas.microsoft.com/office/drawing/2014/main" id="{0C435D34-D5A9-24A0-A602-C5F82FB89207}"/>
              </a:ext>
            </a:extLst>
          </p:cNvPr>
          <p:cNvSpPr>
            <a:spLocks noGrp="1"/>
          </p:cNvSpPr>
          <p:nvPr>
            <p:ph type="ctrTitle"/>
          </p:nvPr>
        </p:nvSpPr>
        <p:spPr>
          <a:xfrm>
            <a:off x="762000" y="434876"/>
            <a:ext cx="10668000" cy="838122"/>
          </a:xfrm>
        </p:spPr>
        <p:txBody>
          <a:bodyPr>
            <a:normAutofit/>
          </a:bodyPr>
          <a:lstStyle/>
          <a:p>
            <a:r>
              <a:rPr lang="en-US" sz="3600" dirty="0">
                <a:solidFill>
                  <a:schemeClr val="accent5">
                    <a:lumMod val="75000"/>
                  </a:schemeClr>
                </a:solidFill>
                <a:latin typeface="Arial" panose="020B0604020202020204" pitchFamily="34" charset="0"/>
                <a:cs typeface="Arial" panose="020B0604020202020204" pitchFamily="34" charset="0"/>
              </a:rPr>
              <a:t>What Are Short Breaks </a:t>
            </a:r>
          </a:p>
        </p:txBody>
      </p:sp>
    </p:spTree>
    <p:extLst>
      <p:ext uri="{BB962C8B-B14F-4D97-AF65-F5344CB8AC3E}">
        <p14:creationId xmlns:p14="http://schemas.microsoft.com/office/powerpoint/2010/main" val="335128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892E-D6D3-E622-F352-7EF5FF488FA0}"/>
              </a:ext>
            </a:extLst>
          </p:cNvPr>
          <p:cNvSpPr>
            <a:spLocks noGrp="1"/>
          </p:cNvSpPr>
          <p:nvPr>
            <p:ph type="title"/>
          </p:nvPr>
        </p:nvSpPr>
        <p:spPr>
          <a:xfrm>
            <a:off x="838200" y="680810"/>
            <a:ext cx="10515600" cy="662781"/>
          </a:xfrm>
        </p:spPr>
        <p:txBody>
          <a:bodyPr/>
          <a:lstStyle/>
          <a:p>
            <a:pPr algn="ctr"/>
            <a:r>
              <a:rPr lang="en-GB" sz="4000" dirty="0">
                <a:solidFill>
                  <a:schemeClr val="accent5">
                    <a:lumMod val="75000"/>
                  </a:schemeClr>
                </a:solidFill>
                <a:latin typeface="Arial" panose="020B0604020202020204" pitchFamily="34" charset="0"/>
                <a:cs typeface="Arial" panose="020B0604020202020204" pitchFamily="34" charset="0"/>
              </a:rPr>
              <a:t>Direct Payments </a:t>
            </a:r>
          </a:p>
        </p:txBody>
      </p:sp>
      <p:sp>
        <p:nvSpPr>
          <p:cNvPr id="3" name="Content Placeholder 2">
            <a:extLst>
              <a:ext uri="{FF2B5EF4-FFF2-40B4-BE49-F238E27FC236}">
                <a16:creationId xmlns:a16="http://schemas.microsoft.com/office/drawing/2014/main" id="{49A9A73A-882D-D0A6-184E-58453BDE9736}"/>
              </a:ext>
            </a:extLst>
          </p:cNvPr>
          <p:cNvSpPr>
            <a:spLocks noGrp="1"/>
          </p:cNvSpPr>
          <p:nvPr>
            <p:ph idx="1"/>
          </p:nvPr>
        </p:nvSpPr>
        <p:spPr>
          <a:xfrm>
            <a:off x="354330" y="1698170"/>
            <a:ext cx="11487150" cy="4339773"/>
          </a:xfrm>
        </p:spPr>
        <p:txBody>
          <a:bodyPr>
            <a:normAutofit/>
          </a:bodyPr>
          <a:lstStyle/>
          <a:p>
            <a:pPr marL="0" lvl="0" indent="0">
              <a:buNone/>
              <a:tabLst>
                <a:tab pos="457200" algn="l"/>
              </a:tabLst>
            </a:pPr>
            <a:r>
              <a:rPr lang="en-GB" sz="2400" dirty="0">
                <a:latin typeface="Arial" panose="020B0604020202020204" pitchFamily="34" charset="0"/>
                <a:cs typeface="Arial" panose="020B0604020202020204" pitchFamily="34" charset="0"/>
              </a:rPr>
              <a:t>What are Direct Payments? </a:t>
            </a:r>
          </a:p>
          <a:p>
            <a:pPr marL="0" lvl="0" indent="0">
              <a:buNone/>
              <a:tabLst>
                <a:tab pos="457200" algn="l"/>
              </a:tabLst>
            </a:pPr>
            <a:r>
              <a:rPr lang="en-GB" sz="2400" dirty="0">
                <a:latin typeface="Arial" panose="020B0604020202020204" pitchFamily="34" charset="0"/>
                <a:cs typeface="Arial" panose="020B0604020202020204" pitchFamily="34" charset="0"/>
              </a:rPr>
              <a:t>Direct Payments allow families to receive funding directly so they can arrange their own short breaks and support in a way that best meets their child’s needs. This can include employing a personal assistant or purchasing activities that provide a short break for carers. </a:t>
            </a:r>
          </a:p>
          <a:p>
            <a:pPr marL="0" lvl="0" indent="0">
              <a:buNone/>
              <a:tabLst>
                <a:tab pos="457200" algn="l"/>
              </a:tabLst>
            </a:pPr>
            <a:r>
              <a:rPr lang="en-GB" sz="2400" dirty="0">
                <a:latin typeface="Arial" panose="020B0604020202020204" pitchFamily="34" charset="0"/>
                <a:cs typeface="Arial" panose="020B0604020202020204" pitchFamily="34" charset="0"/>
              </a:rPr>
              <a:t>How do I access Direct Payments?</a:t>
            </a:r>
          </a:p>
          <a:p>
            <a:pPr marL="0" lvl="0" indent="0">
              <a:buNone/>
              <a:tabLst>
                <a:tab pos="457200" algn="l"/>
              </a:tabLst>
            </a:pPr>
            <a:r>
              <a:rPr lang="en-GB" sz="2400" dirty="0">
                <a:latin typeface="Arial" panose="020B0604020202020204" pitchFamily="34" charset="0"/>
                <a:cs typeface="Arial" panose="020B0604020202020204" pitchFamily="34" charset="0"/>
              </a:rPr>
              <a:t>Families can discuss Direct Payments as part of an assessment with Children’s Services. Direct Payments are offered where they are an appropriate alternative to commissioned services and where families are able to manage the payments safely.</a:t>
            </a:r>
          </a:p>
        </p:txBody>
      </p:sp>
    </p:spTree>
    <p:extLst>
      <p:ext uri="{BB962C8B-B14F-4D97-AF65-F5344CB8AC3E}">
        <p14:creationId xmlns:p14="http://schemas.microsoft.com/office/powerpoint/2010/main" val="4172798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3D368-CB4E-1977-7731-3120B8032CC2}"/>
              </a:ext>
            </a:extLst>
          </p:cNvPr>
          <p:cNvSpPr>
            <a:spLocks noGrp="1"/>
          </p:cNvSpPr>
          <p:nvPr>
            <p:ph type="title"/>
          </p:nvPr>
        </p:nvSpPr>
        <p:spPr/>
        <p:txBody>
          <a:bodyPr>
            <a:normAutofit/>
          </a:bodyPr>
          <a:lstStyle/>
          <a:p>
            <a:pPr algn="ctr"/>
            <a:r>
              <a:rPr lang="en-GB" sz="3600" dirty="0">
                <a:solidFill>
                  <a:schemeClr val="accent5">
                    <a:lumMod val="75000"/>
                  </a:schemeClr>
                </a:solidFill>
                <a:latin typeface="Arial" panose="020B0604020202020204" pitchFamily="34" charset="0"/>
                <a:cs typeface="Arial" panose="020B0604020202020204" pitchFamily="34" charset="0"/>
              </a:rPr>
              <a:t>Community Connections </a:t>
            </a:r>
          </a:p>
        </p:txBody>
      </p:sp>
      <p:sp>
        <p:nvSpPr>
          <p:cNvPr id="3" name="Content Placeholder 2">
            <a:extLst>
              <a:ext uri="{FF2B5EF4-FFF2-40B4-BE49-F238E27FC236}">
                <a16:creationId xmlns:a16="http://schemas.microsoft.com/office/drawing/2014/main" id="{E1F81616-32B9-B586-A61C-1A5EEA3E90A7}"/>
              </a:ext>
            </a:extLst>
          </p:cNvPr>
          <p:cNvSpPr>
            <a:spLocks noGrp="1"/>
          </p:cNvSpPr>
          <p:nvPr>
            <p:ph idx="1"/>
          </p:nvPr>
        </p:nvSpPr>
        <p:spPr>
          <a:xfrm>
            <a:off x="472440" y="1476932"/>
            <a:ext cx="11247120" cy="4710112"/>
          </a:xfrm>
        </p:spPr>
        <p:txBody>
          <a:bodyPr>
            <a:normAutofit fontScale="92500" lnSpcReduction="20000"/>
          </a:bodyPr>
          <a:lstStyle/>
          <a:p>
            <a:pPr marL="0" indent="0">
              <a:buNone/>
            </a:pPr>
            <a:r>
              <a:rPr lang="en-GB" dirty="0">
                <a:latin typeface="Arial" panose="020B0604020202020204" pitchFamily="34" charset="0"/>
                <a:cs typeface="Arial" panose="020B0604020202020204" pitchFamily="34" charset="0"/>
              </a:rPr>
              <a:t>What is Community Connections?</a:t>
            </a:r>
          </a:p>
          <a:p>
            <a:pPr marL="0" indent="0">
              <a:buNone/>
            </a:pPr>
            <a:r>
              <a:rPr lang="en-GB" dirty="0">
                <a:latin typeface="Arial" panose="020B0604020202020204" pitchFamily="34" charset="0"/>
                <a:cs typeface="Arial" panose="020B0604020202020204" pitchFamily="34" charset="0"/>
              </a:rPr>
              <a:t>Community Connections is a commissioned short breaks service delivered by Disability Positive. It offers:</a:t>
            </a:r>
          </a:p>
          <a:p>
            <a:r>
              <a:rPr lang="en-GB" dirty="0">
                <a:latin typeface="Arial" panose="020B0604020202020204" pitchFamily="34" charset="0"/>
                <a:cs typeface="Arial" panose="020B0604020202020204" pitchFamily="34" charset="0"/>
              </a:rPr>
              <a:t>Information and guidance to help families find local activities</a:t>
            </a:r>
          </a:p>
          <a:p>
            <a:r>
              <a:rPr lang="en-GB" dirty="0">
                <a:latin typeface="Arial" panose="020B0604020202020204" pitchFamily="34" charset="0"/>
                <a:cs typeface="Arial" panose="020B0604020202020204" pitchFamily="34" charset="0"/>
              </a:rPr>
              <a:t>Practical support through an Inclusion Worker to help children access activities</a:t>
            </a:r>
          </a:p>
          <a:p>
            <a:r>
              <a:rPr lang="en-GB" dirty="0">
                <a:latin typeface="Arial" panose="020B0604020202020204" pitchFamily="34" charset="0"/>
                <a:cs typeface="Arial" panose="020B0604020202020204" pitchFamily="34" charset="0"/>
              </a:rPr>
              <a:t>Funding of up to £1,000 per year (via </a:t>
            </a:r>
            <a:r>
              <a:rPr lang="en-GB" dirty="0" err="1">
                <a:latin typeface="Arial" panose="020B0604020202020204" pitchFamily="34" charset="0"/>
                <a:cs typeface="Arial" panose="020B0604020202020204" pitchFamily="34" charset="0"/>
              </a:rPr>
              <a:t>AllPay</a:t>
            </a:r>
            <a:r>
              <a:rPr lang="en-GB" dirty="0">
                <a:latin typeface="Arial" panose="020B0604020202020204" pitchFamily="34" charset="0"/>
                <a:cs typeface="Arial" panose="020B0604020202020204" pitchFamily="34" charset="0"/>
              </a:rPr>
              <a:t> card)to pay for activities that provide a short break</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How do I access Community Connections?</a:t>
            </a:r>
          </a:p>
          <a:p>
            <a:pPr marL="0" indent="0">
              <a:buNone/>
            </a:pPr>
            <a:r>
              <a:rPr lang="en-GB" dirty="0">
                <a:latin typeface="Arial" panose="020B0604020202020204" pitchFamily="34" charset="0"/>
                <a:cs typeface="Arial" panose="020B0604020202020204" pitchFamily="34" charset="0"/>
              </a:rPr>
              <a:t>Families can self-refer directly to Disability Positive. Eligibility criteria apply for the funding element (e.g. DLA/PIP and not currently receiving funded social care support). </a:t>
            </a:r>
            <a:r>
              <a:rPr lang="en-GB" dirty="0">
                <a:hlinkClick r:id="rId3"/>
              </a:rPr>
              <a:t>Community Connections Social Groups - Disability Positive</a:t>
            </a:r>
            <a:endParaRPr lang="en-GB" dirty="0">
              <a:solidFill>
                <a:srgbClr val="FF0000"/>
              </a:solidFill>
              <a:latin typeface="Arial" panose="020B0604020202020204" pitchFamily="34" charset="0"/>
              <a:cs typeface="Arial" panose="020B0604020202020204" pitchFamily="34" charset="0"/>
            </a:endParaRPr>
          </a:p>
          <a:p>
            <a:pPr marL="0" indent="0">
              <a:buNone/>
            </a:pPr>
            <a:endParaRPr lang="en-GB" dirty="0"/>
          </a:p>
          <a:p>
            <a:endParaRPr lang="en-GB" dirty="0"/>
          </a:p>
        </p:txBody>
      </p:sp>
    </p:spTree>
    <p:extLst>
      <p:ext uri="{BB962C8B-B14F-4D97-AF65-F5344CB8AC3E}">
        <p14:creationId xmlns:p14="http://schemas.microsoft.com/office/powerpoint/2010/main" val="170928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CB973-B842-EFE8-49DC-7A391911C002}"/>
              </a:ext>
            </a:extLst>
          </p:cNvPr>
          <p:cNvSpPr>
            <a:spLocks noGrp="1"/>
          </p:cNvSpPr>
          <p:nvPr>
            <p:ph type="title"/>
          </p:nvPr>
        </p:nvSpPr>
        <p:spPr>
          <a:xfrm>
            <a:off x="416959" y="365125"/>
            <a:ext cx="10936841" cy="1325563"/>
          </a:xfrm>
        </p:spPr>
        <p:txBody>
          <a:bodyPr>
            <a:normAutofit/>
          </a:bodyPr>
          <a:lstStyle/>
          <a:p>
            <a:pPr algn="ctr"/>
            <a:r>
              <a:rPr lang="en-GB" sz="3600" dirty="0">
                <a:solidFill>
                  <a:schemeClr val="accent5">
                    <a:lumMod val="75000"/>
                  </a:schemeClr>
                </a:solidFill>
                <a:latin typeface="Arial" panose="020B0604020202020204" pitchFamily="34" charset="0"/>
                <a:cs typeface="Arial" panose="020B0604020202020204" pitchFamily="34" charset="0"/>
              </a:rPr>
              <a:t>Group Activities - Energise</a:t>
            </a:r>
          </a:p>
        </p:txBody>
      </p:sp>
      <p:sp>
        <p:nvSpPr>
          <p:cNvPr id="3" name="Content Placeholder 2">
            <a:extLst>
              <a:ext uri="{FF2B5EF4-FFF2-40B4-BE49-F238E27FC236}">
                <a16:creationId xmlns:a16="http://schemas.microsoft.com/office/drawing/2014/main" id="{BC6DDA11-4D02-6777-62D8-9E7C9C125219}"/>
              </a:ext>
            </a:extLst>
          </p:cNvPr>
          <p:cNvSpPr>
            <a:spLocks noGrp="1"/>
          </p:cNvSpPr>
          <p:nvPr>
            <p:ph idx="1"/>
          </p:nvPr>
        </p:nvSpPr>
        <p:spPr>
          <a:xfrm>
            <a:off x="416959" y="1466850"/>
            <a:ext cx="11275032" cy="4710113"/>
          </a:xfrm>
        </p:spPr>
        <p:txBody>
          <a:bodyPr>
            <a:normAutofit/>
          </a:bodyPr>
          <a:lstStyle/>
          <a:p>
            <a:pPr marL="0" indent="0">
              <a:buNone/>
            </a:pPr>
            <a:r>
              <a:rPr lang="en-GB" dirty="0"/>
              <a:t>What are Group Activities?</a:t>
            </a:r>
          </a:p>
          <a:p>
            <a:pPr marL="0" indent="0">
              <a:buNone/>
            </a:pPr>
            <a:r>
              <a:rPr lang="en-GB" dirty="0"/>
              <a:t>Group activities called Energise are inclusive, commissioned sessions for children and young people aged 4 – 18 with SEND, delivered by Endorphins. Across the borough.</a:t>
            </a:r>
          </a:p>
          <a:p>
            <a:pPr marL="0" indent="0">
              <a:buNone/>
            </a:pPr>
            <a:endParaRPr lang="en-GB" dirty="0"/>
          </a:p>
          <a:p>
            <a:pPr marL="0" indent="0">
              <a:buNone/>
            </a:pPr>
            <a:r>
              <a:rPr lang="en-GB" dirty="0"/>
              <a:t>How do I access Group Activities?</a:t>
            </a:r>
          </a:p>
          <a:p>
            <a:r>
              <a:rPr lang="en-GB" dirty="0"/>
              <a:t>Children and Families first need to register with Endorphins then Energise sessions are booked directly with the provider at the following site </a:t>
            </a:r>
            <a:r>
              <a:rPr lang="en-GB" dirty="0">
                <a:hlinkClick r:id="rId2"/>
              </a:rPr>
              <a:t>Home - Endorphins Group UK</a:t>
            </a:r>
            <a:endParaRPr lang="en-GB" dirty="0">
              <a:solidFill>
                <a:srgbClr val="FF0000"/>
              </a:solidFill>
            </a:endParaRPr>
          </a:p>
        </p:txBody>
      </p:sp>
    </p:spTree>
    <p:extLst>
      <p:ext uri="{BB962C8B-B14F-4D97-AF65-F5344CB8AC3E}">
        <p14:creationId xmlns:p14="http://schemas.microsoft.com/office/powerpoint/2010/main" val="625257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70DB1-A3E2-A8D6-A7CE-56E57A75A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8F73B-A813-CB37-A33B-8AE4D1354E9C}"/>
              </a:ext>
            </a:extLst>
          </p:cNvPr>
          <p:cNvSpPr>
            <a:spLocks noGrp="1"/>
          </p:cNvSpPr>
          <p:nvPr>
            <p:ph type="title"/>
          </p:nvPr>
        </p:nvSpPr>
        <p:spPr>
          <a:xfrm>
            <a:off x="416959" y="365125"/>
            <a:ext cx="10936841" cy="1325563"/>
          </a:xfrm>
        </p:spPr>
        <p:txBody>
          <a:bodyPr>
            <a:normAutofit/>
          </a:bodyPr>
          <a:lstStyle/>
          <a:p>
            <a:pPr algn="ctr"/>
            <a:r>
              <a:rPr lang="en-GB" sz="3600" dirty="0">
                <a:solidFill>
                  <a:schemeClr val="accent5">
                    <a:lumMod val="75000"/>
                  </a:schemeClr>
                </a:solidFill>
                <a:latin typeface="Arial" panose="020B0604020202020204" pitchFamily="34" charset="0"/>
                <a:cs typeface="Arial" panose="020B0604020202020204" pitchFamily="34" charset="0"/>
              </a:rPr>
              <a:t>Feedback</a:t>
            </a:r>
          </a:p>
        </p:txBody>
      </p:sp>
      <p:sp>
        <p:nvSpPr>
          <p:cNvPr id="3" name="Content Placeholder 2">
            <a:extLst>
              <a:ext uri="{FF2B5EF4-FFF2-40B4-BE49-F238E27FC236}">
                <a16:creationId xmlns:a16="http://schemas.microsoft.com/office/drawing/2014/main" id="{20909E36-65F2-3AF2-1B08-19104EE8B8B7}"/>
              </a:ext>
            </a:extLst>
          </p:cNvPr>
          <p:cNvSpPr>
            <a:spLocks noGrp="1"/>
          </p:cNvSpPr>
          <p:nvPr>
            <p:ph idx="1"/>
          </p:nvPr>
        </p:nvSpPr>
        <p:spPr>
          <a:xfrm>
            <a:off x="416959" y="1466850"/>
            <a:ext cx="11275032" cy="4710113"/>
          </a:xfrm>
        </p:spPr>
        <p:txBody>
          <a:bodyPr>
            <a:normAutofit fontScale="92500" lnSpcReduction="20000"/>
          </a:bodyPr>
          <a:lstStyle/>
          <a:p>
            <a:pPr marL="0" indent="0" fontAlgn="base">
              <a:buNone/>
            </a:pPr>
            <a:r>
              <a:rPr lang="en-GB" dirty="0"/>
              <a:t>Quotes received from children/young people </a:t>
            </a:r>
          </a:p>
          <a:p>
            <a:pPr fontAlgn="base"/>
            <a:r>
              <a:rPr lang="en-GB" dirty="0"/>
              <a:t>“Being as independent as I can be, being positive, happy, loving life and being able to choose what I want to do.” </a:t>
            </a:r>
          </a:p>
          <a:p>
            <a:pPr fontAlgn="base"/>
            <a:r>
              <a:rPr lang="en-GB" dirty="0"/>
              <a:t>“I want to be independent, have life skills, be healthier, and be able to get a job.” </a:t>
            </a:r>
          </a:p>
          <a:p>
            <a:pPr fontAlgn="base"/>
            <a:r>
              <a:rPr lang="en-GB" dirty="0"/>
              <a:t>“More activities to be available so I feel less isolated.” </a:t>
            </a:r>
          </a:p>
          <a:p>
            <a:pPr marL="0" indent="0" fontAlgn="base">
              <a:buNone/>
            </a:pPr>
            <a:endParaRPr lang="en-GB" dirty="0"/>
          </a:p>
          <a:p>
            <a:pPr marL="0" indent="0" fontAlgn="base">
              <a:buNone/>
            </a:pPr>
            <a:r>
              <a:rPr lang="en-GB" dirty="0"/>
              <a:t>Quotes received from parents/carers </a:t>
            </a:r>
          </a:p>
          <a:p>
            <a:pPr fontAlgn="base"/>
            <a:r>
              <a:rPr lang="en-GB" dirty="0"/>
              <a:t>“Having a choice of physical and non-physical activities.” </a:t>
            </a:r>
          </a:p>
          <a:p>
            <a:pPr fontAlgn="base"/>
            <a:r>
              <a:rPr lang="en-GB" dirty="0"/>
              <a:t>“Knowing my child is in a consistent and safe environment.” </a:t>
            </a:r>
          </a:p>
          <a:p>
            <a:pPr fontAlgn="base"/>
            <a:r>
              <a:rPr lang="en-GB" dirty="0"/>
              <a:t>“Having flexibility within sessions.” </a:t>
            </a:r>
          </a:p>
          <a:p>
            <a:pPr fontAlgn="base"/>
            <a:r>
              <a:rPr lang="en-GB" dirty="0"/>
              <a:t>“The social aspect is really important for my child to attend short breaks services.” </a:t>
            </a:r>
          </a:p>
          <a:p>
            <a:pPr marL="0" indent="0">
              <a:buNone/>
            </a:pPr>
            <a:endParaRPr lang="en-GB" dirty="0">
              <a:solidFill>
                <a:srgbClr val="FF0000"/>
              </a:solidFill>
            </a:endParaRPr>
          </a:p>
        </p:txBody>
      </p:sp>
    </p:spTree>
    <p:extLst>
      <p:ext uri="{BB962C8B-B14F-4D97-AF65-F5344CB8AC3E}">
        <p14:creationId xmlns:p14="http://schemas.microsoft.com/office/powerpoint/2010/main" val="2379210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20F47C3-1622-6A48-A7F0-BB21102E1F04}"/>
              </a:ext>
            </a:extLst>
          </p:cNvPr>
          <p:cNvSpPr>
            <a:spLocks noGrp="1"/>
          </p:cNvSpPr>
          <p:nvPr>
            <p:ph type="ctrTitle"/>
          </p:nvPr>
        </p:nvSpPr>
        <p:spPr>
          <a:xfrm>
            <a:off x="1524000" y="952242"/>
            <a:ext cx="9144000" cy="621093"/>
          </a:xfrm>
        </p:spPr>
        <p:txBody>
          <a:bodyPr>
            <a:normAutofit/>
          </a:bodyPr>
          <a:lstStyle/>
          <a:p>
            <a:r>
              <a:rPr lang="en-US" sz="3600" dirty="0">
                <a:solidFill>
                  <a:schemeClr val="accent5">
                    <a:lumMod val="75000"/>
                  </a:schemeClr>
                </a:solidFill>
                <a:latin typeface="Arial" panose="020B0604020202020204" pitchFamily="34" charset="0"/>
                <a:cs typeface="Arial" panose="020B0604020202020204" pitchFamily="34" charset="0"/>
              </a:rPr>
              <a:t>Good News  </a:t>
            </a:r>
          </a:p>
        </p:txBody>
      </p:sp>
      <p:sp>
        <p:nvSpPr>
          <p:cNvPr id="6" name="Subtitle 5">
            <a:extLst>
              <a:ext uri="{FF2B5EF4-FFF2-40B4-BE49-F238E27FC236}">
                <a16:creationId xmlns:a16="http://schemas.microsoft.com/office/drawing/2014/main" id="{F5A21892-375A-8141-B2E2-5FBE94E82E44}"/>
              </a:ext>
            </a:extLst>
          </p:cNvPr>
          <p:cNvSpPr>
            <a:spLocks noGrp="1"/>
          </p:cNvSpPr>
          <p:nvPr>
            <p:ph type="subTitle" idx="1"/>
          </p:nvPr>
        </p:nvSpPr>
        <p:spPr>
          <a:xfrm>
            <a:off x="478465" y="1743456"/>
            <a:ext cx="11323675" cy="4317102"/>
          </a:xfrm>
        </p:spPr>
        <p:txBody>
          <a:bodyPr>
            <a:normAutofit/>
          </a:bodyPr>
          <a:lstStyle/>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A revised Short Breaks Commissioning Strategy has been developed with engagement with children and families and is now live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A refreshed Short Breaks Annual Statement has also been developed and is with the aim of improving clarity for families</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Recommissioning is also live for the new Short Breaks Offer, informed by coproduction and engagement with Children and Families and following sign off from Cabinet</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The new service will be in place from April 2027</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3535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57366-8D67-536E-863C-2A7431E7D7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069A71B-8CCF-E096-849E-8D559A67FBC5}"/>
              </a:ext>
            </a:extLst>
          </p:cNvPr>
          <p:cNvSpPr>
            <a:spLocks noGrp="1"/>
          </p:cNvSpPr>
          <p:nvPr>
            <p:ph type="ctrTitle"/>
          </p:nvPr>
        </p:nvSpPr>
        <p:spPr>
          <a:xfrm>
            <a:off x="1524000" y="882794"/>
            <a:ext cx="9144000" cy="621093"/>
          </a:xfrm>
        </p:spPr>
        <p:txBody>
          <a:bodyPr>
            <a:normAutofit/>
          </a:bodyPr>
          <a:lstStyle/>
          <a:p>
            <a:r>
              <a:rPr lang="en-US" sz="3600" dirty="0">
                <a:solidFill>
                  <a:schemeClr val="accent5">
                    <a:lumMod val="75000"/>
                  </a:schemeClr>
                </a:solidFill>
                <a:latin typeface="Arial" panose="020B0604020202020204" pitchFamily="34" charset="0"/>
                <a:cs typeface="Arial" panose="020B0604020202020204" pitchFamily="34" charset="0"/>
              </a:rPr>
              <a:t>Short Breaks Strategy 2026-31  </a:t>
            </a:r>
          </a:p>
        </p:txBody>
      </p:sp>
      <p:sp>
        <p:nvSpPr>
          <p:cNvPr id="6" name="Subtitle 5">
            <a:extLst>
              <a:ext uri="{FF2B5EF4-FFF2-40B4-BE49-F238E27FC236}">
                <a16:creationId xmlns:a16="http://schemas.microsoft.com/office/drawing/2014/main" id="{95F64A10-87EE-7D13-AD4C-6E716DAD88D8}"/>
              </a:ext>
            </a:extLst>
          </p:cNvPr>
          <p:cNvSpPr>
            <a:spLocks noGrp="1"/>
          </p:cNvSpPr>
          <p:nvPr>
            <p:ph type="subTitle" idx="1"/>
          </p:nvPr>
        </p:nvSpPr>
        <p:spPr>
          <a:xfrm>
            <a:off x="478465" y="1743456"/>
            <a:ext cx="11323675" cy="4317102"/>
          </a:xfrm>
        </p:spPr>
        <p:txBody>
          <a:bodyPr>
            <a:normAutofit/>
          </a:bodyPr>
          <a:lstStyle/>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A long‑term plan to improve short break services for children and young people with SEND and their families.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Focuses on delivering high‑quality, flexible, inclusive support that is easier to access and tailored to individual needs.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Responds to increasing demand by creating a more consistent, joined‑up system across education, health, social care, and community partners.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Shaped by feedback from families, with priorities including greater choice, better communication, and improved access to services. </a:t>
            </a:r>
          </a:p>
          <a:p>
            <a:pPr marL="342900"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Aims to help children build independence, enjoy meaningful activities, and support families to remain resilient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7128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d4c7f7-a244-46dc-9f45-c20f5269b35b">
      <Terms xmlns="http://schemas.microsoft.com/office/infopath/2007/PartnerControls"/>
    </lcf76f155ced4ddcb4097134ff3c332f>
    <TaxCatchAll xmlns="b167efe2-dc23-435a-bf67-e5e51b80f1c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E68A4E7EC595546BFAD4E204224380D" ma:contentTypeVersion="16" ma:contentTypeDescription="Create a new document." ma:contentTypeScope="" ma:versionID="0a1b8551f169d19bd85fcc56537da55e">
  <xsd:schema xmlns:xsd="http://www.w3.org/2001/XMLSchema" xmlns:xs="http://www.w3.org/2001/XMLSchema" xmlns:p="http://schemas.microsoft.com/office/2006/metadata/properties" xmlns:ns2="b9d4c7f7-a244-46dc-9f45-c20f5269b35b" xmlns:ns3="b167efe2-dc23-435a-bf67-e5e51b80f1c2" targetNamespace="http://schemas.microsoft.com/office/2006/metadata/properties" ma:root="true" ma:fieldsID="619ba308fca5ece8a004032a886e760f" ns2:_="" ns3:_="">
    <xsd:import namespace="b9d4c7f7-a244-46dc-9f45-c20f5269b35b"/>
    <xsd:import namespace="b167efe2-dc23-435a-bf67-e5e51b80f1c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d4c7f7-a244-46dc-9f45-c20f5269b3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699500-de3b-41c4-8dcb-884ea81463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67efe2-dc23-435a-bf67-e5e51b80f1c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99e0924-1453-4da6-a99c-bfdcc7ba1425}" ma:internalName="TaxCatchAll" ma:showField="CatchAllData" ma:web="b167efe2-dc23-435a-bf67-e5e51b80f1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51FB54-4287-4C43-A7BB-54FB46507058}">
  <ds:schemaRefs>
    <ds:schemaRef ds:uri="b167efe2-dc23-435a-bf67-e5e51b80f1c2"/>
    <ds:schemaRef ds:uri="b9d4c7f7-a244-46dc-9f45-c20f5269b35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7829143-A97B-4E9E-AEB2-45D4215C90E0}">
  <ds:schemaRefs>
    <ds:schemaRef ds:uri="b167efe2-dc23-435a-bf67-e5e51b80f1c2"/>
    <ds:schemaRef ds:uri="b9d4c7f7-a244-46dc-9f45-c20f5269b3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8E7AEEB-8D66-47DD-A97D-FF3809411B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1128</Words>
  <Application>Microsoft Office PowerPoint</Application>
  <PresentationFormat>Widescreen</PresentationFormat>
  <Paragraphs>92</Paragraphs>
  <Slides>12</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Short Breaks Update </vt:lpstr>
      <vt:lpstr>What Are Short Breaks?</vt:lpstr>
      <vt:lpstr>What Are Short Breaks </vt:lpstr>
      <vt:lpstr>Direct Payments </vt:lpstr>
      <vt:lpstr>Community Connections </vt:lpstr>
      <vt:lpstr>Group Activities - Energise</vt:lpstr>
      <vt:lpstr>Feedback</vt:lpstr>
      <vt:lpstr>Good News  </vt:lpstr>
      <vt:lpstr>Short Breaks Strategy 2026-31  </vt:lpstr>
      <vt:lpstr>Short Breaks Statement 2026</vt:lpstr>
      <vt:lpstr>Next Steps </vt:lpstr>
      <vt:lpstr>Key Links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 Lautman</dc:creator>
  <cp:lastModifiedBy>JOHNSTONE, Wendy</cp:lastModifiedBy>
  <cp:revision>67</cp:revision>
  <dcterms:created xsi:type="dcterms:W3CDTF">2023-05-23T13:19:54Z</dcterms:created>
  <dcterms:modified xsi:type="dcterms:W3CDTF">2026-06-09T08:41:53Z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0x0101007E68A4E7EC595546BFAD4E204224380D</vt:lpwstr>
  </property>
</Properties>
</file>