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</p:sldMasterIdLst>
  <p:notesMasterIdLst>
    <p:notesMasterId r:id="rId43"/>
  </p:notesMasterIdLst>
  <p:sldIdLst>
    <p:sldId id="267" r:id="rId7"/>
    <p:sldId id="260" r:id="rId8"/>
    <p:sldId id="1437" r:id="rId9"/>
    <p:sldId id="268" r:id="rId10"/>
    <p:sldId id="291" r:id="rId11"/>
    <p:sldId id="276" r:id="rId12"/>
    <p:sldId id="309" r:id="rId13"/>
    <p:sldId id="259" r:id="rId14"/>
    <p:sldId id="1386" r:id="rId15"/>
    <p:sldId id="1453" r:id="rId16"/>
    <p:sldId id="1391" r:id="rId17"/>
    <p:sldId id="1454" r:id="rId18"/>
    <p:sldId id="1348" r:id="rId19"/>
    <p:sldId id="271" r:id="rId20"/>
    <p:sldId id="288" r:id="rId21"/>
    <p:sldId id="1411" r:id="rId22"/>
    <p:sldId id="1413" r:id="rId23"/>
    <p:sldId id="1412" r:id="rId24"/>
    <p:sldId id="1446" r:id="rId25"/>
    <p:sldId id="339" r:id="rId26"/>
    <p:sldId id="1418" r:id="rId27"/>
    <p:sldId id="1419" r:id="rId28"/>
    <p:sldId id="302" r:id="rId29"/>
    <p:sldId id="1463" r:id="rId30"/>
    <p:sldId id="285" r:id="rId31"/>
    <p:sldId id="1384" r:id="rId32"/>
    <p:sldId id="1434" r:id="rId33"/>
    <p:sldId id="1435" r:id="rId34"/>
    <p:sldId id="1358" r:id="rId35"/>
    <p:sldId id="1349" r:id="rId36"/>
    <p:sldId id="1376" r:id="rId37"/>
    <p:sldId id="1440" r:id="rId38"/>
    <p:sldId id="1364" r:id="rId39"/>
    <p:sldId id="1439" r:id="rId40"/>
    <p:sldId id="308" r:id="rId41"/>
    <p:sldId id="1464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5" autoAdjust="0"/>
    <p:restoredTop sz="88969" autoAdjust="0"/>
  </p:normalViewPr>
  <p:slideViewPr>
    <p:cSldViewPr snapToGrid="0">
      <p:cViewPr varScale="1">
        <p:scale>
          <a:sx n="56" d="100"/>
          <a:sy n="56" d="100"/>
        </p:scale>
        <p:origin x="10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6EF04C-7F13-4849-A777-A65BF1E5CFE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752CD9F-2379-40C5-9354-F421A41D289E}">
      <dgm:prSet/>
      <dgm:spPr/>
      <dgm:t>
        <a:bodyPr/>
        <a:lstStyle/>
        <a:p>
          <a:r>
            <a:rPr lang="en-GB" b="1" i="0" u="none"/>
            <a:t>How are you ensuring these in your approach?</a:t>
          </a:r>
          <a:endParaRPr lang="en-US" b="1" i="0" u="none"/>
        </a:p>
      </dgm:t>
    </dgm:pt>
    <dgm:pt modelId="{FEF86A3F-77FC-493E-8D80-B47D7144274A}" type="parTrans" cxnId="{ED83C904-C38E-4601-A8E3-614448875636}">
      <dgm:prSet/>
      <dgm:spPr/>
      <dgm:t>
        <a:bodyPr/>
        <a:lstStyle/>
        <a:p>
          <a:endParaRPr lang="en-US"/>
        </a:p>
      </dgm:t>
    </dgm:pt>
    <dgm:pt modelId="{C44142DA-597E-47AA-B048-9A4850618E5B}" type="sibTrans" cxnId="{ED83C904-C38E-4601-A8E3-614448875636}">
      <dgm:prSet/>
      <dgm:spPr/>
      <dgm:t>
        <a:bodyPr/>
        <a:lstStyle/>
        <a:p>
          <a:endParaRPr lang="en-US"/>
        </a:p>
      </dgm:t>
    </dgm:pt>
    <dgm:pt modelId="{667610A3-78EB-46EA-AE0C-2667777763F7}">
      <dgm:prSet/>
      <dgm:spPr/>
      <dgm:t>
        <a:bodyPr/>
        <a:lstStyle/>
        <a:p>
          <a:r>
            <a:rPr lang="en-GB"/>
            <a:t>1. Flexibility</a:t>
          </a:r>
          <a:endParaRPr lang="en-US"/>
        </a:p>
      </dgm:t>
    </dgm:pt>
    <dgm:pt modelId="{C094B649-F0B7-4789-9BB4-F736FB852D49}" type="parTrans" cxnId="{334CD6D3-A5BF-4865-B51D-C1BD6AFEDE4B}">
      <dgm:prSet/>
      <dgm:spPr/>
      <dgm:t>
        <a:bodyPr/>
        <a:lstStyle/>
        <a:p>
          <a:endParaRPr lang="en-US"/>
        </a:p>
      </dgm:t>
    </dgm:pt>
    <dgm:pt modelId="{4DAF02C9-ED83-4846-B5D2-FB1F58F707E4}" type="sibTrans" cxnId="{334CD6D3-A5BF-4865-B51D-C1BD6AFEDE4B}">
      <dgm:prSet/>
      <dgm:spPr/>
      <dgm:t>
        <a:bodyPr/>
        <a:lstStyle/>
        <a:p>
          <a:endParaRPr lang="en-US"/>
        </a:p>
      </dgm:t>
    </dgm:pt>
    <dgm:pt modelId="{977F0BD0-BD20-4968-A335-5609B6EE1DA0}">
      <dgm:prSet/>
      <dgm:spPr/>
      <dgm:t>
        <a:bodyPr/>
        <a:lstStyle/>
        <a:p>
          <a:r>
            <a:rPr lang="en-GB"/>
            <a:t>2. Reasonable adjustments</a:t>
          </a:r>
          <a:endParaRPr lang="en-US"/>
        </a:p>
      </dgm:t>
    </dgm:pt>
    <dgm:pt modelId="{EFF78ACA-F4E0-4E5D-9712-53F9ED0E5450}" type="parTrans" cxnId="{A9B079C2-777D-4353-AA1A-C7C9265D746F}">
      <dgm:prSet/>
      <dgm:spPr/>
      <dgm:t>
        <a:bodyPr/>
        <a:lstStyle/>
        <a:p>
          <a:endParaRPr lang="en-US"/>
        </a:p>
      </dgm:t>
    </dgm:pt>
    <dgm:pt modelId="{44F62F2E-8290-47AC-95DD-06B2B7941989}" type="sibTrans" cxnId="{A9B079C2-777D-4353-AA1A-C7C9265D746F}">
      <dgm:prSet/>
      <dgm:spPr/>
      <dgm:t>
        <a:bodyPr/>
        <a:lstStyle/>
        <a:p>
          <a:endParaRPr lang="en-US"/>
        </a:p>
      </dgm:t>
    </dgm:pt>
    <dgm:pt modelId="{7F51EEF8-18D5-42F8-B52C-8475F11E81B6}">
      <dgm:prSet/>
      <dgm:spPr/>
      <dgm:t>
        <a:bodyPr/>
        <a:lstStyle/>
        <a:p>
          <a:r>
            <a:rPr lang="en-GB"/>
            <a:t>3. Prioritising wellbeing and happiness</a:t>
          </a:r>
          <a:endParaRPr lang="en-US"/>
        </a:p>
      </dgm:t>
    </dgm:pt>
    <dgm:pt modelId="{6ACB80A6-8A1C-40D8-95E5-BDFAC02F4250}" type="parTrans" cxnId="{3175DA48-3D31-417E-9D1E-A335BEC7F6C2}">
      <dgm:prSet/>
      <dgm:spPr/>
      <dgm:t>
        <a:bodyPr/>
        <a:lstStyle/>
        <a:p>
          <a:endParaRPr lang="en-US"/>
        </a:p>
      </dgm:t>
    </dgm:pt>
    <dgm:pt modelId="{4E19D8B8-65E3-4F20-B541-CD641E7AFDFE}" type="sibTrans" cxnId="{3175DA48-3D31-417E-9D1E-A335BEC7F6C2}">
      <dgm:prSet/>
      <dgm:spPr/>
      <dgm:t>
        <a:bodyPr/>
        <a:lstStyle/>
        <a:p>
          <a:endParaRPr lang="en-US"/>
        </a:p>
      </dgm:t>
    </dgm:pt>
    <dgm:pt modelId="{1F97222B-1E97-4C66-BAB4-3CB286CC7DB3}">
      <dgm:prSet/>
      <dgm:spPr/>
      <dgm:t>
        <a:bodyPr/>
        <a:lstStyle/>
        <a:p>
          <a:r>
            <a:rPr lang="en-GB"/>
            <a:t>4. Staff training </a:t>
          </a:r>
          <a:endParaRPr lang="en-US"/>
        </a:p>
      </dgm:t>
    </dgm:pt>
    <dgm:pt modelId="{9528EBCC-EB57-4D7D-BC66-ADD478FBC602}" type="parTrans" cxnId="{970EA177-E582-4C91-8C44-62037A81FCE4}">
      <dgm:prSet/>
      <dgm:spPr/>
      <dgm:t>
        <a:bodyPr/>
        <a:lstStyle/>
        <a:p>
          <a:endParaRPr lang="en-US"/>
        </a:p>
      </dgm:t>
    </dgm:pt>
    <dgm:pt modelId="{61A051BE-91AC-4F7B-9D87-26F4AB77DB80}" type="sibTrans" cxnId="{970EA177-E582-4C91-8C44-62037A81FCE4}">
      <dgm:prSet/>
      <dgm:spPr/>
      <dgm:t>
        <a:bodyPr/>
        <a:lstStyle/>
        <a:p>
          <a:endParaRPr lang="en-US"/>
        </a:p>
      </dgm:t>
    </dgm:pt>
    <dgm:pt modelId="{6435E53B-C6FE-49E9-B621-842AC70F9CD6}">
      <dgm:prSet/>
      <dgm:spPr/>
      <dgm:t>
        <a:bodyPr/>
        <a:lstStyle/>
        <a:p>
          <a:r>
            <a:rPr lang="en-GB"/>
            <a:t>5. Kindness</a:t>
          </a:r>
          <a:endParaRPr lang="en-US"/>
        </a:p>
      </dgm:t>
    </dgm:pt>
    <dgm:pt modelId="{5E65F4C6-C258-470C-A743-3C91E4DBE68E}" type="parTrans" cxnId="{7CB99A87-864F-4075-8C2F-9A62F395341C}">
      <dgm:prSet/>
      <dgm:spPr/>
      <dgm:t>
        <a:bodyPr/>
        <a:lstStyle/>
        <a:p>
          <a:endParaRPr lang="en-US"/>
        </a:p>
      </dgm:t>
    </dgm:pt>
    <dgm:pt modelId="{9BAAC9D3-D5E1-48E8-A794-5368A830F27E}" type="sibTrans" cxnId="{7CB99A87-864F-4075-8C2F-9A62F395341C}">
      <dgm:prSet/>
      <dgm:spPr/>
      <dgm:t>
        <a:bodyPr/>
        <a:lstStyle/>
        <a:p>
          <a:endParaRPr lang="en-US"/>
        </a:p>
      </dgm:t>
    </dgm:pt>
    <dgm:pt modelId="{234D3EE3-019D-445E-9F69-44CED46D99CF}">
      <dgm:prSet/>
      <dgm:spPr/>
      <dgm:t>
        <a:bodyPr/>
        <a:lstStyle/>
        <a:p>
          <a:r>
            <a:rPr lang="en-GB"/>
            <a:t>6. Pastoral &amp; mental health support</a:t>
          </a:r>
          <a:endParaRPr lang="en-US"/>
        </a:p>
      </dgm:t>
    </dgm:pt>
    <dgm:pt modelId="{888E7A94-3527-4679-91C2-20CEA18DDDB6}" type="parTrans" cxnId="{24A9FEF3-49EB-4058-A6FC-A8E332929B8C}">
      <dgm:prSet/>
      <dgm:spPr/>
      <dgm:t>
        <a:bodyPr/>
        <a:lstStyle/>
        <a:p>
          <a:endParaRPr lang="en-US"/>
        </a:p>
      </dgm:t>
    </dgm:pt>
    <dgm:pt modelId="{6FB436D1-702E-4741-975B-EAFCC6B88D8E}" type="sibTrans" cxnId="{24A9FEF3-49EB-4058-A6FC-A8E332929B8C}">
      <dgm:prSet/>
      <dgm:spPr/>
      <dgm:t>
        <a:bodyPr/>
        <a:lstStyle/>
        <a:p>
          <a:endParaRPr lang="en-US"/>
        </a:p>
      </dgm:t>
    </dgm:pt>
    <dgm:pt modelId="{4EDFF548-5686-4C10-BABD-7A7CC2C5F439}">
      <dgm:prSet/>
      <dgm:spPr/>
      <dgm:t>
        <a:bodyPr/>
        <a:lstStyle/>
        <a:p>
          <a:r>
            <a:rPr lang="en-GB"/>
            <a:t>7. Proactive SENCO</a:t>
          </a:r>
          <a:endParaRPr lang="en-US"/>
        </a:p>
      </dgm:t>
    </dgm:pt>
    <dgm:pt modelId="{FC23CC4C-A4DD-4844-858F-3879E887CF7A}" type="parTrans" cxnId="{28556C5B-E9F1-4189-9D5C-1DEB52BEE6A1}">
      <dgm:prSet/>
      <dgm:spPr/>
      <dgm:t>
        <a:bodyPr/>
        <a:lstStyle/>
        <a:p>
          <a:endParaRPr lang="en-US"/>
        </a:p>
      </dgm:t>
    </dgm:pt>
    <dgm:pt modelId="{1173E648-51CE-41ED-9FF7-B2409E43D367}" type="sibTrans" cxnId="{28556C5B-E9F1-4189-9D5C-1DEB52BEE6A1}">
      <dgm:prSet/>
      <dgm:spPr/>
      <dgm:t>
        <a:bodyPr/>
        <a:lstStyle/>
        <a:p>
          <a:endParaRPr lang="en-US"/>
        </a:p>
      </dgm:t>
    </dgm:pt>
    <dgm:pt modelId="{6F298CD4-F3DA-4602-B5C8-4DE37B5E16ED}">
      <dgm:prSet/>
      <dgm:spPr/>
      <dgm:t>
        <a:bodyPr/>
        <a:lstStyle/>
        <a:p>
          <a:r>
            <a:rPr lang="en-GB"/>
            <a:t>8. Trusting parental opinion / experience </a:t>
          </a:r>
          <a:endParaRPr lang="en-US"/>
        </a:p>
      </dgm:t>
    </dgm:pt>
    <dgm:pt modelId="{7A893B63-9D2C-463D-8CA5-A8007FD2CD3C}" type="parTrans" cxnId="{BFD13CC3-FB0A-4522-9329-24452244C615}">
      <dgm:prSet/>
      <dgm:spPr/>
      <dgm:t>
        <a:bodyPr/>
        <a:lstStyle/>
        <a:p>
          <a:endParaRPr lang="en-US"/>
        </a:p>
      </dgm:t>
    </dgm:pt>
    <dgm:pt modelId="{002ED1E4-B4C7-4299-850F-4D726AA7970F}" type="sibTrans" cxnId="{BFD13CC3-FB0A-4522-9329-24452244C615}">
      <dgm:prSet/>
      <dgm:spPr/>
      <dgm:t>
        <a:bodyPr/>
        <a:lstStyle/>
        <a:p>
          <a:endParaRPr lang="en-US"/>
        </a:p>
      </dgm:t>
    </dgm:pt>
    <dgm:pt modelId="{7655E6AB-49D6-45E1-8477-4E4A0513CD87}">
      <dgm:prSet/>
      <dgm:spPr/>
      <dgm:t>
        <a:bodyPr/>
        <a:lstStyle/>
        <a:p>
          <a:r>
            <a:rPr lang="en-GB"/>
            <a:t>9. Accommodations/ creative thinking </a:t>
          </a:r>
          <a:endParaRPr lang="en-US"/>
        </a:p>
      </dgm:t>
    </dgm:pt>
    <dgm:pt modelId="{8F7099C4-9BF4-4773-80AE-66BACF56E4A9}" type="parTrans" cxnId="{60F6853B-9E2A-4260-BFA6-987E5F5D1B0C}">
      <dgm:prSet/>
      <dgm:spPr/>
      <dgm:t>
        <a:bodyPr/>
        <a:lstStyle/>
        <a:p>
          <a:endParaRPr lang="en-US"/>
        </a:p>
      </dgm:t>
    </dgm:pt>
    <dgm:pt modelId="{C864898D-E215-4EA6-B1D9-491B134ABD01}" type="sibTrans" cxnId="{60F6853B-9E2A-4260-BFA6-987E5F5D1B0C}">
      <dgm:prSet/>
      <dgm:spPr/>
      <dgm:t>
        <a:bodyPr/>
        <a:lstStyle/>
        <a:p>
          <a:endParaRPr lang="en-US"/>
        </a:p>
      </dgm:t>
    </dgm:pt>
    <dgm:pt modelId="{D858FE5D-9C4D-4C60-BACB-0247E24AE9E5}">
      <dgm:prSet/>
      <dgm:spPr/>
      <dgm:t>
        <a:bodyPr/>
        <a:lstStyle/>
        <a:p>
          <a:r>
            <a:rPr lang="en-GB"/>
            <a:t>10. Inclusion for SEND/ ill health </a:t>
          </a:r>
          <a:endParaRPr lang="en-US"/>
        </a:p>
      </dgm:t>
    </dgm:pt>
    <dgm:pt modelId="{52EE8FDA-BAB8-479A-80A5-540DF4404043}" type="parTrans" cxnId="{0547C087-F9BD-46EA-8329-40CCDA57BAA7}">
      <dgm:prSet/>
      <dgm:spPr/>
      <dgm:t>
        <a:bodyPr/>
        <a:lstStyle/>
        <a:p>
          <a:endParaRPr lang="en-US"/>
        </a:p>
      </dgm:t>
    </dgm:pt>
    <dgm:pt modelId="{E10AB83B-4006-4385-932D-D1B22221AF9F}" type="sibTrans" cxnId="{0547C087-F9BD-46EA-8329-40CCDA57BAA7}">
      <dgm:prSet/>
      <dgm:spPr/>
      <dgm:t>
        <a:bodyPr/>
        <a:lstStyle/>
        <a:p>
          <a:endParaRPr lang="en-US"/>
        </a:p>
      </dgm:t>
    </dgm:pt>
    <dgm:pt modelId="{28610474-B9E6-4372-81F2-FF191F382213}" type="pres">
      <dgm:prSet presAssocID="{B06EF04C-7F13-4849-A777-A65BF1E5CFE0}" presName="vert0" presStyleCnt="0">
        <dgm:presLayoutVars>
          <dgm:dir/>
          <dgm:animOne val="branch"/>
          <dgm:animLvl val="lvl"/>
        </dgm:presLayoutVars>
      </dgm:prSet>
      <dgm:spPr/>
    </dgm:pt>
    <dgm:pt modelId="{D9CFB5C8-9EFC-4AC5-A2AD-91335B01C320}" type="pres">
      <dgm:prSet presAssocID="{2752CD9F-2379-40C5-9354-F421A41D289E}" presName="thickLine" presStyleLbl="alignNode1" presStyleIdx="0" presStyleCnt="11"/>
      <dgm:spPr/>
    </dgm:pt>
    <dgm:pt modelId="{9AE80F19-3DFB-41F9-839D-08153CAF7D86}" type="pres">
      <dgm:prSet presAssocID="{2752CD9F-2379-40C5-9354-F421A41D289E}" presName="horz1" presStyleCnt="0"/>
      <dgm:spPr/>
    </dgm:pt>
    <dgm:pt modelId="{2BF46D1C-9D5C-4CB0-930E-088E1C644781}" type="pres">
      <dgm:prSet presAssocID="{2752CD9F-2379-40C5-9354-F421A41D289E}" presName="tx1" presStyleLbl="revTx" presStyleIdx="0" presStyleCnt="11"/>
      <dgm:spPr/>
    </dgm:pt>
    <dgm:pt modelId="{6757248A-D575-4046-A6D7-312B9DB258FE}" type="pres">
      <dgm:prSet presAssocID="{2752CD9F-2379-40C5-9354-F421A41D289E}" presName="vert1" presStyleCnt="0"/>
      <dgm:spPr/>
    </dgm:pt>
    <dgm:pt modelId="{0406DA97-3AE6-48C4-85FF-8D1D561B878B}" type="pres">
      <dgm:prSet presAssocID="{667610A3-78EB-46EA-AE0C-2667777763F7}" presName="thickLine" presStyleLbl="alignNode1" presStyleIdx="1" presStyleCnt="11"/>
      <dgm:spPr/>
    </dgm:pt>
    <dgm:pt modelId="{9022A9E2-B2AD-41FD-9BFA-8A3BC257D7DE}" type="pres">
      <dgm:prSet presAssocID="{667610A3-78EB-46EA-AE0C-2667777763F7}" presName="horz1" presStyleCnt="0"/>
      <dgm:spPr/>
    </dgm:pt>
    <dgm:pt modelId="{2F8266EC-7D1C-4CCB-9D52-7030A2A7568A}" type="pres">
      <dgm:prSet presAssocID="{667610A3-78EB-46EA-AE0C-2667777763F7}" presName="tx1" presStyleLbl="revTx" presStyleIdx="1" presStyleCnt="11"/>
      <dgm:spPr/>
    </dgm:pt>
    <dgm:pt modelId="{ECE24148-D3C5-4A8B-BEA0-BA824D9D5149}" type="pres">
      <dgm:prSet presAssocID="{667610A3-78EB-46EA-AE0C-2667777763F7}" presName="vert1" presStyleCnt="0"/>
      <dgm:spPr/>
    </dgm:pt>
    <dgm:pt modelId="{C71BC42C-DE00-424A-9D53-82E7D02F40F1}" type="pres">
      <dgm:prSet presAssocID="{977F0BD0-BD20-4968-A335-5609B6EE1DA0}" presName="thickLine" presStyleLbl="alignNode1" presStyleIdx="2" presStyleCnt="11"/>
      <dgm:spPr/>
    </dgm:pt>
    <dgm:pt modelId="{D9B3105F-3DA4-41B2-849D-AE9526121C5A}" type="pres">
      <dgm:prSet presAssocID="{977F0BD0-BD20-4968-A335-5609B6EE1DA0}" presName="horz1" presStyleCnt="0"/>
      <dgm:spPr/>
    </dgm:pt>
    <dgm:pt modelId="{1F145E69-909E-48EB-B98E-EF3BFA2FE99C}" type="pres">
      <dgm:prSet presAssocID="{977F0BD0-BD20-4968-A335-5609B6EE1DA0}" presName="tx1" presStyleLbl="revTx" presStyleIdx="2" presStyleCnt="11"/>
      <dgm:spPr/>
    </dgm:pt>
    <dgm:pt modelId="{E37F381D-9D53-4039-8C1E-303E812F97AC}" type="pres">
      <dgm:prSet presAssocID="{977F0BD0-BD20-4968-A335-5609B6EE1DA0}" presName="vert1" presStyleCnt="0"/>
      <dgm:spPr/>
    </dgm:pt>
    <dgm:pt modelId="{8A7A3823-001D-434C-BC24-19ADD26BCD63}" type="pres">
      <dgm:prSet presAssocID="{7F51EEF8-18D5-42F8-B52C-8475F11E81B6}" presName="thickLine" presStyleLbl="alignNode1" presStyleIdx="3" presStyleCnt="11"/>
      <dgm:spPr/>
    </dgm:pt>
    <dgm:pt modelId="{8FD70F71-1120-482C-B44D-3E30FE7E858A}" type="pres">
      <dgm:prSet presAssocID="{7F51EEF8-18D5-42F8-B52C-8475F11E81B6}" presName="horz1" presStyleCnt="0"/>
      <dgm:spPr/>
    </dgm:pt>
    <dgm:pt modelId="{C56E4C63-5EDC-4374-B036-E14992F7CD88}" type="pres">
      <dgm:prSet presAssocID="{7F51EEF8-18D5-42F8-B52C-8475F11E81B6}" presName="tx1" presStyleLbl="revTx" presStyleIdx="3" presStyleCnt="11"/>
      <dgm:spPr/>
    </dgm:pt>
    <dgm:pt modelId="{8BAC7D63-05E0-451C-B6F0-AA20CD7ACC1C}" type="pres">
      <dgm:prSet presAssocID="{7F51EEF8-18D5-42F8-B52C-8475F11E81B6}" presName="vert1" presStyleCnt="0"/>
      <dgm:spPr/>
    </dgm:pt>
    <dgm:pt modelId="{0519874F-8536-40DF-960D-0E1585C51051}" type="pres">
      <dgm:prSet presAssocID="{1F97222B-1E97-4C66-BAB4-3CB286CC7DB3}" presName="thickLine" presStyleLbl="alignNode1" presStyleIdx="4" presStyleCnt="11"/>
      <dgm:spPr/>
    </dgm:pt>
    <dgm:pt modelId="{0F496F8F-88E6-49C8-A4F5-1B43C60D8D30}" type="pres">
      <dgm:prSet presAssocID="{1F97222B-1E97-4C66-BAB4-3CB286CC7DB3}" presName="horz1" presStyleCnt="0"/>
      <dgm:spPr/>
    </dgm:pt>
    <dgm:pt modelId="{5EE21D37-D747-43E8-A852-7471F66C50E6}" type="pres">
      <dgm:prSet presAssocID="{1F97222B-1E97-4C66-BAB4-3CB286CC7DB3}" presName="tx1" presStyleLbl="revTx" presStyleIdx="4" presStyleCnt="11"/>
      <dgm:spPr/>
    </dgm:pt>
    <dgm:pt modelId="{6D5C791E-6768-425B-9ECF-F17C5B4E2619}" type="pres">
      <dgm:prSet presAssocID="{1F97222B-1E97-4C66-BAB4-3CB286CC7DB3}" presName="vert1" presStyleCnt="0"/>
      <dgm:spPr/>
    </dgm:pt>
    <dgm:pt modelId="{1457A03B-B37A-4001-9560-D98EB51BC619}" type="pres">
      <dgm:prSet presAssocID="{6435E53B-C6FE-49E9-B621-842AC70F9CD6}" presName="thickLine" presStyleLbl="alignNode1" presStyleIdx="5" presStyleCnt="11"/>
      <dgm:spPr/>
    </dgm:pt>
    <dgm:pt modelId="{0B748CEC-6379-4E9E-A540-CE692E91F7A2}" type="pres">
      <dgm:prSet presAssocID="{6435E53B-C6FE-49E9-B621-842AC70F9CD6}" presName="horz1" presStyleCnt="0"/>
      <dgm:spPr/>
    </dgm:pt>
    <dgm:pt modelId="{CDFA93FB-9B39-4DF8-A3CB-0D8FE2A7999B}" type="pres">
      <dgm:prSet presAssocID="{6435E53B-C6FE-49E9-B621-842AC70F9CD6}" presName="tx1" presStyleLbl="revTx" presStyleIdx="5" presStyleCnt="11"/>
      <dgm:spPr/>
    </dgm:pt>
    <dgm:pt modelId="{39209398-A0FD-440E-90EF-2950F0CA3AE5}" type="pres">
      <dgm:prSet presAssocID="{6435E53B-C6FE-49E9-B621-842AC70F9CD6}" presName="vert1" presStyleCnt="0"/>
      <dgm:spPr/>
    </dgm:pt>
    <dgm:pt modelId="{237E542D-42F5-4F23-9583-37B66FED6A9C}" type="pres">
      <dgm:prSet presAssocID="{234D3EE3-019D-445E-9F69-44CED46D99CF}" presName="thickLine" presStyleLbl="alignNode1" presStyleIdx="6" presStyleCnt="11"/>
      <dgm:spPr/>
    </dgm:pt>
    <dgm:pt modelId="{53641927-0816-4D76-A7EA-1B8A1094B8A1}" type="pres">
      <dgm:prSet presAssocID="{234D3EE3-019D-445E-9F69-44CED46D99CF}" presName="horz1" presStyleCnt="0"/>
      <dgm:spPr/>
    </dgm:pt>
    <dgm:pt modelId="{09D3E07D-733C-4568-B0B6-876E5AD9D2BC}" type="pres">
      <dgm:prSet presAssocID="{234D3EE3-019D-445E-9F69-44CED46D99CF}" presName="tx1" presStyleLbl="revTx" presStyleIdx="6" presStyleCnt="11"/>
      <dgm:spPr/>
    </dgm:pt>
    <dgm:pt modelId="{7AD40EC9-EE53-497A-95DF-7A3D71885028}" type="pres">
      <dgm:prSet presAssocID="{234D3EE3-019D-445E-9F69-44CED46D99CF}" presName="vert1" presStyleCnt="0"/>
      <dgm:spPr/>
    </dgm:pt>
    <dgm:pt modelId="{16CDD2AB-0A18-4199-B32D-B7EB69423E9A}" type="pres">
      <dgm:prSet presAssocID="{4EDFF548-5686-4C10-BABD-7A7CC2C5F439}" presName="thickLine" presStyleLbl="alignNode1" presStyleIdx="7" presStyleCnt="11"/>
      <dgm:spPr/>
    </dgm:pt>
    <dgm:pt modelId="{5011AE69-D798-4293-934F-1A6F9E0610D9}" type="pres">
      <dgm:prSet presAssocID="{4EDFF548-5686-4C10-BABD-7A7CC2C5F439}" presName="horz1" presStyleCnt="0"/>
      <dgm:spPr/>
    </dgm:pt>
    <dgm:pt modelId="{40F3FCF7-BD29-4BDD-B125-C5AFECF6CA63}" type="pres">
      <dgm:prSet presAssocID="{4EDFF548-5686-4C10-BABD-7A7CC2C5F439}" presName="tx1" presStyleLbl="revTx" presStyleIdx="7" presStyleCnt="11"/>
      <dgm:spPr/>
    </dgm:pt>
    <dgm:pt modelId="{4561B5B2-C207-46F0-BA1E-D1EE480C841A}" type="pres">
      <dgm:prSet presAssocID="{4EDFF548-5686-4C10-BABD-7A7CC2C5F439}" presName="vert1" presStyleCnt="0"/>
      <dgm:spPr/>
    </dgm:pt>
    <dgm:pt modelId="{94755053-DBC0-4A6B-847D-96021CAF2920}" type="pres">
      <dgm:prSet presAssocID="{6F298CD4-F3DA-4602-B5C8-4DE37B5E16ED}" presName="thickLine" presStyleLbl="alignNode1" presStyleIdx="8" presStyleCnt="11"/>
      <dgm:spPr/>
    </dgm:pt>
    <dgm:pt modelId="{119699A7-7F62-4F50-AB20-85F54661BA8D}" type="pres">
      <dgm:prSet presAssocID="{6F298CD4-F3DA-4602-B5C8-4DE37B5E16ED}" presName="horz1" presStyleCnt="0"/>
      <dgm:spPr/>
    </dgm:pt>
    <dgm:pt modelId="{0F08D6E8-2FA0-42E5-B8F0-F8449F300A7A}" type="pres">
      <dgm:prSet presAssocID="{6F298CD4-F3DA-4602-B5C8-4DE37B5E16ED}" presName="tx1" presStyleLbl="revTx" presStyleIdx="8" presStyleCnt="11"/>
      <dgm:spPr/>
    </dgm:pt>
    <dgm:pt modelId="{CC98F6AB-3C28-4ADE-A9A7-69C6612FD706}" type="pres">
      <dgm:prSet presAssocID="{6F298CD4-F3DA-4602-B5C8-4DE37B5E16ED}" presName="vert1" presStyleCnt="0"/>
      <dgm:spPr/>
    </dgm:pt>
    <dgm:pt modelId="{97A6D60B-D947-4A34-A38F-33AA6E6849FC}" type="pres">
      <dgm:prSet presAssocID="{7655E6AB-49D6-45E1-8477-4E4A0513CD87}" presName="thickLine" presStyleLbl="alignNode1" presStyleIdx="9" presStyleCnt="11"/>
      <dgm:spPr/>
    </dgm:pt>
    <dgm:pt modelId="{2DB09E3A-2D70-4F33-A20C-EBE1F3F9C7BD}" type="pres">
      <dgm:prSet presAssocID="{7655E6AB-49D6-45E1-8477-4E4A0513CD87}" presName="horz1" presStyleCnt="0"/>
      <dgm:spPr/>
    </dgm:pt>
    <dgm:pt modelId="{E08CEA61-505E-49F4-8D1E-11D1C9FFD474}" type="pres">
      <dgm:prSet presAssocID="{7655E6AB-49D6-45E1-8477-4E4A0513CD87}" presName="tx1" presStyleLbl="revTx" presStyleIdx="9" presStyleCnt="11"/>
      <dgm:spPr/>
    </dgm:pt>
    <dgm:pt modelId="{B1E20960-EECF-49C6-80D5-699BDD3DA0FE}" type="pres">
      <dgm:prSet presAssocID="{7655E6AB-49D6-45E1-8477-4E4A0513CD87}" presName="vert1" presStyleCnt="0"/>
      <dgm:spPr/>
    </dgm:pt>
    <dgm:pt modelId="{6B1A8D2D-83C4-4111-97B1-F90264CA62FE}" type="pres">
      <dgm:prSet presAssocID="{D858FE5D-9C4D-4C60-BACB-0247E24AE9E5}" presName="thickLine" presStyleLbl="alignNode1" presStyleIdx="10" presStyleCnt="11"/>
      <dgm:spPr/>
    </dgm:pt>
    <dgm:pt modelId="{DE8777C3-1DAC-4C3B-B4B4-6FC383214823}" type="pres">
      <dgm:prSet presAssocID="{D858FE5D-9C4D-4C60-BACB-0247E24AE9E5}" presName="horz1" presStyleCnt="0"/>
      <dgm:spPr/>
    </dgm:pt>
    <dgm:pt modelId="{4A504960-3F21-4516-A2CA-0A1083DC398D}" type="pres">
      <dgm:prSet presAssocID="{D858FE5D-9C4D-4C60-BACB-0247E24AE9E5}" presName="tx1" presStyleLbl="revTx" presStyleIdx="10" presStyleCnt="11"/>
      <dgm:spPr/>
    </dgm:pt>
    <dgm:pt modelId="{3C57A65F-3C64-408E-867E-FC8839D0D829}" type="pres">
      <dgm:prSet presAssocID="{D858FE5D-9C4D-4C60-BACB-0247E24AE9E5}" presName="vert1" presStyleCnt="0"/>
      <dgm:spPr/>
    </dgm:pt>
  </dgm:ptLst>
  <dgm:cxnLst>
    <dgm:cxn modelId="{ED83C904-C38E-4601-A8E3-614448875636}" srcId="{B06EF04C-7F13-4849-A777-A65BF1E5CFE0}" destId="{2752CD9F-2379-40C5-9354-F421A41D289E}" srcOrd="0" destOrd="0" parTransId="{FEF86A3F-77FC-493E-8D80-B47D7144274A}" sibTransId="{C44142DA-597E-47AA-B048-9A4850618E5B}"/>
    <dgm:cxn modelId="{02400613-BDE0-4BF8-80D4-4DD1DE1D91B2}" type="presOf" srcId="{234D3EE3-019D-445E-9F69-44CED46D99CF}" destId="{09D3E07D-733C-4568-B0B6-876E5AD9D2BC}" srcOrd="0" destOrd="0" presId="urn:microsoft.com/office/officeart/2008/layout/LinedList"/>
    <dgm:cxn modelId="{0BA9FA19-6697-4CCE-8A94-37A008EB3BAF}" type="presOf" srcId="{1F97222B-1E97-4C66-BAB4-3CB286CC7DB3}" destId="{5EE21D37-D747-43E8-A852-7471F66C50E6}" srcOrd="0" destOrd="0" presId="urn:microsoft.com/office/officeart/2008/layout/LinedList"/>
    <dgm:cxn modelId="{9BC8111D-A6F9-4D21-8070-CA7C3BB3E1A2}" type="presOf" srcId="{4EDFF548-5686-4C10-BABD-7A7CC2C5F439}" destId="{40F3FCF7-BD29-4BDD-B125-C5AFECF6CA63}" srcOrd="0" destOrd="0" presId="urn:microsoft.com/office/officeart/2008/layout/LinedList"/>
    <dgm:cxn modelId="{7AD80A28-6704-4D67-AFC8-C67228B64D72}" type="presOf" srcId="{6F298CD4-F3DA-4602-B5C8-4DE37B5E16ED}" destId="{0F08D6E8-2FA0-42E5-B8F0-F8449F300A7A}" srcOrd="0" destOrd="0" presId="urn:microsoft.com/office/officeart/2008/layout/LinedList"/>
    <dgm:cxn modelId="{6047D337-242E-419A-88BA-80B84C3566E6}" type="presOf" srcId="{667610A3-78EB-46EA-AE0C-2667777763F7}" destId="{2F8266EC-7D1C-4CCB-9D52-7030A2A7568A}" srcOrd="0" destOrd="0" presId="urn:microsoft.com/office/officeart/2008/layout/LinedList"/>
    <dgm:cxn modelId="{60F6853B-9E2A-4260-BFA6-987E5F5D1B0C}" srcId="{B06EF04C-7F13-4849-A777-A65BF1E5CFE0}" destId="{7655E6AB-49D6-45E1-8477-4E4A0513CD87}" srcOrd="9" destOrd="0" parTransId="{8F7099C4-9BF4-4773-80AE-66BACF56E4A9}" sibTransId="{C864898D-E215-4EA6-B1D9-491B134ABD01}"/>
    <dgm:cxn modelId="{28556C5B-E9F1-4189-9D5C-1DEB52BEE6A1}" srcId="{B06EF04C-7F13-4849-A777-A65BF1E5CFE0}" destId="{4EDFF548-5686-4C10-BABD-7A7CC2C5F439}" srcOrd="7" destOrd="0" parTransId="{FC23CC4C-A4DD-4844-858F-3879E887CF7A}" sibTransId="{1173E648-51CE-41ED-9FF7-B2409E43D367}"/>
    <dgm:cxn modelId="{3175DA48-3D31-417E-9D1E-A335BEC7F6C2}" srcId="{B06EF04C-7F13-4849-A777-A65BF1E5CFE0}" destId="{7F51EEF8-18D5-42F8-B52C-8475F11E81B6}" srcOrd="3" destOrd="0" parTransId="{6ACB80A6-8A1C-40D8-95E5-BDFAC02F4250}" sibTransId="{4E19D8B8-65E3-4F20-B541-CD641E7AFDFE}"/>
    <dgm:cxn modelId="{CF27FC4C-60CD-4B51-A33F-2EFD61783578}" type="presOf" srcId="{7F51EEF8-18D5-42F8-B52C-8475F11E81B6}" destId="{C56E4C63-5EDC-4374-B036-E14992F7CD88}" srcOrd="0" destOrd="0" presId="urn:microsoft.com/office/officeart/2008/layout/LinedList"/>
    <dgm:cxn modelId="{52B6A84E-128D-4D44-87DD-3190A6B46C27}" type="presOf" srcId="{7655E6AB-49D6-45E1-8477-4E4A0513CD87}" destId="{E08CEA61-505E-49F4-8D1E-11D1C9FFD474}" srcOrd="0" destOrd="0" presId="urn:microsoft.com/office/officeart/2008/layout/LinedList"/>
    <dgm:cxn modelId="{1BF69754-6B2A-44B8-BF1F-F6B82ECF6F57}" type="presOf" srcId="{977F0BD0-BD20-4968-A335-5609B6EE1DA0}" destId="{1F145E69-909E-48EB-B98E-EF3BFA2FE99C}" srcOrd="0" destOrd="0" presId="urn:microsoft.com/office/officeart/2008/layout/LinedList"/>
    <dgm:cxn modelId="{970EA177-E582-4C91-8C44-62037A81FCE4}" srcId="{B06EF04C-7F13-4849-A777-A65BF1E5CFE0}" destId="{1F97222B-1E97-4C66-BAB4-3CB286CC7DB3}" srcOrd="4" destOrd="0" parTransId="{9528EBCC-EB57-4D7D-BC66-ADD478FBC602}" sibTransId="{61A051BE-91AC-4F7B-9D87-26F4AB77DB80}"/>
    <dgm:cxn modelId="{79191E7D-33E0-4C5E-8658-1A812FAE7D75}" type="presOf" srcId="{B06EF04C-7F13-4849-A777-A65BF1E5CFE0}" destId="{28610474-B9E6-4372-81F2-FF191F382213}" srcOrd="0" destOrd="0" presId="urn:microsoft.com/office/officeart/2008/layout/LinedList"/>
    <dgm:cxn modelId="{7CB99A87-864F-4075-8C2F-9A62F395341C}" srcId="{B06EF04C-7F13-4849-A777-A65BF1E5CFE0}" destId="{6435E53B-C6FE-49E9-B621-842AC70F9CD6}" srcOrd="5" destOrd="0" parTransId="{5E65F4C6-C258-470C-A743-3C91E4DBE68E}" sibTransId="{9BAAC9D3-D5E1-48E8-A794-5368A830F27E}"/>
    <dgm:cxn modelId="{0547C087-F9BD-46EA-8329-40CCDA57BAA7}" srcId="{B06EF04C-7F13-4849-A777-A65BF1E5CFE0}" destId="{D858FE5D-9C4D-4C60-BACB-0247E24AE9E5}" srcOrd="10" destOrd="0" parTransId="{52EE8FDA-BAB8-479A-80A5-540DF4404043}" sibTransId="{E10AB83B-4006-4385-932D-D1B22221AF9F}"/>
    <dgm:cxn modelId="{5783B792-336C-45DD-BF0C-708C5BB0CF2A}" type="presOf" srcId="{2752CD9F-2379-40C5-9354-F421A41D289E}" destId="{2BF46D1C-9D5C-4CB0-930E-088E1C644781}" srcOrd="0" destOrd="0" presId="urn:microsoft.com/office/officeart/2008/layout/LinedList"/>
    <dgm:cxn modelId="{27183298-EF95-46E6-A59F-6DC0949835AA}" type="presOf" srcId="{6435E53B-C6FE-49E9-B621-842AC70F9CD6}" destId="{CDFA93FB-9B39-4DF8-A3CB-0D8FE2A7999B}" srcOrd="0" destOrd="0" presId="urn:microsoft.com/office/officeart/2008/layout/LinedList"/>
    <dgm:cxn modelId="{F2C769B6-FFFB-4C8D-ACF0-606EC2264ECF}" type="presOf" srcId="{D858FE5D-9C4D-4C60-BACB-0247E24AE9E5}" destId="{4A504960-3F21-4516-A2CA-0A1083DC398D}" srcOrd="0" destOrd="0" presId="urn:microsoft.com/office/officeart/2008/layout/LinedList"/>
    <dgm:cxn modelId="{A9B079C2-777D-4353-AA1A-C7C9265D746F}" srcId="{B06EF04C-7F13-4849-A777-A65BF1E5CFE0}" destId="{977F0BD0-BD20-4968-A335-5609B6EE1DA0}" srcOrd="2" destOrd="0" parTransId="{EFF78ACA-F4E0-4E5D-9712-53F9ED0E5450}" sibTransId="{44F62F2E-8290-47AC-95DD-06B2B7941989}"/>
    <dgm:cxn modelId="{BFD13CC3-FB0A-4522-9329-24452244C615}" srcId="{B06EF04C-7F13-4849-A777-A65BF1E5CFE0}" destId="{6F298CD4-F3DA-4602-B5C8-4DE37B5E16ED}" srcOrd="8" destOrd="0" parTransId="{7A893B63-9D2C-463D-8CA5-A8007FD2CD3C}" sibTransId="{002ED1E4-B4C7-4299-850F-4D726AA7970F}"/>
    <dgm:cxn modelId="{334CD6D3-A5BF-4865-B51D-C1BD6AFEDE4B}" srcId="{B06EF04C-7F13-4849-A777-A65BF1E5CFE0}" destId="{667610A3-78EB-46EA-AE0C-2667777763F7}" srcOrd="1" destOrd="0" parTransId="{C094B649-F0B7-4789-9BB4-F736FB852D49}" sibTransId="{4DAF02C9-ED83-4846-B5D2-FB1F58F707E4}"/>
    <dgm:cxn modelId="{24A9FEF3-49EB-4058-A6FC-A8E332929B8C}" srcId="{B06EF04C-7F13-4849-A777-A65BF1E5CFE0}" destId="{234D3EE3-019D-445E-9F69-44CED46D99CF}" srcOrd="6" destOrd="0" parTransId="{888E7A94-3527-4679-91C2-20CEA18DDDB6}" sibTransId="{6FB436D1-702E-4741-975B-EAFCC6B88D8E}"/>
    <dgm:cxn modelId="{74C85677-4017-48AD-A521-DA58DDD9CC91}" type="presParOf" srcId="{28610474-B9E6-4372-81F2-FF191F382213}" destId="{D9CFB5C8-9EFC-4AC5-A2AD-91335B01C320}" srcOrd="0" destOrd="0" presId="urn:microsoft.com/office/officeart/2008/layout/LinedList"/>
    <dgm:cxn modelId="{903505A2-9AE7-4A69-87C7-0378E01D1DCA}" type="presParOf" srcId="{28610474-B9E6-4372-81F2-FF191F382213}" destId="{9AE80F19-3DFB-41F9-839D-08153CAF7D86}" srcOrd="1" destOrd="0" presId="urn:microsoft.com/office/officeart/2008/layout/LinedList"/>
    <dgm:cxn modelId="{D29B5B51-BCA5-4AF6-869E-8D1774509E75}" type="presParOf" srcId="{9AE80F19-3DFB-41F9-839D-08153CAF7D86}" destId="{2BF46D1C-9D5C-4CB0-930E-088E1C644781}" srcOrd="0" destOrd="0" presId="urn:microsoft.com/office/officeart/2008/layout/LinedList"/>
    <dgm:cxn modelId="{7D0BC88C-2D95-4F1C-B0F3-EEDEFB163BAE}" type="presParOf" srcId="{9AE80F19-3DFB-41F9-839D-08153CAF7D86}" destId="{6757248A-D575-4046-A6D7-312B9DB258FE}" srcOrd="1" destOrd="0" presId="urn:microsoft.com/office/officeart/2008/layout/LinedList"/>
    <dgm:cxn modelId="{7EC5910C-C3CF-43A6-97C1-BB26372D4A8C}" type="presParOf" srcId="{28610474-B9E6-4372-81F2-FF191F382213}" destId="{0406DA97-3AE6-48C4-85FF-8D1D561B878B}" srcOrd="2" destOrd="0" presId="urn:microsoft.com/office/officeart/2008/layout/LinedList"/>
    <dgm:cxn modelId="{1F8BE4F7-0E3E-4895-9C86-B1531019D2F8}" type="presParOf" srcId="{28610474-B9E6-4372-81F2-FF191F382213}" destId="{9022A9E2-B2AD-41FD-9BFA-8A3BC257D7DE}" srcOrd="3" destOrd="0" presId="urn:microsoft.com/office/officeart/2008/layout/LinedList"/>
    <dgm:cxn modelId="{60FCE55B-21C8-492C-B617-9FD3945D2662}" type="presParOf" srcId="{9022A9E2-B2AD-41FD-9BFA-8A3BC257D7DE}" destId="{2F8266EC-7D1C-4CCB-9D52-7030A2A7568A}" srcOrd="0" destOrd="0" presId="urn:microsoft.com/office/officeart/2008/layout/LinedList"/>
    <dgm:cxn modelId="{78B30012-5D3D-4EF0-8CEB-65E78CCB3B13}" type="presParOf" srcId="{9022A9E2-B2AD-41FD-9BFA-8A3BC257D7DE}" destId="{ECE24148-D3C5-4A8B-BEA0-BA824D9D5149}" srcOrd="1" destOrd="0" presId="urn:microsoft.com/office/officeart/2008/layout/LinedList"/>
    <dgm:cxn modelId="{0A07C944-F686-4830-8E09-0AF00906E93E}" type="presParOf" srcId="{28610474-B9E6-4372-81F2-FF191F382213}" destId="{C71BC42C-DE00-424A-9D53-82E7D02F40F1}" srcOrd="4" destOrd="0" presId="urn:microsoft.com/office/officeart/2008/layout/LinedList"/>
    <dgm:cxn modelId="{3F26BA65-99A0-45BE-A116-98CF5F7F08F3}" type="presParOf" srcId="{28610474-B9E6-4372-81F2-FF191F382213}" destId="{D9B3105F-3DA4-41B2-849D-AE9526121C5A}" srcOrd="5" destOrd="0" presId="urn:microsoft.com/office/officeart/2008/layout/LinedList"/>
    <dgm:cxn modelId="{65BBB187-AEB4-4FED-A55B-F640F4459094}" type="presParOf" srcId="{D9B3105F-3DA4-41B2-849D-AE9526121C5A}" destId="{1F145E69-909E-48EB-B98E-EF3BFA2FE99C}" srcOrd="0" destOrd="0" presId="urn:microsoft.com/office/officeart/2008/layout/LinedList"/>
    <dgm:cxn modelId="{8F74DF53-65A8-41DF-905B-6F45794B19E1}" type="presParOf" srcId="{D9B3105F-3DA4-41B2-849D-AE9526121C5A}" destId="{E37F381D-9D53-4039-8C1E-303E812F97AC}" srcOrd="1" destOrd="0" presId="urn:microsoft.com/office/officeart/2008/layout/LinedList"/>
    <dgm:cxn modelId="{E8C66D9B-5961-458D-8117-390DABD7E5FE}" type="presParOf" srcId="{28610474-B9E6-4372-81F2-FF191F382213}" destId="{8A7A3823-001D-434C-BC24-19ADD26BCD63}" srcOrd="6" destOrd="0" presId="urn:microsoft.com/office/officeart/2008/layout/LinedList"/>
    <dgm:cxn modelId="{367CADA6-7859-4B97-8FCF-E251667BC7A3}" type="presParOf" srcId="{28610474-B9E6-4372-81F2-FF191F382213}" destId="{8FD70F71-1120-482C-B44D-3E30FE7E858A}" srcOrd="7" destOrd="0" presId="urn:microsoft.com/office/officeart/2008/layout/LinedList"/>
    <dgm:cxn modelId="{32DED347-7EAF-43C8-A673-C59560B25C5B}" type="presParOf" srcId="{8FD70F71-1120-482C-B44D-3E30FE7E858A}" destId="{C56E4C63-5EDC-4374-B036-E14992F7CD88}" srcOrd="0" destOrd="0" presId="urn:microsoft.com/office/officeart/2008/layout/LinedList"/>
    <dgm:cxn modelId="{A9214811-1C70-474E-AB31-78DAED86C623}" type="presParOf" srcId="{8FD70F71-1120-482C-B44D-3E30FE7E858A}" destId="{8BAC7D63-05E0-451C-B6F0-AA20CD7ACC1C}" srcOrd="1" destOrd="0" presId="urn:microsoft.com/office/officeart/2008/layout/LinedList"/>
    <dgm:cxn modelId="{4BAD4619-53C1-4D07-B10B-6B93BC44B485}" type="presParOf" srcId="{28610474-B9E6-4372-81F2-FF191F382213}" destId="{0519874F-8536-40DF-960D-0E1585C51051}" srcOrd="8" destOrd="0" presId="urn:microsoft.com/office/officeart/2008/layout/LinedList"/>
    <dgm:cxn modelId="{811825CF-5D74-4364-92E9-826357CA9ED7}" type="presParOf" srcId="{28610474-B9E6-4372-81F2-FF191F382213}" destId="{0F496F8F-88E6-49C8-A4F5-1B43C60D8D30}" srcOrd="9" destOrd="0" presId="urn:microsoft.com/office/officeart/2008/layout/LinedList"/>
    <dgm:cxn modelId="{A28830B1-33E2-4305-850E-77BE65DD64B2}" type="presParOf" srcId="{0F496F8F-88E6-49C8-A4F5-1B43C60D8D30}" destId="{5EE21D37-D747-43E8-A852-7471F66C50E6}" srcOrd="0" destOrd="0" presId="urn:microsoft.com/office/officeart/2008/layout/LinedList"/>
    <dgm:cxn modelId="{3D80859B-C6CD-4251-8742-51B5368140CD}" type="presParOf" srcId="{0F496F8F-88E6-49C8-A4F5-1B43C60D8D30}" destId="{6D5C791E-6768-425B-9ECF-F17C5B4E2619}" srcOrd="1" destOrd="0" presId="urn:microsoft.com/office/officeart/2008/layout/LinedList"/>
    <dgm:cxn modelId="{EB0F24DA-C23C-499A-BB12-C9F9194B21EB}" type="presParOf" srcId="{28610474-B9E6-4372-81F2-FF191F382213}" destId="{1457A03B-B37A-4001-9560-D98EB51BC619}" srcOrd="10" destOrd="0" presId="urn:microsoft.com/office/officeart/2008/layout/LinedList"/>
    <dgm:cxn modelId="{AD60D727-0583-4802-95D5-612019F240CB}" type="presParOf" srcId="{28610474-B9E6-4372-81F2-FF191F382213}" destId="{0B748CEC-6379-4E9E-A540-CE692E91F7A2}" srcOrd="11" destOrd="0" presId="urn:microsoft.com/office/officeart/2008/layout/LinedList"/>
    <dgm:cxn modelId="{7614526C-1103-4549-9700-3DC63D3997EA}" type="presParOf" srcId="{0B748CEC-6379-4E9E-A540-CE692E91F7A2}" destId="{CDFA93FB-9B39-4DF8-A3CB-0D8FE2A7999B}" srcOrd="0" destOrd="0" presId="urn:microsoft.com/office/officeart/2008/layout/LinedList"/>
    <dgm:cxn modelId="{530C25A0-3BBD-4E07-8FEA-CC3E10C05727}" type="presParOf" srcId="{0B748CEC-6379-4E9E-A540-CE692E91F7A2}" destId="{39209398-A0FD-440E-90EF-2950F0CA3AE5}" srcOrd="1" destOrd="0" presId="urn:microsoft.com/office/officeart/2008/layout/LinedList"/>
    <dgm:cxn modelId="{E169AE67-BF62-4E32-B99D-9A77A28E335F}" type="presParOf" srcId="{28610474-B9E6-4372-81F2-FF191F382213}" destId="{237E542D-42F5-4F23-9583-37B66FED6A9C}" srcOrd="12" destOrd="0" presId="urn:microsoft.com/office/officeart/2008/layout/LinedList"/>
    <dgm:cxn modelId="{65C9F235-2725-4353-AEEF-36126106469F}" type="presParOf" srcId="{28610474-B9E6-4372-81F2-FF191F382213}" destId="{53641927-0816-4D76-A7EA-1B8A1094B8A1}" srcOrd="13" destOrd="0" presId="urn:microsoft.com/office/officeart/2008/layout/LinedList"/>
    <dgm:cxn modelId="{4C2BA3DC-3AC9-41DE-BB2E-78BC011E9077}" type="presParOf" srcId="{53641927-0816-4D76-A7EA-1B8A1094B8A1}" destId="{09D3E07D-733C-4568-B0B6-876E5AD9D2BC}" srcOrd="0" destOrd="0" presId="urn:microsoft.com/office/officeart/2008/layout/LinedList"/>
    <dgm:cxn modelId="{87E36C58-7CD1-43FB-B8A3-F10843D6D960}" type="presParOf" srcId="{53641927-0816-4D76-A7EA-1B8A1094B8A1}" destId="{7AD40EC9-EE53-497A-95DF-7A3D71885028}" srcOrd="1" destOrd="0" presId="urn:microsoft.com/office/officeart/2008/layout/LinedList"/>
    <dgm:cxn modelId="{86660E5E-1E51-488B-9A6F-E3D01297CF45}" type="presParOf" srcId="{28610474-B9E6-4372-81F2-FF191F382213}" destId="{16CDD2AB-0A18-4199-B32D-B7EB69423E9A}" srcOrd="14" destOrd="0" presId="urn:microsoft.com/office/officeart/2008/layout/LinedList"/>
    <dgm:cxn modelId="{3F1F6BA1-30A7-4784-A279-6A1AE444D02E}" type="presParOf" srcId="{28610474-B9E6-4372-81F2-FF191F382213}" destId="{5011AE69-D798-4293-934F-1A6F9E0610D9}" srcOrd="15" destOrd="0" presId="urn:microsoft.com/office/officeart/2008/layout/LinedList"/>
    <dgm:cxn modelId="{9B201799-F696-4179-ADDF-FE1D99940C91}" type="presParOf" srcId="{5011AE69-D798-4293-934F-1A6F9E0610D9}" destId="{40F3FCF7-BD29-4BDD-B125-C5AFECF6CA63}" srcOrd="0" destOrd="0" presId="urn:microsoft.com/office/officeart/2008/layout/LinedList"/>
    <dgm:cxn modelId="{ED8660AB-7D86-4D21-B516-469B39F5CC60}" type="presParOf" srcId="{5011AE69-D798-4293-934F-1A6F9E0610D9}" destId="{4561B5B2-C207-46F0-BA1E-D1EE480C841A}" srcOrd="1" destOrd="0" presId="urn:microsoft.com/office/officeart/2008/layout/LinedList"/>
    <dgm:cxn modelId="{29219BE6-5231-4448-9A19-7B5DF009AB87}" type="presParOf" srcId="{28610474-B9E6-4372-81F2-FF191F382213}" destId="{94755053-DBC0-4A6B-847D-96021CAF2920}" srcOrd="16" destOrd="0" presId="urn:microsoft.com/office/officeart/2008/layout/LinedList"/>
    <dgm:cxn modelId="{6684FD1A-3D03-4B26-A6F3-3A77C8A3E34D}" type="presParOf" srcId="{28610474-B9E6-4372-81F2-FF191F382213}" destId="{119699A7-7F62-4F50-AB20-85F54661BA8D}" srcOrd="17" destOrd="0" presId="urn:microsoft.com/office/officeart/2008/layout/LinedList"/>
    <dgm:cxn modelId="{42D94590-3DB9-4C2D-B551-F3C0FEDB6A43}" type="presParOf" srcId="{119699A7-7F62-4F50-AB20-85F54661BA8D}" destId="{0F08D6E8-2FA0-42E5-B8F0-F8449F300A7A}" srcOrd="0" destOrd="0" presId="urn:microsoft.com/office/officeart/2008/layout/LinedList"/>
    <dgm:cxn modelId="{302E3EA0-74A3-414A-9E2B-E80618F6F7DA}" type="presParOf" srcId="{119699A7-7F62-4F50-AB20-85F54661BA8D}" destId="{CC98F6AB-3C28-4ADE-A9A7-69C6612FD706}" srcOrd="1" destOrd="0" presId="urn:microsoft.com/office/officeart/2008/layout/LinedList"/>
    <dgm:cxn modelId="{94DE7850-4069-40E9-94FF-D6E94D36389F}" type="presParOf" srcId="{28610474-B9E6-4372-81F2-FF191F382213}" destId="{97A6D60B-D947-4A34-A38F-33AA6E6849FC}" srcOrd="18" destOrd="0" presId="urn:microsoft.com/office/officeart/2008/layout/LinedList"/>
    <dgm:cxn modelId="{A7DB0EF6-A19A-494F-84FE-5734E7A91D75}" type="presParOf" srcId="{28610474-B9E6-4372-81F2-FF191F382213}" destId="{2DB09E3A-2D70-4F33-A20C-EBE1F3F9C7BD}" srcOrd="19" destOrd="0" presId="urn:microsoft.com/office/officeart/2008/layout/LinedList"/>
    <dgm:cxn modelId="{91BD2B4E-5A1B-4819-9952-847E0015BA68}" type="presParOf" srcId="{2DB09E3A-2D70-4F33-A20C-EBE1F3F9C7BD}" destId="{E08CEA61-505E-49F4-8D1E-11D1C9FFD474}" srcOrd="0" destOrd="0" presId="urn:microsoft.com/office/officeart/2008/layout/LinedList"/>
    <dgm:cxn modelId="{4822D2BE-4B3B-4D24-B84D-6C00FA1E8A3D}" type="presParOf" srcId="{2DB09E3A-2D70-4F33-A20C-EBE1F3F9C7BD}" destId="{B1E20960-EECF-49C6-80D5-699BDD3DA0FE}" srcOrd="1" destOrd="0" presId="urn:microsoft.com/office/officeart/2008/layout/LinedList"/>
    <dgm:cxn modelId="{3739A901-B759-468E-A57F-7FD9C4D758CE}" type="presParOf" srcId="{28610474-B9E6-4372-81F2-FF191F382213}" destId="{6B1A8D2D-83C4-4111-97B1-F90264CA62FE}" srcOrd="20" destOrd="0" presId="urn:microsoft.com/office/officeart/2008/layout/LinedList"/>
    <dgm:cxn modelId="{C5AF6BAF-2AB1-49FE-8879-D138C72E5F66}" type="presParOf" srcId="{28610474-B9E6-4372-81F2-FF191F382213}" destId="{DE8777C3-1DAC-4C3B-B4B4-6FC383214823}" srcOrd="21" destOrd="0" presId="urn:microsoft.com/office/officeart/2008/layout/LinedList"/>
    <dgm:cxn modelId="{EE87303C-0008-4BD8-8D48-AFBB3257514D}" type="presParOf" srcId="{DE8777C3-1DAC-4C3B-B4B4-6FC383214823}" destId="{4A504960-3F21-4516-A2CA-0A1083DC398D}" srcOrd="0" destOrd="0" presId="urn:microsoft.com/office/officeart/2008/layout/LinedList"/>
    <dgm:cxn modelId="{380D2278-6B93-43E9-8D30-765320C320C9}" type="presParOf" srcId="{DE8777C3-1DAC-4C3B-B4B4-6FC383214823}" destId="{3C57A65F-3C64-408E-867E-FC8839D0D82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FB5C8-9EFC-4AC5-A2AD-91335B01C320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46D1C-9D5C-4CB0-930E-088E1C644781}">
      <dsp:nvSpPr>
        <dsp:cNvPr id="0" name=""/>
        <dsp:cNvSpPr/>
      </dsp:nvSpPr>
      <dsp:spPr>
        <a:xfrm>
          <a:off x="0" y="2703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i="0" u="none" kern="1200"/>
            <a:t>How are you ensuring these in your approach?</a:t>
          </a:r>
          <a:endParaRPr lang="en-US" sz="2500" b="1" i="0" u="none" kern="1200"/>
        </a:p>
      </dsp:txBody>
      <dsp:txXfrm>
        <a:off x="0" y="2703"/>
        <a:ext cx="6900512" cy="502794"/>
      </dsp:txXfrm>
    </dsp:sp>
    <dsp:sp modelId="{0406DA97-3AE6-48C4-85FF-8D1D561B878B}">
      <dsp:nvSpPr>
        <dsp:cNvPr id="0" name=""/>
        <dsp:cNvSpPr/>
      </dsp:nvSpPr>
      <dsp:spPr>
        <a:xfrm>
          <a:off x="0" y="505497"/>
          <a:ext cx="6900512" cy="0"/>
        </a:xfrm>
        <a:prstGeom prst="line">
          <a:avLst/>
        </a:prstGeom>
        <a:solidFill>
          <a:schemeClr val="accent2">
            <a:hueOff val="-734113"/>
            <a:satOff val="3239"/>
            <a:lumOff val="-549"/>
            <a:alphaOff val="0"/>
          </a:schemeClr>
        </a:solidFill>
        <a:ln w="15875" cap="flat" cmpd="sng" algn="ctr">
          <a:solidFill>
            <a:schemeClr val="accent2">
              <a:hueOff val="-734113"/>
              <a:satOff val="3239"/>
              <a:lumOff val="-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266EC-7D1C-4CCB-9D52-7030A2A7568A}">
      <dsp:nvSpPr>
        <dsp:cNvPr id="0" name=""/>
        <dsp:cNvSpPr/>
      </dsp:nvSpPr>
      <dsp:spPr>
        <a:xfrm>
          <a:off x="0" y="505497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1. Flexibility</a:t>
          </a:r>
          <a:endParaRPr lang="en-US" sz="2500" kern="1200"/>
        </a:p>
      </dsp:txBody>
      <dsp:txXfrm>
        <a:off x="0" y="505497"/>
        <a:ext cx="6900512" cy="502794"/>
      </dsp:txXfrm>
    </dsp:sp>
    <dsp:sp modelId="{C71BC42C-DE00-424A-9D53-82E7D02F40F1}">
      <dsp:nvSpPr>
        <dsp:cNvPr id="0" name=""/>
        <dsp:cNvSpPr/>
      </dsp:nvSpPr>
      <dsp:spPr>
        <a:xfrm>
          <a:off x="0" y="1008291"/>
          <a:ext cx="6900512" cy="0"/>
        </a:xfrm>
        <a:prstGeom prst="line">
          <a:avLst/>
        </a:prstGeom>
        <a:solidFill>
          <a:schemeClr val="accent2">
            <a:hueOff val="-1468225"/>
            <a:satOff val="6479"/>
            <a:lumOff val="-1098"/>
            <a:alphaOff val="0"/>
          </a:schemeClr>
        </a:solidFill>
        <a:ln w="15875" cap="flat" cmpd="sng" algn="ctr">
          <a:solidFill>
            <a:schemeClr val="accent2">
              <a:hueOff val="-1468225"/>
              <a:satOff val="6479"/>
              <a:lumOff val="-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145E69-909E-48EB-B98E-EF3BFA2FE99C}">
      <dsp:nvSpPr>
        <dsp:cNvPr id="0" name=""/>
        <dsp:cNvSpPr/>
      </dsp:nvSpPr>
      <dsp:spPr>
        <a:xfrm>
          <a:off x="0" y="1008291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2. Reasonable adjustments</a:t>
          </a:r>
          <a:endParaRPr lang="en-US" sz="2500" kern="1200"/>
        </a:p>
      </dsp:txBody>
      <dsp:txXfrm>
        <a:off x="0" y="1008291"/>
        <a:ext cx="6900512" cy="502794"/>
      </dsp:txXfrm>
    </dsp:sp>
    <dsp:sp modelId="{8A7A3823-001D-434C-BC24-19ADD26BCD63}">
      <dsp:nvSpPr>
        <dsp:cNvPr id="0" name=""/>
        <dsp:cNvSpPr/>
      </dsp:nvSpPr>
      <dsp:spPr>
        <a:xfrm>
          <a:off x="0" y="1511085"/>
          <a:ext cx="6900512" cy="0"/>
        </a:xfrm>
        <a:prstGeom prst="line">
          <a:avLst/>
        </a:prstGeom>
        <a:solidFill>
          <a:schemeClr val="accent2">
            <a:hueOff val="-2202338"/>
            <a:satOff val="9718"/>
            <a:lumOff val="-1647"/>
            <a:alphaOff val="0"/>
          </a:schemeClr>
        </a:solidFill>
        <a:ln w="15875" cap="flat" cmpd="sng" algn="ctr">
          <a:solidFill>
            <a:schemeClr val="accent2">
              <a:hueOff val="-2202338"/>
              <a:satOff val="9718"/>
              <a:lumOff val="-1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E4C63-5EDC-4374-B036-E14992F7CD88}">
      <dsp:nvSpPr>
        <dsp:cNvPr id="0" name=""/>
        <dsp:cNvSpPr/>
      </dsp:nvSpPr>
      <dsp:spPr>
        <a:xfrm>
          <a:off x="0" y="1511085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3. Prioritising wellbeing and happiness</a:t>
          </a:r>
          <a:endParaRPr lang="en-US" sz="2500" kern="1200"/>
        </a:p>
      </dsp:txBody>
      <dsp:txXfrm>
        <a:off x="0" y="1511085"/>
        <a:ext cx="6900512" cy="502794"/>
      </dsp:txXfrm>
    </dsp:sp>
    <dsp:sp modelId="{0519874F-8536-40DF-960D-0E1585C51051}">
      <dsp:nvSpPr>
        <dsp:cNvPr id="0" name=""/>
        <dsp:cNvSpPr/>
      </dsp:nvSpPr>
      <dsp:spPr>
        <a:xfrm>
          <a:off x="0" y="2013879"/>
          <a:ext cx="6900512" cy="0"/>
        </a:xfrm>
        <a:prstGeom prst="line">
          <a:avLst/>
        </a:prstGeom>
        <a:solidFill>
          <a:schemeClr val="accent2">
            <a:hueOff val="-2936450"/>
            <a:satOff val="12957"/>
            <a:lumOff val="-2196"/>
            <a:alphaOff val="0"/>
          </a:schemeClr>
        </a:solidFill>
        <a:ln w="15875" cap="flat" cmpd="sng" algn="ctr">
          <a:solidFill>
            <a:schemeClr val="accent2">
              <a:hueOff val="-2936450"/>
              <a:satOff val="12957"/>
              <a:lumOff val="-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21D37-D747-43E8-A852-7471F66C50E6}">
      <dsp:nvSpPr>
        <dsp:cNvPr id="0" name=""/>
        <dsp:cNvSpPr/>
      </dsp:nvSpPr>
      <dsp:spPr>
        <a:xfrm>
          <a:off x="0" y="2013879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4. Staff training </a:t>
          </a:r>
          <a:endParaRPr lang="en-US" sz="2500" kern="1200"/>
        </a:p>
      </dsp:txBody>
      <dsp:txXfrm>
        <a:off x="0" y="2013879"/>
        <a:ext cx="6900512" cy="502794"/>
      </dsp:txXfrm>
    </dsp:sp>
    <dsp:sp modelId="{1457A03B-B37A-4001-9560-D98EB51BC619}">
      <dsp:nvSpPr>
        <dsp:cNvPr id="0" name=""/>
        <dsp:cNvSpPr/>
      </dsp:nvSpPr>
      <dsp:spPr>
        <a:xfrm>
          <a:off x="0" y="2516673"/>
          <a:ext cx="6900512" cy="0"/>
        </a:xfrm>
        <a:prstGeom prst="line">
          <a:avLst/>
        </a:prstGeom>
        <a:solidFill>
          <a:schemeClr val="accent2">
            <a:hueOff val="-3670562"/>
            <a:satOff val="16196"/>
            <a:lumOff val="-2745"/>
            <a:alphaOff val="0"/>
          </a:schemeClr>
        </a:solidFill>
        <a:ln w="15875" cap="flat" cmpd="sng" algn="ctr">
          <a:solidFill>
            <a:schemeClr val="accent2">
              <a:hueOff val="-3670562"/>
              <a:satOff val="16196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A93FB-9B39-4DF8-A3CB-0D8FE2A7999B}">
      <dsp:nvSpPr>
        <dsp:cNvPr id="0" name=""/>
        <dsp:cNvSpPr/>
      </dsp:nvSpPr>
      <dsp:spPr>
        <a:xfrm>
          <a:off x="0" y="2516673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5. Kindness</a:t>
          </a:r>
          <a:endParaRPr lang="en-US" sz="2500" kern="1200"/>
        </a:p>
      </dsp:txBody>
      <dsp:txXfrm>
        <a:off x="0" y="2516673"/>
        <a:ext cx="6900512" cy="502794"/>
      </dsp:txXfrm>
    </dsp:sp>
    <dsp:sp modelId="{237E542D-42F5-4F23-9583-37B66FED6A9C}">
      <dsp:nvSpPr>
        <dsp:cNvPr id="0" name=""/>
        <dsp:cNvSpPr/>
      </dsp:nvSpPr>
      <dsp:spPr>
        <a:xfrm>
          <a:off x="0" y="3019467"/>
          <a:ext cx="6900512" cy="0"/>
        </a:xfrm>
        <a:prstGeom prst="line">
          <a:avLst/>
        </a:prstGeom>
        <a:solidFill>
          <a:schemeClr val="accent2">
            <a:hueOff val="-4404675"/>
            <a:satOff val="19436"/>
            <a:lumOff val="-3294"/>
            <a:alphaOff val="0"/>
          </a:schemeClr>
        </a:solidFill>
        <a:ln w="15875" cap="flat" cmpd="sng" algn="ctr">
          <a:solidFill>
            <a:schemeClr val="accent2">
              <a:hueOff val="-4404675"/>
              <a:satOff val="19436"/>
              <a:lumOff val="-3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D3E07D-733C-4568-B0B6-876E5AD9D2BC}">
      <dsp:nvSpPr>
        <dsp:cNvPr id="0" name=""/>
        <dsp:cNvSpPr/>
      </dsp:nvSpPr>
      <dsp:spPr>
        <a:xfrm>
          <a:off x="0" y="3019467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6. Pastoral &amp; mental health support</a:t>
          </a:r>
          <a:endParaRPr lang="en-US" sz="2500" kern="1200"/>
        </a:p>
      </dsp:txBody>
      <dsp:txXfrm>
        <a:off x="0" y="3019467"/>
        <a:ext cx="6900512" cy="502794"/>
      </dsp:txXfrm>
    </dsp:sp>
    <dsp:sp modelId="{16CDD2AB-0A18-4199-B32D-B7EB69423E9A}">
      <dsp:nvSpPr>
        <dsp:cNvPr id="0" name=""/>
        <dsp:cNvSpPr/>
      </dsp:nvSpPr>
      <dsp:spPr>
        <a:xfrm>
          <a:off x="0" y="3522261"/>
          <a:ext cx="6900512" cy="0"/>
        </a:xfrm>
        <a:prstGeom prst="line">
          <a:avLst/>
        </a:prstGeom>
        <a:solidFill>
          <a:schemeClr val="accent2">
            <a:hueOff val="-5138787"/>
            <a:satOff val="22675"/>
            <a:lumOff val="-3843"/>
            <a:alphaOff val="0"/>
          </a:schemeClr>
        </a:solidFill>
        <a:ln w="15875" cap="flat" cmpd="sng" algn="ctr">
          <a:solidFill>
            <a:schemeClr val="accent2">
              <a:hueOff val="-5138787"/>
              <a:satOff val="22675"/>
              <a:lumOff val="-3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3FCF7-BD29-4BDD-B125-C5AFECF6CA63}">
      <dsp:nvSpPr>
        <dsp:cNvPr id="0" name=""/>
        <dsp:cNvSpPr/>
      </dsp:nvSpPr>
      <dsp:spPr>
        <a:xfrm>
          <a:off x="0" y="3522261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7. Proactive SENCO</a:t>
          </a:r>
          <a:endParaRPr lang="en-US" sz="2500" kern="1200"/>
        </a:p>
      </dsp:txBody>
      <dsp:txXfrm>
        <a:off x="0" y="3522261"/>
        <a:ext cx="6900512" cy="502794"/>
      </dsp:txXfrm>
    </dsp:sp>
    <dsp:sp modelId="{94755053-DBC0-4A6B-847D-96021CAF2920}">
      <dsp:nvSpPr>
        <dsp:cNvPr id="0" name=""/>
        <dsp:cNvSpPr/>
      </dsp:nvSpPr>
      <dsp:spPr>
        <a:xfrm>
          <a:off x="0" y="4025055"/>
          <a:ext cx="6900512" cy="0"/>
        </a:xfrm>
        <a:prstGeom prst="line">
          <a:avLst/>
        </a:prstGeom>
        <a:solidFill>
          <a:schemeClr val="accent2">
            <a:hueOff val="-5872900"/>
            <a:satOff val="25914"/>
            <a:lumOff val="-4392"/>
            <a:alphaOff val="0"/>
          </a:schemeClr>
        </a:solidFill>
        <a:ln w="15875" cap="flat" cmpd="sng" algn="ctr">
          <a:solidFill>
            <a:schemeClr val="accent2">
              <a:hueOff val="-5872900"/>
              <a:satOff val="25914"/>
              <a:lumOff val="-4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08D6E8-2FA0-42E5-B8F0-F8449F300A7A}">
      <dsp:nvSpPr>
        <dsp:cNvPr id="0" name=""/>
        <dsp:cNvSpPr/>
      </dsp:nvSpPr>
      <dsp:spPr>
        <a:xfrm>
          <a:off x="0" y="4025055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8. Trusting parental opinion / experience </a:t>
          </a:r>
          <a:endParaRPr lang="en-US" sz="2500" kern="1200"/>
        </a:p>
      </dsp:txBody>
      <dsp:txXfrm>
        <a:off x="0" y="4025055"/>
        <a:ext cx="6900512" cy="502794"/>
      </dsp:txXfrm>
    </dsp:sp>
    <dsp:sp modelId="{97A6D60B-D947-4A34-A38F-33AA6E6849FC}">
      <dsp:nvSpPr>
        <dsp:cNvPr id="0" name=""/>
        <dsp:cNvSpPr/>
      </dsp:nvSpPr>
      <dsp:spPr>
        <a:xfrm>
          <a:off x="0" y="4527849"/>
          <a:ext cx="6900512" cy="0"/>
        </a:xfrm>
        <a:prstGeom prst="line">
          <a:avLst/>
        </a:prstGeom>
        <a:solidFill>
          <a:schemeClr val="accent2">
            <a:hueOff val="-6607012"/>
            <a:satOff val="29154"/>
            <a:lumOff val="-4941"/>
            <a:alphaOff val="0"/>
          </a:schemeClr>
        </a:solidFill>
        <a:ln w="15875" cap="flat" cmpd="sng" algn="ctr">
          <a:solidFill>
            <a:schemeClr val="accent2">
              <a:hueOff val="-6607012"/>
              <a:satOff val="29154"/>
              <a:lumOff val="-4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8CEA61-505E-49F4-8D1E-11D1C9FFD474}">
      <dsp:nvSpPr>
        <dsp:cNvPr id="0" name=""/>
        <dsp:cNvSpPr/>
      </dsp:nvSpPr>
      <dsp:spPr>
        <a:xfrm>
          <a:off x="0" y="4527849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9. Accommodations/ creative thinking </a:t>
          </a:r>
          <a:endParaRPr lang="en-US" sz="2500" kern="1200"/>
        </a:p>
      </dsp:txBody>
      <dsp:txXfrm>
        <a:off x="0" y="4527849"/>
        <a:ext cx="6900512" cy="502794"/>
      </dsp:txXfrm>
    </dsp:sp>
    <dsp:sp modelId="{6B1A8D2D-83C4-4111-97B1-F90264CA62FE}">
      <dsp:nvSpPr>
        <dsp:cNvPr id="0" name=""/>
        <dsp:cNvSpPr/>
      </dsp:nvSpPr>
      <dsp:spPr>
        <a:xfrm>
          <a:off x="0" y="5030643"/>
          <a:ext cx="6900512" cy="0"/>
        </a:xfrm>
        <a:prstGeom prst="line">
          <a:avLst/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 w="15875" cap="flat" cmpd="sng" algn="ctr">
          <a:solidFill>
            <a:schemeClr val="accent2">
              <a:hueOff val="-7341125"/>
              <a:satOff val="32393"/>
              <a:lumOff val="-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504960-3F21-4516-A2CA-0A1083DC398D}">
      <dsp:nvSpPr>
        <dsp:cNvPr id="0" name=""/>
        <dsp:cNvSpPr/>
      </dsp:nvSpPr>
      <dsp:spPr>
        <a:xfrm>
          <a:off x="0" y="5030643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10. Inclusion for SEND/ ill health </a:t>
          </a:r>
          <a:endParaRPr lang="en-US" sz="2500" kern="1200"/>
        </a:p>
      </dsp:txBody>
      <dsp:txXfrm>
        <a:off x="0" y="5030643"/>
        <a:ext cx="6900512" cy="502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AC992-C698-4BAB-92A9-42C7482FC50C}" type="datetimeFigureOut">
              <a:rPr lang="en-GB" smtClean="0"/>
              <a:t>02/02/2026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70D55-335C-4DA7-A684-672CD52192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3437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40EB61-ECCA-44FE-8D1F-727DE4DFEF4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771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32636-A066-4083-ADB2-01702FF7EB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411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40EB61-ECCA-44FE-8D1F-727DE4DFEF4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328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40EB61-ECCA-44FE-8D1F-727DE4DFEF4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35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70D55-335C-4DA7-A684-672CD52192C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305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0EB61-ECCA-44FE-8D1F-727DE4DFEF4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862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40EB61-ECCA-44FE-8D1F-727DE4DFEF4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0895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32636-A066-4083-ADB2-01702FF7EB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317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b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32636-A066-4083-ADB2-01702FF7EB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130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32636-A066-4083-ADB2-01702FF7EB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5931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40EB61-ECCA-44FE-8D1F-727DE4DFEF4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653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40EB61-ECCA-44FE-8D1F-727DE4DFEF4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804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70D55-335C-4DA7-A684-672CD52192C5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10160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70D55-335C-4DA7-A684-672CD52192C5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9896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70D55-335C-4DA7-A684-672CD52192C5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35939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32636-A066-4083-ADB2-01702FF7EB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000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4AF0A-1121-49DD-B76F-C9CEF1567B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7068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70D55-335C-4DA7-A684-672CD52192C5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9806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6AF5C-BB06-94F9-AEAA-ED1E5FE96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34B181-1518-A35E-4091-FE55EBBC45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C82D39-536C-F135-FFD6-F2E2C2E445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EB6BC-926F-F25E-1EE0-38C29208A1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70D55-335C-4DA7-A684-672CD52192C5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98814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32636-A066-4083-ADB2-01702FF7EB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1834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0BCBC-1CB5-41E6-BBFB-FD73102F37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3900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40EB61-ECCA-44FE-8D1F-727DE4DFEF4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658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40EB61-ECCA-44FE-8D1F-727DE4DFEF4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124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048EC-7854-49F6-ADC2-0135ECAC300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315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40EB61-ECCA-44FE-8D1F-727DE4DFEF4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67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70D55-335C-4DA7-A684-672CD52192C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602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40EB61-ECCA-44FE-8D1F-727DE4DFEF4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476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70D55-335C-4DA7-A684-672CD52192C5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294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70D55-335C-4DA7-A684-672CD52192C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892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42CDF19-05FA-4CA2-9653-0850DA6B29EF}" type="datetimeFigureOut">
              <a:rPr lang="en-GB" smtClean="0"/>
              <a:t>02/02/2026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03DE-FC0E-4D74-8513-18963414CD69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070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DF19-05FA-4CA2-9653-0850DA6B29EF}" type="datetimeFigureOut">
              <a:rPr lang="en-GB" smtClean="0"/>
              <a:t>02/02/2026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03DE-FC0E-4D74-8513-18963414CD6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293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DF19-05FA-4CA2-9653-0850DA6B29EF}" type="datetimeFigureOut">
              <a:rPr lang="en-GB" smtClean="0"/>
              <a:t>02/02/2026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03DE-FC0E-4D74-8513-18963414CD69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772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42CDF19-05FA-4CA2-9653-0850DA6B29EF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03DE-FC0E-4D74-8513-18963414CD69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615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DF19-05FA-4CA2-9653-0850DA6B29EF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03DE-FC0E-4D74-8513-18963414C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37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DF19-05FA-4CA2-9653-0850DA6B29EF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03DE-FC0E-4D74-8513-18963414CD69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751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DF19-05FA-4CA2-9653-0850DA6B29EF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03DE-FC0E-4D74-8513-18963414C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386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DF19-05FA-4CA2-9653-0850DA6B29EF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03DE-FC0E-4D74-8513-18963414C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732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DF19-05FA-4CA2-9653-0850DA6B29EF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03DE-FC0E-4D74-8513-18963414C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537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DF19-05FA-4CA2-9653-0850DA6B29EF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03DE-FC0E-4D74-8513-18963414C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351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DF19-05FA-4CA2-9653-0850DA6B29EF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03DE-FC0E-4D74-8513-18963414C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98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DF19-05FA-4CA2-9653-0850DA6B29EF}" type="datetimeFigureOut">
              <a:rPr lang="en-GB" smtClean="0"/>
              <a:t>02/02/2026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03DE-FC0E-4D74-8513-18963414CD6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296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DF19-05FA-4CA2-9653-0850DA6B29EF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03DE-FC0E-4D74-8513-18963414CD69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627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DF19-05FA-4CA2-9653-0850DA6B29EF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03DE-FC0E-4D74-8513-18963414C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185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DF19-05FA-4CA2-9653-0850DA6B29EF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03DE-FC0E-4D74-8513-18963414CD69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9542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3B5D-E09D-4792-8D6D-BDE98F545DCF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BA8D-0C49-4A21-B208-CCD2AAD3D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156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3B5D-E09D-4792-8D6D-BDE98F545DCF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BA8D-0C49-4A21-B208-CCD2AAD3D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447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3B5D-E09D-4792-8D6D-BDE98F545DCF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BA8D-0C49-4A21-B208-CCD2AAD3D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1249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3B5D-E09D-4792-8D6D-BDE98F545DCF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BA8D-0C49-4A21-B208-CCD2AAD3D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9432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3B5D-E09D-4792-8D6D-BDE98F545DCF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BA8D-0C49-4A21-B208-CCD2AAD3D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6393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3B5D-E09D-4792-8D6D-BDE98F545DCF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BA8D-0C49-4A21-B208-CCD2AAD3D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6055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3B5D-E09D-4792-8D6D-BDE98F545DCF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BA8D-0C49-4A21-B208-CCD2AAD3D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88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DF19-05FA-4CA2-9653-0850DA6B29EF}" type="datetimeFigureOut">
              <a:rPr lang="en-GB" smtClean="0"/>
              <a:t>02/02/2026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03DE-FC0E-4D74-8513-18963414CD69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103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3B5D-E09D-4792-8D6D-BDE98F545DCF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BA8D-0C49-4A21-B208-CCD2AAD3D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770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3B5D-E09D-4792-8D6D-BDE98F545DCF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BA8D-0C49-4A21-B208-CCD2AAD3D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9986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3B5D-E09D-4792-8D6D-BDE98F545DCF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BA8D-0C49-4A21-B208-CCD2AAD3D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1869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3B5D-E09D-4792-8D6D-BDE98F545DCF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BA8D-0C49-4A21-B208-CCD2AAD3D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50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DF19-05FA-4CA2-9653-0850DA6B29EF}" type="datetimeFigureOut">
              <a:rPr lang="en-GB" smtClean="0"/>
              <a:t>02/02/2026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03DE-FC0E-4D74-8513-18963414CD6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2184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DF19-05FA-4CA2-9653-0850DA6B29EF}" type="datetimeFigureOut">
              <a:rPr lang="en-GB" smtClean="0"/>
              <a:t>02/02/2026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03DE-FC0E-4D74-8513-18963414CD6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0453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DF19-05FA-4CA2-9653-0850DA6B29EF}" type="datetimeFigureOut">
              <a:rPr lang="en-GB" smtClean="0"/>
              <a:t>02/02/2026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03DE-FC0E-4D74-8513-18963414CD6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244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DF19-05FA-4CA2-9653-0850DA6B29EF}" type="datetimeFigureOut">
              <a:rPr lang="en-GB" smtClean="0"/>
              <a:t>02/02/2026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03DE-FC0E-4D74-8513-18963414CD6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4795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DF19-05FA-4CA2-9653-0850DA6B29EF}" type="datetimeFigureOut">
              <a:rPr lang="en-GB" smtClean="0"/>
              <a:t>02/02/2026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03DE-FC0E-4D74-8513-18963414CD6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92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DF19-05FA-4CA2-9653-0850DA6B29EF}" type="datetimeFigureOut">
              <a:rPr lang="en-GB" smtClean="0"/>
              <a:t>02/02/2026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03DE-FC0E-4D74-8513-18963414CD69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63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842CDF19-05FA-4CA2-9653-0850DA6B29EF}" type="datetimeFigureOut">
              <a:rPr lang="en-GB" smtClean="0"/>
              <a:t>02/02/2026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57A603DE-FC0E-4D74-8513-18963414CD69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56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42CDF19-05FA-4CA2-9653-0850DA6B29EF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7A603DE-FC0E-4D74-8513-18963414CD69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44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A33B5D-E09D-4792-8D6D-BDE98F545DCF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5BA8D-0C49-4A21-B208-CCD2AAD3D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49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edpsyched.co.uk/blog/we-don-t-need-send-reform-we-need-a-send-revolu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rafforddirectory.co.uk/kb5/trafford/fsd/advice.page?id=mymanrB0gBo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lensandersonassociates.co.uk/wp-content/uploads/2015/02/fourplusone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padlet.com/TraffordThrive/barriers-to-education-emotionally-based-school-non-attendanc-n3rqwwolkxfbgr4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psyched.co.uk/blog/autism-spoon-theory" TargetMode="External"/><Relationship Id="rId2" Type="http://schemas.openxmlformats.org/officeDocument/2006/relationships/hyperlink" Target="https://www.edpsyched.co.uk/blog/making-energy-visible-using-energy-accounting-to-support-school-attendanc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rrierstoeducation.co.uk/understanding-anxiety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spectrumgaming/barriers-to-education-1bnrx2lf6iwfck52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adlet.com/spectrumgaming/barriers-to-education-1bnrx2lf6iwfck52/wish/E1P8aXPYDMO5awA9" TargetMode="Externa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dpsyched.co.uk/blog/sharing-ep-practice-exploring-the-constructs-of-autistic-young-people-experiencing-emotionally-based-school-avoidance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TraffordThrive/barriers-to-education-emotionally-based-school-non-attendanc-n3rqwwolkxfbgr4t?token=eklDQ3h3Y0FjR0Y1Ykc5aFpJUEhCd0J3ZFhKd2IzTmxyWE4xY21aaFkyVmZkRzlyWlc3SEJ3QjJaWEp6YVc5dW9UTEhCd0IxYzJWeVgybGt6b3BpdnhiSENnQmxlSEJwY21WelgyRjB4dzhJem1kUzNpWE9KV3cxRkFDalZWUkQtLWFiNmJkMTlhOTY0ODgzYmJhNzI4NDdiNTRkMjcyODA2NGU1ZTgzNGQ-&amp;signature=4dfdabf2575528844452ac2133c0d753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ray.yorksj.ac.uk/id/eprint/9253/3/education-14-00156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6588" y="4960137"/>
            <a:ext cx="7243011" cy="1463040"/>
          </a:xfrm>
        </p:spPr>
        <p:txBody>
          <a:bodyPr>
            <a:normAutofit fontScale="90000"/>
          </a:bodyPr>
          <a:lstStyle/>
          <a:p>
            <a:r>
              <a:rPr lang="en-GB" dirty="0"/>
              <a:t>School Attendance Difficulties and school related anxiety (EBSA/EBSNA)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Dr Shannon Hatton-Corcoran</a:t>
            </a:r>
          </a:p>
          <a:p>
            <a:r>
              <a:rPr lang="en-GB" dirty="0"/>
              <a:t>Trafford Educational Psychology Service</a:t>
            </a:r>
          </a:p>
        </p:txBody>
      </p:sp>
    </p:spTree>
    <p:extLst>
      <p:ext uri="{BB962C8B-B14F-4D97-AF65-F5344CB8AC3E}">
        <p14:creationId xmlns:p14="http://schemas.microsoft.com/office/powerpoint/2010/main" val="960770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CB8320A-4AC0-6BE0-49B5-D5394D82E12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r="1334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31F0C02-7A5B-B8F2-7F9E-83AD80B70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4563" y="187287"/>
            <a:ext cx="985648" cy="65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02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B48E-E947-B614-1B69-D35369942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en-GB" sz="4300"/>
              <a:t>Bronfenbrenner’s ecological systems theory (1979)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F96A7-A9EF-887D-1D34-7C0DCBC80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6" y="2286000"/>
            <a:ext cx="6305550" cy="4152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EBSA doesn't occur in isolation. As Educational Psychologists, we often turn to Bronfenbrenner's Ecological Systems Theory (to understand the interconnected factors influencing a young person's development).  This theory reminds us that a child's experiences aren't shaped by one factor alone but by multiple, interacting systems in their environment.</a:t>
            </a:r>
          </a:p>
          <a:p>
            <a:pPr marL="0" indent="0">
              <a:buNone/>
            </a:pPr>
            <a:r>
              <a:rPr lang="en-GB" sz="1800" dirty="0"/>
              <a:t>Using this framework helps us see EBSA not as a single, isolated challenge but as the outcome of a complex interplay between individual and environmental factors, such as predisposing factors, a precipitating event or changes in a child's circumstances related to school, family and the child themselves (see Lester &amp; Michelson, 2024). </a:t>
            </a:r>
          </a:p>
        </p:txBody>
      </p:sp>
      <p:pic>
        <p:nvPicPr>
          <p:cNvPr id="5" name="Picture 4" descr="A circular diagram of a child&#10;&#10;AI-generated content may be incorrect.">
            <a:extLst>
              <a:ext uri="{FF2B5EF4-FFF2-40B4-BE49-F238E27FC236}">
                <a16:creationId xmlns:a16="http://schemas.microsoft.com/office/drawing/2014/main" id="{29EC9258-4D2F-3D37-99C9-96F5CBE8D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025" y="1514166"/>
            <a:ext cx="4874896" cy="46677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C5B152-F183-343D-1BEE-E477F9074D4C}"/>
              </a:ext>
            </a:extLst>
          </p:cNvPr>
          <p:cNvSpPr txBox="1"/>
          <p:nvPr/>
        </p:nvSpPr>
        <p:spPr>
          <a:xfrm>
            <a:off x="7305675" y="110549"/>
            <a:ext cx="477202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Melvin GA, Heyne D, Gray KM, Hastings RP, </a:t>
            </a:r>
            <a:r>
              <a:rPr lang="en-GB" sz="1400" dirty="0" err="1"/>
              <a:t>Totsika</a:t>
            </a:r>
            <a:r>
              <a:rPr lang="en-GB" sz="1400" dirty="0"/>
              <a:t> V, Tonge BJ and Freeman MM (2019) The Kids and Teens at School (</a:t>
            </a:r>
            <a:r>
              <a:rPr lang="en-GB" sz="1400" dirty="0" err="1"/>
              <a:t>KiTeS</a:t>
            </a:r>
            <a:r>
              <a:rPr lang="en-GB" sz="1400" dirty="0"/>
              <a:t>) Framework: An Inclusive Bioecological Systems Approach to Understanding School Absenteeism and School Attendance Problems. Front. Educ. 4:61. </a:t>
            </a:r>
            <a:r>
              <a:rPr lang="en-GB" sz="1400" dirty="0" err="1"/>
              <a:t>doi</a:t>
            </a:r>
            <a:r>
              <a:rPr lang="en-GB" sz="1400" dirty="0"/>
              <a:t>: 10.3389/feduc.2019.00061</a:t>
            </a:r>
          </a:p>
        </p:txBody>
      </p:sp>
    </p:spTree>
    <p:extLst>
      <p:ext uri="{BB962C8B-B14F-4D97-AF65-F5344CB8AC3E}">
        <p14:creationId xmlns:p14="http://schemas.microsoft.com/office/powerpoint/2010/main" val="313482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3541A-9C8F-8D5E-E7A8-BC2CE7EAD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25191-755C-5CD2-0274-DA301DE03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6521758"/>
            <a:ext cx="9720071" cy="235131"/>
          </a:xfrm>
        </p:spPr>
        <p:txBody>
          <a:bodyPr>
            <a:normAutofit fontScale="55000" lnSpcReduction="20000"/>
          </a:bodyPr>
          <a:lstStyle/>
          <a:p>
            <a:r>
              <a:rPr lang="en-GB">
                <a:hlinkClick r:id="rId2"/>
              </a:rPr>
              <a:t>We Don’t Need Just SEND Reform, We Need a SEND Revolution. Who’s In?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C98E27-5C38-A478-2590-2BEBF709B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349" y="321001"/>
            <a:ext cx="8331628" cy="59883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38983E-33FB-FB77-29CB-45F7F41A90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6224" t="8095" r="10947" b="12328"/>
          <a:stretch/>
        </p:blipFill>
        <p:spPr>
          <a:xfrm>
            <a:off x="9607886" y="4599342"/>
            <a:ext cx="2272624" cy="193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35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1CE8CA9-D6D2-4C46-8070-9566F894E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2454C3-BBC1-4E93-8375-9C2F1298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Intervention Key Principles</a:t>
            </a:r>
            <a:endParaRPr lang="en-GB" sz="4400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2B31CF5-BEC2-457D-A52F-6A5CCB066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2D158-2B9A-4655-BA16-D745153B8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43026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900" dirty="0">
                <a:solidFill>
                  <a:srgbClr val="FFFFFF"/>
                </a:solidFill>
              </a:rPr>
              <a:t>Evidence shows several factors are associated with positive outcomes, including:</a:t>
            </a:r>
          </a:p>
          <a:p>
            <a:r>
              <a:rPr lang="en-US" sz="1900" b="1" dirty="0">
                <a:solidFill>
                  <a:srgbClr val="FFFFFF"/>
                </a:solidFill>
              </a:rPr>
              <a:t>early</a:t>
            </a:r>
            <a:r>
              <a:rPr lang="en-US" sz="1900" dirty="0">
                <a:solidFill>
                  <a:srgbClr val="FFFFFF"/>
                </a:solidFill>
              </a:rPr>
              <a:t> intervention</a:t>
            </a:r>
          </a:p>
          <a:p>
            <a:r>
              <a:rPr lang="en-US" sz="1900" b="1" dirty="0">
                <a:solidFill>
                  <a:srgbClr val="FFFFFF"/>
                </a:solidFill>
              </a:rPr>
              <a:t>working with </a:t>
            </a:r>
            <a:r>
              <a:rPr lang="en-US" sz="1900" dirty="0">
                <a:solidFill>
                  <a:srgbClr val="FFFFFF"/>
                </a:solidFill>
              </a:rPr>
              <a:t>parents/ carers and ensuring the </a:t>
            </a:r>
            <a:r>
              <a:rPr lang="en-US" sz="1900" b="1" dirty="0">
                <a:solidFill>
                  <a:srgbClr val="FFFFFF"/>
                </a:solidFill>
              </a:rPr>
              <a:t>child’s voice </a:t>
            </a:r>
            <a:r>
              <a:rPr lang="en-US" sz="1900" dirty="0">
                <a:solidFill>
                  <a:srgbClr val="FFFFFF"/>
                </a:solidFill>
              </a:rPr>
              <a:t>is central to support planning</a:t>
            </a:r>
          </a:p>
          <a:p>
            <a:r>
              <a:rPr lang="en-US" sz="1900" dirty="0">
                <a:solidFill>
                  <a:srgbClr val="FFFFFF"/>
                </a:solidFill>
              </a:rPr>
              <a:t>building a </a:t>
            </a:r>
            <a:r>
              <a:rPr lang="en-US" sz="1900" b="1" dirty="0">
                <a:solidFill>
                  <a:srgbClr val="FFFFFF"/>
                </a:solidFill>
              </a:rPr>
              <a:t>holistic</a:t>
            </a:r>
            <a:r>
              <a:rPr lang="en-US" sz="1900" dirty="0">
                <a:solidFill>
                  <a:srgbClr val="FFFFFF"/>
                </a:solidFill>
              </a:rPr>
              <a:t> understanding of the barriers to school attendance</a:t>
            </a:r>
          </a:p>
          <a:p>
            <a:r>
              <a:rPr lang="en-US" sz="1900" dirty="0">
                <a:solidFill>
                  <a:srgbClr val="FFFFFF"/>
                </a:solidFill>
              </a:rPr>
              <a:t>taking </a:t>
            </a:r>
            <a:r>
              <a:rPr lang="en-US" sz="1900" b="1" dirty="0">
                <a:solidFill>
                  <a:srgbClr val="FFFFFF"/>
                </a:solidFill>
              </a:rPr>
              <a:t>flexible</a:t>
            </a:r>
            <a:r>
              <a:rPr lang="en-US" sz="1900" dirty="0">
                <a:solidFill>
                  <a:srgbClr val="FFFFFF"/>
                </a:solidFill>
              </a:rPr>
              <a:t> approaches to consider the highly individual nature of EBSNA</a:t>
            </a:r>
          </a:p>
          <a:p>
            <a:r>
              <a:rPr lang="en-US" sz="1900" dirty="0">
                <a:solidFill>
                  <a:srgbClr val="FFFFFF"/>
                </a:solidFill>
              </a:rPr>
              <a:t>(Corcoran, Bond and Knox, 2022)</a:t>
            </a:r>
          </a:p>
        </p:txBody>
      </p:sp>
      <p:pic>
        <p:nvPicPr>
          <p:cNvPr id="5" name="Picture 4" descr="A picture containing device&#10;&#10;Description automatically generated">
            <a:extLst>
              <a:ext uri="{FF2B5EF4-FFF2-40B4-BE49-F238E27FC236}">
                <a16:creationId xmlns:a16="http://schemas.microsoft.com/office/drawing/2014/main" id="{33E1CAA7-FA18-413C-907B-B4E8F501A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153" y="1493758"/>
            <a:ext cx="4095750" cy="38704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78A44B-3EC5-F21F-4685-BE57F2687B6A}"/>
              </a:ext>
            </a:extLst>
          </p:cNvPr>
          <p:cNvSpPr txBox="1"/>
          <p:nvPr/>
        </p:nvSpPr>
        <p:spPr>
          <a:xfrm>
            <a:off x="5529330" y="6012287"/>
            <a:ext cx="658539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hlinkClick r:id="rId4"/>
              </a:rPr>
              <a:t>Trafford Directory | Trafford SEND Graduated Approach for Practitioners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68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GB" sz="4600" dirty="0"/>
              <a:t>ASSESS: Tools and frameworks for support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1AC488-9466-43E2-8C97-0D0013D34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" y="1828801"/>
            <a:ext cx="3716603" cy="47801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3613" y="2286000"/>
            <a:ext cx="5680587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Getting in early is key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hence…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The Early Identification of Needs tool: A questionnaire designed to support a conversation with a parent/carer of child who may be at risk of/or is displaying patterns of EBSNA, used to empower you to </a:t>
            </a:r>
            <a:r>
              <a:rPr lang="en-GB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inform plans of support at a school level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Strategies to gain the voice of CYP and empower them in informing the support they receive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Approaches to understand the information you gather so as to ensure support can be person-centred… </a:t>
            </a:r>
          </a:p>
        </p:txBody>
      </p:sp>
    </p:spTree>
    <p:extLst>
      <p:ext uri="{BB962C8B-B14F-4D97-AF65-F5344CB8AC3E}">
        <p14:creationId xmlns:p14="http://schemas.microsoft.com/office/powerpoint/2010/main" val="4035029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2799C-8437-D114-E6C5-9F0369217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043922" cy="1499616"/>
          </a:xfrm>
        </p:spPr>
        <p:txBody>
          <a:bodyPr>
            <a:normAutofit/>
          </a:bodyPr>
          <a:lstStyle/>
          <a:p>
            <a:r>
              <a:rPr lang="en-GB" dirty="0"/>
              <a:t>Assess: Gaining the child’s voice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F5A375-F798-D375-F618-61357387DC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844" y="2952648"/>
            <a:ext cx="3167552" cy="36939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7C544D-D843-086E-AD0A-2A66BA2921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128" y="1800924"/>
            <a:ext cx="5866147" cy="108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6CBA3B-6E3B-4043-9A5F-252DC229B99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8" y="2870295"/>
            <a:ext cx="3328296" cy="3782155"/>
          </a:xfrm>
          <a:prstGeom prst="rect">
            <a:avLst/>
          </a:prstGeom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7611443D-0BD1-5632-61BB-994BAF697267}"/>
              </a:ext>
            </a:extLst>
          </p:cNvPr>
          <p:cNvSpPr/>
          <p:nvPr/>
        </p:nvSpPr>
        <p:spPr>
          <a:xfrm flipH="1">
            <a:off x="9262474" y="137864"/>
            <a:ext cx="1367840" cy="1496069"/>
          </a:xfrm>
          <a:prstGeom prst="wedgeEllipseCallout">
            <a:avLst>
              <a:gd name="adj1" fmla="val 75404"/>
              <a:gd name="adj2" fmla="val 4593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163BA8-7E27-86DC-BBE8-1EB1BC79A51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157" y="4383956"/>
            <a:ext cx="3770475" cy="23361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A5DF9F-98DA-9E49-65FC-29B19F49D6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9952" y="1685823"/>
            <a:ext cx="45148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2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70379-B2F8-4138-6563-48EB29F53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drawing of a iceberg with different thoughts&#10;&#10;Description automatically generated">
            <a:extLst>
              <a:ext uri="{FF2B5EF4-FFF2-40B4-BE49-F238E27FC236}">
                <a16:creationId xmlns:a16="http://schemas.microsoft.com/office/drawing/2014/main" id="{5BEF17C4-E9DA-E475-9906-768DB759D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37931" y="158152"/>
            <a:ext cx="6478088" cy="6539396"/>
          </a:xfrm>
        </p:spPr>
      </p:pic>
    </p:spTree>
    <p:extLst>
      <p:ext uri="{BB962C8B-B14F-4D97-AF65-F5344CB8AC3E}">
        <p14:creationId xmlns:p14="http://schemas.microsoft.com/office/powerpoint/2010/main" val="786989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useful way of thinking about and analysing what the child might need: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0" dirty="0"/>
              <a:t>As highlighted by </a:t>
            </a:r>
            <a:r>
              <a:rPr lang="en-GB" b="0" dirty="0" err="1"/>
              <a:t>Thambirajah</a:t>
            </a:r>
            <a:r>
              <a:rPr lang="en-GB" b="0" dirty="0"/>
              <a:t> et al (2008) we know EBSNA is most likely to occur when the risks are greater than resilience, when stress and anxiety exceeds support: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0" dirty="0"/>
              <a:t>How can we reduce the things which make it harder to attend school?</a:t>
            </a:r>
          </a:p>
          <a:p>
            <a:r>
              <a:rPr lang="en-GB" b="0" dirty="0"/>
              <a:t>How can we promote the things which make it easier to attend school?</a:t>
            </a:r>
          </a:p>
        </p:txBody>
      </p:sp>
      <p:pic>
        <p:nvPicPr>
          <p:cNvPr id="1026" name="Picture 2" descr="Image result for see saw cartoon">
            <a:extLst>
              <a:ext uri="{FF2B5EF4-FFF2-40B4-BE49-F238E27FC236}">
                <a16:creationId xmlns:a16="http://schemas.microsoft.com/office/drawing/2014/main" id="{21FDD8A3-B4A6-9F25-2502-F1090C669F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395"/>
          <a:stretch/>
        </p:blipFill>
        <p:spPr bwMode="auto">
          <a:xfrm>
            <a:off x="4448175" y="4213225"/>
            <a:ext cx="3295650" cy="209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645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FD12A5BA-B063-4B33-AB08-86CF7D23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7DFAF29-6BD8-4A93-A292-D6A8C6EFB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CA01913F-3FBD-4B62-92CF-D2B8A6741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ED6597-4616-CD57-AE2D-89B2ECA48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 dirty="0"/>
              <a:t>Action plan (&amp;DO)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6DE395-5F6D-38E8-EB9E-31316E2A8EE7}"/>
              </a:ext>
            </a:extLst>
          </p:cNvPr>
          <p:cNvSpPr txBox="1"/>
          <p:nvPr/>
        </p:nvSpPr>
        <p:spPr>
          <a:xfrm>
            <a:off x="636806" y="3849539"/>
            <a:ext cx="3378098" cy="23674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spcAft>
                <a:spcPts val="200"/>
              </a:spcAft>
              <a:buClr>
                <a:schemeClr val="accent2"/>
              </a:buClr>
              <a:buSzPct val="100000"/>
            </a:pPr>
            <a:r>
              <a:rPr lang="en-US" sz="1600">
                <a:solidFill>
                  <a:schemeClr val="tx1">
                    <a:lumMod val="90000"/>
                    <a:lumOff val="10000"/>
                  </a:schemeClr>
                </a:solidFill>
                <a:hlinkClick r:id="rId3"/>
              </a:rPr>
              <a:t>http://www.helensandersonassociates.co.uk/wp-content/uploads/2015/02/fourplusone.pdf</a:t>
            </a:r>
            <a:r>
              <a:rPr lang="en-US" sz="160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BB0A898-5387-4E99-A785-462A85DC0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white board with black text&#10;&#10;AI-generated content may be incorrect.">
            <a:extLst>
              <a:ext uri="{FF2B5EF4-FFF2-40B4-BE49-F238E27FC236}">
                <a16:creationId xmlns:a16="http://schemas.microsoft.com/office/drawing/2014/main" id="{0329E5C7-9144-96FF-2A3B-21C5268F5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9026" y="640080"/>
            <a:ext cx="3988851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59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EBF48-FA75-EDEB-01A0-CECC1053D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Ideas bank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8C9230-C55F-BE32-A8A6-9C0166930D90}"/>
              </a:ext>
            </a:extLst>
          </p:cNvPr>
          <p:cNvSpPr txBox="1"/>
          <p:nvPr/>
        </p:nvSpPr>
        <p:spPr>
          <a:xfrm>
            <a:off x="1024128" y="2286000"/>
            <a:ext cx="3133580" cy="39319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sz="1600" dirty="0">
                <a:hlinkClick r:id="rId2"/>
              </a:rPr>
              <a:t>https://padlet.com/TraffordThrive/barriers-to-education-emotionally-based-school-non-attendanc-n3rqwwolkxfbgr4t</a:t>
            </a:r>
            <a:r>
              <a:rPr lang="en-US" sz="1600" dirty="0"/>
              <a:t> 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9C375D4-3413-0E5D-23EA-4761471DB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342" y="907005"/>
            <a:ext cx="6909577" cy="504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67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88" y="804333"/>
            <a:ext cx="3302412" cy="5249334"/>
          </a:xfrm>
        </p:spPr>
        <p:txBody>
          <a:bodyPr>
            <a:normAutofit/>
          </a:bodyPr>
          <a:lstStyle/>
          <a:p>
            <a:pPr algn="r"/>
            <a:r>
              <a:rPr lang="en-GB" dirty="0">
                <a:solidFill>
                  <a:srgbClr val="FFFFFF"/>
                </a:solidFill>
              </a:rPr>
              <a:t>What is Emotionally Based School Non-Attendance?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882" y="804333"/>
            <a:ext cx="6147169" cy="52493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Emotionally Based School Non-Attendance (EBSNA) is a term adopted by Trafford Council and number of other authorities to describe children and young people who have significant difficulties in attending school due to a range of emotional factors resulting in extended absence from school. </a:t>
            </a:r>
          </a:p>
          <a:p>
            <a:endParaRPr lang="en-GB" dirty="0"/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is anxiety driven and </a:t>
            </a:r>
            <a:r>
              <a:rPr kumimoji="0" lang="en-GB" b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</a:t>
            </a:r>
            <a:r>
              <a:rPr kumimoji="0" lang="en-GB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choice</a:t>
            </a: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GB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an’t, not won’t.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2633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A579E-F7D2-425C-B04A-7D6F1CE76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02412" cy="5249334"/>
          </a:xfrm>
        </p:spPr>
        <p:txBody>
          <a:bodyPr>
            <a:normAutofit/>
          </a:bodyPr>
          <a:lstStyle/>
          <a:p>
            <a:pPr algn="r"/>
            <a:r>
              <a:rPr lang="en-GB" dirty="0">
                <a:solidFill>
                  <a:schemeClr val="tx1"/>
                </a:solidFill>
              </a:rPr>
              <a:t>Support strategies – for all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9DEC6-B17D-4322-B690-5801E83A0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82" y="804333"/>
            <a:ext cx="6147169" cy="5249334"/>
          </a:xfrm>
        </p:spPr>
        <p:txBody>
          <a:bodyPr anchor="ctr">
            <a:normAutofit/>
          </a:bodyPr>
          <a:lstStyle/>
          <a:p>
            <a:r>
              <a:rPr lang="en-GB" sz="1500" b="1" dirty="0">
                <a:latin typeface="Calibri" panose="020F0502020204030204" pitchFamily="34" charset="0"/>
                <a:cs typeface="Calibri" panose="020F0502020204030204" pitchFamily="34" charset="0"/>
              </a:rPr>
              <a:t>Good communication 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- Key adult and consistent points of contact, one page profile, prep staff around what they say and where/ when </a:t>
            </a: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Focus on </a:t>
            </a:r>
            <a:r>
              <a:rPr lang="en-GB" sz="1500" b="1" dirty="0">
                <a:latin typeface="Calibri" panose="020F0502020204030204" pitchFamily="34" charset="0"/>
                <a:cs typeface="Calibri" panose="020F0502020204030204" pitchFamily="34" charset="0"/>
              </a:rPr>
              <a:t>promoting wellbeing 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(connection, enjoyable activities, confidence building)</a:t>
            </a: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1:1 time with a trusted adult to </a:t>
            </a:r>
            <a:r>
              <a:rPr lang="en-GB" sz="1500" b="1" dirty="0">
                <a:latin typeface="Calibri" panose="020F0502020204030204" pitchFamily="34" charset="0"/>
                <a:cs typeface="Calibri" panose="020F0502020204030204" pitchFamily="34" charset="0"/>
              </a:rPr>
              <a:t>share views to inform support plans</a:t>
            </a:r>
          </a:p>
          <a:p>
            <a:r>
              <a:rPr lang="en-GB" sz="1500" b="1" dirty="0">
                <a:latin typeface="Calibri" panose="020F0502020204030204" pitchFamily="34" charset="0"/>
                <a:cs typeface="Calibri" panose="020F0502020204030204" pitchFamily="34" charset="0"/>
              </a:rPr>
              <a:t>Hand of support 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(draw around hand and write key adults and strategies in fingers and palm)</a:t>
            </a:r>
          </a:p>
          <a:p>
            <a:r>
              <a:rPr lang="en-GB" sz="1500" b="1" dirty="0">
                <a:latin typeface="Calibri" panose="020F0502020204030204" pitchFamily="34" charset="0"/>
                <a:cs typeface="Calibri" panose="020F0502020204030204" pitchFamily="34" charset="0"/>
              </a:rPr>
              <a:t>Colour code 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timetable / map of school – e.g. safe/ ok/ not ok</a:t>
            </a: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Plans for self-regulation or </a:t>
            </a:r>
            <a:r>
              <a:rPr lang="en-GB" sz="1500" b="1" dirty="0">
                <a:latin typeface="Calibri" panose="020F0502020204030204" pitchFamily="34" charset="0"/>
                <a:cs typeface="Calibri" panose="020F0502020204030204" pitchFamily="34" charset="0"/>
              </a:rPr>
              <a:t>‘reset’ breaks 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in school day </a:t>
            </a: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Agreed a </a:t>
            </a:r>
            <a:r>
              <a:rPr lang="en-GB" sz="1500" b="1" dirty="0">
                <a:latin typeface="Calibri" panose="020F0502020204030204" pitchFamily="34" charset="0"/>
                <a:cs typeface="Calibri" panose="020F0502020204030204" pitchFamily="34" charset="0"/>
              </a:rPr>
              <a:t>consistent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plan – across home and school </a:t>
            </a:r>
          </a:p>
          <a:p>
            <a:r>
              <a:rPr lang="en-GB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Anxiety hierarchy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/ ladder – step by step plan of how to extend time in school</a:t>
            </a: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Work to support the young person’s understanding of their own anxiety - </a:t>
            </a:r>
            <a:r>
              <a:rPr lang="en-GB" sz="1500" b="1" dirty="0">
                <a:latin typeface="Calibri" panose="020F0502020204030204" pitchFamily="34" charset="0"/>
                <a:cs typeface="Calibri" panose="020F0502020204030204" pitchFamily="34" charset="0"/>
              </a:rPr>
              <a:t>psychoeducation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(EPs and Thrive in Education can also support with this). </a:t>
            </a: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Plan to </a:t>
            </a:r>
            <a:r>
              <a:rPr lang="en-GB" sz="1500" b="1" dirty="0">
                <a:latin typeface="Calibri" panose="020F0502020204030204" pitchFamily="34" charset="0"/>
                <a:cs typeface="Calibri" panose="020F0502020204030204" pitchFamily="34" charset="0"/>
              </a:rPr>
              <a:t>catch up 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on missed work </a:t>
            </a:r>
          </a:p>
          <a:p>
            <a:r>
              <a:rPr lang="en-GB" sz="1500" b="1" dirty="0">
                <a:latin typeface="Calibri" panose="020F0502020204030204" pitchFamily="34" charset="0"/>
                <a:cs typeface="Calibri" panose="020F0502020204030204" pitchFamily="34" charset="0"/>
              </a:rPr>
              <a:t>Be hopeful and communicate your faith in the young person’s abilities  </a:t>
            </a:r>
          </a:p>
        </p:txBody>
      </p:sp>
    </p:spTree>
    <p:extLst>
      <p:ext uri="{BB962C8B-B14F-4D97-AF65-F5344CB8AC3E}">
        <p14:creationId xmlns:p14="http://schemas.microsoft.com/office/powerpoint/2010/main" val="4142253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74BD5-0874-CF6F-F7FC-846F02BC8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Accounting models (e.g. spoon theory)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34FCD-08DD-B497-8493-346113571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For many children and young people, attending school can feel overwhelming. What might seem like simple daily routines - getting dressed, travelling to school, entering a busy classroom - can require </a:t>
            </a:r>
            <a:r>
              <a:rPr lang="en-GB" b="1" dirty="0"/>
              <a:t>significant emotional and sensory energy</a:t>
            </a:r>
            <a:r>
              <a:rPr lang="en-GB" dirty="0"/>
              <a:t>. Without understanding these experiences from the child's perspective, we risk missing opportunities to provide effective support.</a:t>
            </a:r>
          </a:p>
          <a:p>
            <a:r>
              <a:rPr lang="en-GB" dirty="0"/>
              <a:t>Exploring emotional barriers to attendance requires creating space for children to share their lived experiences in ways that feel </a:t>
            </a:r>
            <a:r>
              <a:rPr lang="en-GB" b="1" dirty="0"/>
              <a:t>accessible and meaningful </a:t>
            </a:r>
            <a:r>
              <a:rPr lang="en-GB" dirty="0"/>
              <a:t>to them. Traditional conversations about feelings and difficulties may not always capture the full picture, especially when children struggle to verbalise their experiences or feel their challenges aren't understood.</a:t>
            </a:r>
          </a:p>
          <a:p>
            <a:r>
              <a:rPr lang="en-GB" b="1" dirty="0"/>
              <a:t>Visual frameworks and concrete analogies </a:t>
            </a:r>
            <a:r>
              <a:rPr lang="en-GB" dirty="0"/>
              <a:t>can help bridge this gap, giving children tools to express how different aspects of their school day impact their emotional and sensory wellbeing. </a:t>
            </a:r>
            <a:r>
              <a:rPr lang="en-GB" b="1" dirty="0"/>
              <a:t>Energy Accounting </a:t>
            </a:r>
            <a:r>
              <a:rPr lang="en-GB" dirty="0"/>
              <a:t>activities offer exactly this kind of structured, visual approach to understanding a child's experience.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758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2C983-7062-BBCC-581E-103DACBC3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a personalised energy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90689-AE47-A7FF-88D7-9C6DF616E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Working collaboratively with the child, we can create their personal energy map. This might include: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Identifying their peak energy times during the school day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Noting which activities require the most energy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Finding natural breaks where recharging can occur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Planning ahead for particularly demanding periods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Recognising early warning signs of low battery</a:t>
            </a:r>
          </a:p>
          <a:p>
            <a:r>
              <a:rPr lang="en-GB" dirty="0"/>
              <a:t>This understanding allows us to make meaningful adjustments to support attendance. Perhaps a child needs a quiet arrival time before joining the class, or access to calming activities between high-energy lessons. The focus shifts from expecting children to 'push through' to actively managing their energy levels throughout the day.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75725B-B337-C7DF-5ED8-C0460995A57E}"/>
              </a:ext>
            </a:extLst>
          </p:cNvPr>
          <p:cNvSpPr txBox="1"/>
          <p:nvPr/>
        </p:nvSpPr>
        <p:spPr>
          <a:xfrm>
            <a:off x="6391275" y="610621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https://www.edpsyched.co.uk/blog/making-energy-visible-using-energy-accounting-to-support-school-attendance</a:t>
            </a:r>
            <a:r>
              <a:rPr lang="en-GB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E78320-DDB8-E055-1198-A8F9BB5090CF}"/>
              </a:ext>
            </a:extLst>
          </p:cNvPr>
          <p:cNvSpPr txBox="1"/>
          <p:nvPr/>
        </p:nvSpPr>
        <p:spPr>
          <a:xfrm>
            <a:off x="147639" y="6309360"/>
            <a:ext cx="6243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https://www.edpsyched.co.uk/blog/autism-spoon-theory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0865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937" y="300620"/>
            <a:ext cx="9656154" cy="1325563"/>
          </a:xfrm>
        </p:spPr>
        <p:txBody>
          <a:bodyPr/>
          <a:lstStyle/>
          <a:p>
            <a:r>
              <a:rPr lang="en-GB">
                <a:solidFill>
                  <a:srgbClr val="002060"/>
                </a:solidFill>
              </a:rPr>
              <a:t>Graded Exposure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959710" y="365125"/>
            <a:ext cx="4706997" cy="6035184"/>
            <a:chOff x="2487879" y="-2617909"/>
            <a:chExt cx="4226285" cy="8493917"/>
          </a:xfrm>
        </p:grpSpPr>
        <p:sp>
          <p:nvSpPr>
            <p:cNvPr id="22" name="Text Box 15"/>
            <p:cNvSpPr txBox="1"/>
            <p:nvPr/>
          </p:nvSpPr>
          <p:spPr>
            <a:xfrm>
              <a:off x="4005373" y="4061915"/>
              <a:ext cx="2676525" cy="836857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Complete a self chosen activity or project around interests (e.g. PE, nutrition).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3" name="Text Box 16"/>
            <p:cNvSpPr txBox="1"/>
            <p:nvPr/>
          </p:nvSpPr>
          <p:spPr>
            <a:xfrm>
              <a:off x="4015984" y="2951091"/>
              <a:ext cx="2676525" cy="954891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Complete a worksheet/activity provided by PE Teacher and receive feedback ( 3 times)</a:t>
              </a: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487879" y="-2617909"/>
              <a:ext cx="4226285" cy="8493917"/>
              <a:chOff x="2487879" y="-2617909"/>
              <a:chExt cx="4226285" cy="8493917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3228022" y="-2617909"/>
                <a:ext cx="3486142" cy="8493917"/>
                <a:chOff x="3228022" y="-2617909"/>
                <a:chExt cx="3486142" cy="8493917"/>
              </a:xfrm>
            </p:grpSpPr>
            <p:sp>
              <p:nvSpPr>
                <p:cNvPr id="45" name="Text Box 2"/>
                <p:cNvSpPr txBox="1"/>
                <p:nvPr/>
              </p:nvSpPr>
              <p:spPr>
                <a:xfrm>
                  <a:off x="4013832" y="1005038"/>
                  <a:ext cx="2678443" cy="819149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Enter school and stay in reception area, meet with key adult from resource base</a:t>
                  </a:r>
                  <a:endPara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2E2B2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endParaRPr>
                </a:p>
                <a:p>
                  <a:pPr marL="0" marR="0" lvl="0" indent="0" algn="l" defTabSz="457200" rtl="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2E2B2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endParaRPr>
                </a:p>
              </p:txBody>
            </p:sp>
            <p:sp>
              <p:nvSpPr>
                <p:cNvPr id="46" name="Text Box 3"/>
                <p:cNvSpPr txBox="1"/>
                <p:nvPr/>
              </p:nvSpPr>
              <p:spPr>
                <a:xfrm>
                  <a:off x="4005979" y="60253"/>
                  <a:ext cx="2696536" cy="800098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Enter school and visit the resource base</a:t>
                  </a:r>
                  <a:endPara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2E2B2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endParaRPr>
                </a:p>
                <a:p>
                  <a:pPr marL="0" marR="0" lvl="0" indent="0" algn="l" defTabSz="457200" rtl="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2E2B2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endParaRPr>
                </a:p>
              </p:txBody>
            </p:sp>
            <p:sp>
              <p:nvSpPr>
                <p:cNvPr id="47" name="Text Box 4"/>
                <p:cNvSpPr txBox="1"/>
                <p:nvPr/>
              </p:nvSpPr>
              <p:spPr>
                <a:xfrm>
                  <a:off x="4013832" y="-874450"/>
                  <a:ext cx="2700332" cy="790576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Engage in a small group activity in resource base</a:t>
                  </a:r>
                  <a:endPara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2E2B2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endParaRPr>
                </a:p>
                <a:p>
                  <a:pPr marL="0" marR="0" lvl="0" indent="0" algn="l" defTabSz="457200" rtl="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2E2B2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endParaRPr>
                </a:p>
              </p:txBody>
            </p:sp>
            <p:sp>
              <p:nvSpPr>
                <p:cNvPr id="48" name="Text Box 5"/>
                <p:cNvSpPr txBox="1"/>
                <p:nvPr/>
              </p:nvSpPr>
              <p:spPr>
                <a:xfrm>
                  <a:off x="3994884" y="-1736281"/>
                  <a:ext cx="2687013" cy="75247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Attend PE lesson</a:t>
                  </a:r>
                  <a:endPara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2E2B2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endParaRPr>
                </a:p>
              </p:txBody>
            </p:sp>
            <p:sp>
              <p:nvSpPr>
                <p:cNvPr id="49" name="Text Box 6"/>
                <p:cNvSpPr txBox="1"/>
                <p:nvPr/>
              </p:nvSpPr>
              <p:spPr>
                <a:xfrm>
                  <a:off x="3982826" y="-2617909"/>
                  <a:ext cx="2677488" cy="76200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Go into next two favourite lessons (timings TBC, with support)</a:t>
                  </a:r>
                  <a:endPara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2E2B2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endParaRPr>
                </a:p>
                <a:p>
                  <a:pPr marL="0" marR="0" lvl="0" indent="0" algn="l" defTabSz="457200" rtl="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2E2B2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endParaRPr>
                </a:p>
              </p:txBody>
            </p:sp>
            <p:sp>
              <p:nvSpPr>
                <p:cNvPr id="51" name="Up Arrow 50"/>
                <p:cNvSpPr/>
                <p:nvPr/>
              </p:nvSpPr>
              <p:spPr>
                <a:xfrm>
                  <a:off x="3228022" y="-2543700"/>
                  <a:ext cx="733425" cy="8419708"/>
                </a:xfrm>
                <a:prstGeom prst="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2" name="Text Box 13"/>
              <p:cNvSpPr txBox="1"/>
              <p:nvPr/>
            </p:nvSpPr>
            <p:spPr>
              <a:xfrm>
                <a:off x="2487879" y="5375963"/>
                <a:ext cx="740144" cy="406708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Can do </a:t>
                </a: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2E2B2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43" name="Text Box 17"/>
              <p:cNvSpPr txBox="1"/>
              <p:nvPr/>
            </p:nvSpPr>
            <p:spPr>
              <a:xfrm>
                <a:off x="3994278" y="5039150"/>
                <a:ext cx="2676525" cy="836857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Go to gym 3 x week with Dad (week 1). Attend gym with Youth Worker (week 2).</a:t>
                </a: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2E2B2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p:grpSp>
      </p:grpSp>
      <p:sp>
        <p:nvSpPr>
          <p:cNvPr id="52" name="Text Box 13"/>
          <p:cNvSpPr txBox="1"/>
          <p:nvPr/>
        </p:nvSpPr>
        <p:spPr>
          <a:xfrm>
            <a:off x="7032779" y="974388"/>
            <a:ext cx="791455" cy="49767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Want to do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3" name="Text Box 17"/>
          <p:cNvSpPr txBox="1"/>
          <p:nvPr/>
        </p:nvSpPr>
        <p:spPr>
          <a:xfrm>
            <a:off x="8686632" y="3639031"/>
            <a:ext cx="3007476" cy="58203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 with PE teacher at home to discuss work completed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EE9DDC-F865-D8B5-0B53-DAF56DEBBA4A}"/>
              </a:ext>
            </a:extLst>
          </p:cNvPr>
          <p:cNvSpPr txBox="1"/>
          <p:nvPr/>
        </p:nvSpPr>
        <p:spPr>
          <a:xfrm>
            <a:off x="470164" y="1437736"/>
            <a:ext cx="6513017" cy="560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important that this is agreed with the young person and led by them.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each step think about: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they are feeling ready and it is the right tool to use (please see: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3"/>
              </a:rPr>
              <a:t>Understanding Your Anxiety | Autism Barriers to Education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support will be in place (e.g., key worker available, time out card, access to safe base).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calming technique will be used (e.g., relaxation, distraction).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Encourage predicting how they will feel at each step and then review this afterwards (e.g., through scaling).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situations may need to be broken down into even smaller steps.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Celebrate progress.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116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2F58B-63CC-467E-A795-E01FC23B7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873"/>
            <a:ext cx="1051560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Reviews and Wobble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71224-A06F-4DDE-A2D3-64FD50A25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013" y="1296755"/>
            <a:ext cx="10515600" cy="4431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Wobbles are normal – change is hard and takes time </a:t>
            </a:r>
            <a:endParaRPr lang="en-US" dirty="0"/>
          </a:p>
        </p:txBody>
      </p:sp>
      <p:sp>
        <p:nvSpPr>
          <p:cNvPr id="11" name="Control 1">
            <a:extLst>
              <a:ext uri="{FF2B5EF4-FFF2-40B4-BE49-F238E27FC236}">
                <a16:creationId xmlns:a16="http://schemas.microsoft.com/office/drawing/2014/main" id="{503E2178-D2C8-4D46-932D-9811D6B857A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767263" y="2800350"/>
            <a:ext cx="6840537" cy="89439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2AE632-2C9D-4644-AC76-F20A7DF67DF3}"/>
              </a:ext>
            </a:extLst>
          </p:cNvPr>
          <p:cNvSpPr txBox="1"/>
          <p:nvPr/>
        </p:nvSpPr>
        <p:spPr>
          <a:xfrm>
            <a:off x="6665496" y="1896491"/>
            <a:ext cx="505025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It may feel sometimes like things have stalled/ regressed but you can keep positive changes going long-term by knowing what has worked previously.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4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If you identify ‘wobbles’ as quickly as possible and make sure you have a plan, you will be able to get things back on track much quicker. Regular reviews and developing a </a:t>
            </a:r>
            <a:r>
              <a:rPr kumimoji="0" lang="en-GB" sz="2400" b="1" i="0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Wobble Plan </a:t>
            </a:r>
            <a:r>
              <a:rPr kumimoji="0" lang="en-GB" sz="2400" b="0" i="0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can help you with this 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D41E95D-5FD0-CA82-B62A-6C51621E1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8530" y="1895730"/>
            <a:ext cx="6299681" cy="470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823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E18B0-0F2D-6F27-3A28-327D52B7E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Whole school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B072B-2DC0-A451-C7D5-D6A1D8F4B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Alongside your individualised support, research shows that whole school approaches to promoting attendance are an effective preventative strategy. You could consider: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Nominate ‘attendance champions’ who can lead on this support and keep it on the agenda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Conduct an audit of current provision (see Padlet for tools to guide this)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Seek pupil, parent and staff views on current provision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Create an action plan to develop your provision in the future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Meet termly to review and update this</a:t>
            </a:r>
          </a:p>
        </p:txBody>
      </p:sp>
    </p:spTree>
    <p:extLst>
      <p:ext uri="{BB962C8B-B14F-4D97-AF65-F5344CB8AC3E}">
        <p14:creationId xmlns:p14="http://schemas.microsoft.com/office/powerpoint/2010/main" val="3114517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1CE8CA9-D6D2-4C46-8070-9566F894E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C1F6AA-3C3D-37BD-36DF-A47BFE31E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 fontScale="90000"/>
          </a:bodyPr>
          <a:lstStyle/>
          <a:p>
            <a:r>
              <a:rPr lang="en-GB" sz="3700" dirty="0">
                <a:solidFill>
                  <a:schemeClr val="tx1"/>
                </a:solidFill>
              </a:rPr>
              <a:t>WARMTH – a framework for whole school support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B31CF5-BEC2-457D-A52F-6A5CCB066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43AC3-DD87-0DD3-8028-7B4CB9233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en-GB" sz="2000" dirty="0">
                <a:solidFill>
                  <a:srgbClr val="FFFFFF"/>
                </a:solidFill>
                <a:ea typeface="+mn-lt"/>
                <a:cs typeface="+mn-lt"/>
              </a:rPr>
              <a:t>Wellbeing First</a:t>
            </a:r>
          </a:p>
          <a:p>
            <a:r>
              <a:rPr lang="en-GB" sz="2000" dirty="0">
                <a:solidFill>
                  <a:srgbClr val="FFFFFF"/>
                </a:solidFill>
                <a:ea typeface="+mn-lt"/>
                <a:cs typeface="+mn-lt"/>
              </a:rPr>
              <a:t>Affirming Practice</a:t>
            </a:r>
            <a:endParaRPr lang="en-GB" sz="2000" dirty="0">
              <a:solidFill>
                <a:srgbClr val="FFFFFF"/>
              </a:solidFill>
            </a:endParaRPr>
          </a:p>
          <a:p>
            <a:r>
              <a:rPr lang="en-GB" sz="2000" dirty="0">
                <a:solidFill>
                  <a:srgbClr val="FFFFFF"/>
                </a:solidFill>
                <a:ea typeface="+mn-lt"/>
                <a:cs typeface="+mn-lt"/>
              </a:rPr>
              <a:t>Relational Approach</a:t>
            </a:r>
            <a:endParaRPr lang="en-GB" sz="2000" dirty="0">
              <a:solidFill>
                <a:srgbClr val="FFFFFF"/>
              </a:solidFill>
            </a:endParaRPr>
          </a:p>
          <a:p>
            <a:r>
              <a:rPr lang="en-GB" sz="2000" dirty="0">
                <a:solidFill>
                  <a:srgbClr val="FFFFFF"/>
                </a:solidFill>
                <a:ea typeface="+mn-lt"/>
                <a:cs typeface="+mn-lt"/>
              </a:rPr>
              <a:t>Mutual Support and Partnership</a:t>
            </a:r>
            <a:endParaRPr lang="en-GB" sz="2000" dirty="0">
              <a:solidFill>
                <a:srgbClr val="FFFFFF"/>
              </a:solidFill>
            </a:endParaRPr>
          </a:p>
          <a:p>
            <a:r>
              <a:rPr lang="en-GB" sz="2000" dirty="0">
                <a:solidFill>
                  <a:srgbClr val="FFFFFF"/>
                </a:solidFill>
                <a:ea typeface="+mn-lt"/>
                <a:cs typeface="+mn-lt"/>
              </a:rPr>
              <a:t>Timely Response</a:t>
            </a:r>
            <a:endParaRPr lang="en-GB" sz="2000" dirty="0">
              <a:solidFill>
                <a:srgbClr val="FFFFFF"/>
              </a:solidFill>
            </a:endParaRPr>
          </a:p>
          <a:p>
            <a:r>
              <a:rPr lang="en-GB" sz="2000" dirty="0">
                <a:solidFill>
                  <a:srgbClr val="FFFFFF"/>
                </a:solidFill>
                <a:ea typeface="+mn-lt"/>
                <a:cs typeface="+mn-lt"/>
              </a:rPr>
              <a:t>Holistic Support</a:t>
            </a:r>
            <a:endParaRPr lang="en-GB" sz="2000" dirty="0">
              <a:solidFill>
                <a:srgbClr val="FFFFFF"/>
              </a:solidFill>
            </a:endParaRPr>
          </a:p>
          <a:p>
            <a:endParaRPr lang="en-GB" sz="2000" dirty="0">
              <a:solidFill>
                <a:srgbClr val="FFFFFF"/>
              </a:solidFill>
            </a:endParaRPr>
          </a:p>
          <a:p>
            <a:r>
              <a:rPr lang="en-GB" sz="2000" dirty="0">
                <a:solidFill>
                  <a:srgbClr val="FFFFFF"/>
                </a:solidFill>
                <a:ea typeface="+mn-lt"/>
                <a:cs typeface="+mn-lt"/>
                <a:hlinkClick r:id="rId3"/>
              </a:rPr>
              <a:t>Barriers to Education (padlet.com)</a:t>
            </a:r>
            <a:endParaRPr lang="en-GB" sz="20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8AE56E-A030-C783-62A9-972AF7808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440114"/>
            <a:ext cx="5455921" cy="19777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605326-A5AA-447D-1BCF-EB3268695F75}"/>
              </a:ext>
            </a:extLst>
          </p:cNvPr>
          <p:cNvSpPr txBox="1"/>
          <p:nvPr/>
        </p:nvSpPr>
        <p:spPr>
          <a:xfrm>
            <a:off x="5966460" y="579188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Webinar link: https://padlet.com/spectrumgaming/barriers-to-education-1bnrx2lf6iwfck52/wish/E1P8aXPYDMO5awA9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2282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D12A5BA-B063-4B33-AB08-86CF7D23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DFAF29-6BD8-4A93-A292-D6A8C6EFB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A01913F-3FBD-4B62-92CF-D2B8A6741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7573C-C82D-E668-48A9-DD6463EFD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/>
              <a:t>Ebsna and autism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B0A898-5387-4E99-A785-462A85DC0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7277C1-0B5B-3B95-A770-2E62A8E32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601" y="-22255"/>
            <a:ext cx="6839593" cy="68395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9349D8-31CB-FE76-DB29-3AA86DF42BD1}"/>
              </a:ext>
            </a:extLst>
          </p:cNvPr>
          <p:cNvSpPr txBox="1"/>
          <p:nvPr/>
        </p:nvSpPr>
        <p:spPr>
          <a:xfrm>
            <a:off x="295977" y="4288750"/>
            <a:ext cx="39295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https://www.edpsyched.co.uk/blog/sharing-ep-practice-exploring-the-constructs-of-autistic-young-people-experiencing-emotionally-based-school-avoidance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4557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FD12A5BA-B063-4B33-AB08-86CF7D23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07DFAF29-6BD8-4A93-A292-D6A8C6EFB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CA01913F-3FBD-4B62-92CF-D2B8A6741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F9D6AA-616B-4DAE-D035-169D890AF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/>
              <a:t>transitions</a:t>
            </a: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FBB0A898-5387-4E99-A785-462A85DC0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diagram of a change&#10;&#10;Description automatically generated">
            <a:extLst>
              <a:ext uri="{FF2B5EF4-FFF2-40B4-BE49-F238E27FC236}">
                <a16:creationId xmlns:a16="http://schemas.microsoft.com/office/drawing/2014/main" id="{F0061599-4ED5-FC30-000E-A7604DAC3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984" y="722441"/>
            <a:ext cx="6896936" cy="541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102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14349" y="258380"/>
            <a:ext cx="463516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When my child is not ok, I am not ok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14349" y="2237874"/>
            <a:ext cx="4875798" cy="3601452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Families share they often feel blamed or judged for their child’s difficulties with attendance, when they are usually trying their best. 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They care about their child’s education and want to succeed; however, they need understanding and support and to be trusted they know their child best.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" name="Content Placeholder 4" descr="A drawing of a person standing on a whiteboard&#10;&#10;Description automatically generated with low confidence">
            <a:extLst>
              <a:ext uri="{FF2B5EF4-FFF2-40B4-BE49-F238E27FC236}">
                <a16:creationId xmlns:a16="http://schemas.microsoft.com/office/drawing/2014/main" id="{2F6C1CD5-FF5D-BDE6-94CD-B1E78817E1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24143" y="971857"/>
            <a:ext cx="7774847" cy="58311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B4457D-3292-3CF7-FA4F-77F80A2B5B58}"/>
              </a:ext>
            </a:extLst>
          </p:cNvPr>
          <p:cNvSpPr txBox="1"/>
          <p:nvPr/>
        </p:nvSpPr>
        <p:spPr>
          <a:xfrm>
            <a:off x="2831932" y="5676290"/>
            <a:ext cx="2928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Can’t Not Won’t. A story about a child who couldn’t go to school, by Eliza Fricker </a:t>
            </a:r>
          </a:p>
        </p:txBody>
      </p:sp>
    </p:spTree>
    <p:extLst>
      <p:ext uri="{BB962C8B-B14F-4D97-AF65-F5344CB8AC3E}">
        <p14:creationId xmlns:p14="http://schemas.microsoft.com/office/powerpoint/2010/main" val="4270410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character with a black background&#10;&#10;AI-generated content may be incorrect.">
            <a:extLst>
              <a:ext uri="{FF2B5EF4-FFF2-40B4-BE49-F238E27FC236}">
                <a16:creationId xmlns:a16="http://schemas.microsoft.com/office/drawing/2014/main" id="{07BD3269-098D-AC24-F7BC-5757264B0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43517"/>
            <a:ext cx="10905066" cy="477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81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B9951-A028-20E5-DCC7-9CEACC44D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11" y="103669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GB" sz="3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Parent views on what helps unblock barriers to school attendanc</a:t>
            </a:r>
            <a:r>
              <a:rPr lang="en-GB" sz="34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GB" sz="3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(Square Peg, survey completed by 2000 families)</a:t>
            </a:r>
            <a:endParaRPr lang="en-GB" sz="34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5DFCCFE-2C1F-89B2-FC0D-36DCC68BC1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0E50930-A76E-C449-BF80-2FD3241D5198}"/>
              </a:ext>
            </a:extLst>
          </p:cNvPr>
          <p:cNvSpPr txBox="1"/>
          <p:nvPr/>
        </p:nvSpPr>
        <p:spPr>
          <a:xfrm>
            <a:off x="8098274" y="6336450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https://notfineinschool.co.uk/nfis-surveys</a:t>
            </a:r>
          </a:p>
        </p:txBody>
      </p:sp>
    </p:spTree>
    <p:extLst>
      <p:ext uri="{BB962C8B-B14F-4D97-AF65-F5344CB8AC3E}">
        <p14:creationId xmlns:p14="http://schemas.microsoft.com/office/powerpoint/2010/main" val="8502941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EDD8C-1132-53B4-1F11-69D230B2D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Trafford parent feedback – what helped?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01B94-B008-948F-4156-546E330AC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76926"/>
            <a:ext cx="9720071" cy="4632158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appropriate reasonable adjustments according to the child’s needs.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Listen to the child’s voice, trust and listen to parent’s concerns.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 trusting relationships with families and young people.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Professionals accept fault when things go wrong or do not happen.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 understand SEN (with or without diagnoses) and support referrals for assessment or specialist support where needed. Have knowledge of masking and trauma-informed approaches to support families.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clear communication, including clarity around SEN processes and fulfil promises to families. Avoid using jargon and acronyms.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the parents’ names (not mum/dad) and ensure they know in advance the purpose of any meetings and who will be there. Encourage parents to bring an advocate if needed.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Signpost families effectively to peer support and other services (e.g., Trafford Parent Forum, STEP, SENAS, SENDIASS, Calm Connections).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997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18EE0-16A7-E239-CB17-373F68A9F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B5CCF-F09A-85A7-6ADD-8380B4D2F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else could be involved?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33372-6659-59F3-0075-DE5F31B7C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r>
              <a:rPr lang="en-GB" dirty="0"/>
              <a:t>Educational Psychology Service</a:t>
            </a:r>
          </a:p>
          <a:p>
            <a:r>
              <a:rPr lang="en-GB" dirty="0"/>
              <a:t>SENDIASS</a:t>
            </a:r>
          </a:p>
          <a:p>
            <a:r>
              <a:rPr lang="en-GB" dirty="0"/>
              <a:t>Parent Carer Forum</a:t>
            </a:r>
          </a:p>
          <a:p>
            <a:r>
              <a:rPr lang="en-GB" dirty="0"/>
              <a:t>Family Information Service</a:t>
            </a:r>
          </a:p>
          <a:p>
            <a:r>
              <a:rPr lang="en-GB" dirty="0"/>
              <a:t>EHC Team</a:t>
            </a:r>
          </a:p>
          <a:p>
            <a:r>
              <a:rPr lang="en-GB" dirty="0"/>
              <a:t>Attendance Officers </a:t>
            </a:r>
          </a:p>
          <a:p>
            <a:r>
              <a:rPr lang="en-GB" dirty="0"/>
              <a:t>Education Welfare Officers (EWOs)</a:t>
            </a:r>
          </a:p>
          <a:p>
            <a:r>
              <a:rPr lang="en-GB" dirty="0"/>
              <a:t>SEN Advisory Service</a:t>
            </a:r>
          </a:p>
          <a:p>
            <a:r>
              <a:rPr lang="en-GB" dirty="0"/>
              <a:t>Social Care / Early Help</a:t>
            </a:r>
          </a:p>
          <a:p>
            <a:r>
              <a:rPr lang="en-GB" dirty="0"/>
              <a:t>Young Carers</a:t>
            </a:r>
          </a:p>
          <a:p>
            <a:r>
              <a:rPr lang="en-GB" dirty="0"/>
              <a:t>Youth Justice</a:t>
            </a:r>
          </a:p>
          <a:p>
            <a:r>
              <a:rPr lang="en-GB" dirty="0"/>
              <a:t>Careers support / Connexions</a:t>
            </a:r>
          </a:p>
          <a:p>
            <a:r>
              <a:rPr lang="en-GB" dirty="0"/>
              <a:t>School nurse</a:t>
            </a:r>
          </a:p>
          <a:p>
            <a:r>
              <a:rPr lang="en-GB" dirty="0"/>
              <a:t>Healthcare professionals</a:t>
            </a:r>
          </a:p>
          <a:p>
            <a:r>
              <a:rPr lang="en-GB" dirty="0"/>
              <a:t>Third sector organisations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9614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C0D79-9580-49AD-9742-189E4FA94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02412" cy="5249334"/>
          </a:xfrm>
        </p:spPr>
        <p:txBody>
          <a:bodyPr>
            <a:normAutofit/>
          </a:bodyPr>
          <a:lstStyle/>
          <a:p>
            <a:pPr algn="r"/>
            <a:r>
              <a:rPr lang="en-GB" b="1" dirty="0">
                <a:solidFill>
                  <a:schemeClr val="tx1"/>
                </a:solidFill>
              </a:rPr>
              <a:t>Key messages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8BBC0-F01A-4852-8BD8-95203915C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82" y="804333"/>
            <a:ext cx="6147169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514350">
              <a:buClr>
                <a:srgbClr val="0070C0"/>
              </a:buClr>
              <a:buFont typeface="+mj-lt"/>
              <a:buAutoNum type="arabicPeriod"/>
            </a:pPr>
            <a:r>
              <a:rPr lang="en-GB" dirty="0"/>
              <a:t>Can’t, not won’t – children can do well if they can </a:t>
            </a:r>
          </a:p>
          <a:p>
            <a:pPr marL="514350" indent="-514350">
              <a:buClr>
                <a:srgbClr val="0070C0"/>
              </a:buClr>
              <a:buFont typeface="+mj-lt"/>
              <a:buAutoNum type="arabicPeriod"/>
            </a:pPr>
            <a:r>
              <a:rPr lang="en-GB" dirty="0"/>
              <a:t>Put wellbeing first (and address wider wellbeing needs) – this is the priority. This will support the successful return to learning/ school/ education </a:t>
            </a:r>
          </a:p>
          <a:p>
            <a:pPr marL="514350" indent="-514350">
              <a:buClr>
                <a:srgbClr val="0070C0"/>
              </a:buClr>
              <a:buFont typeface="+mj-lt"/>
              <a:buAutoNum type="arabicPeriod"/>
            </a:pPr>
            <a:r>
              <a:rPr lang="en-GB" dirty="0"/>
              <a:t>The young person’s views need to be central and plans needs to be agreed at their pace </a:t>
            </a:r>
          </a:p>
          <a:p>
            <a:pPr marL="514350" indent="-514350">
              <a:buClr>
                <a:srgbClr val="0070C0"/>
              </a:buClr>
              <a:buFont typeface="+mj-lt"/>
              <a:buAutoNum type="arabicPeriod"/>
            </a:pPr>
            <a:r>
              <a:rPr lang="en-GB" dirty="0"/>
              <a:t>Trust parental instincts and work </a:t>
            </a:r>
            <a:r>
              <a:rPr lang="en-GB" i="1" dirty="0"/>
              <a:t>with</a:t>
            </a:r>
            <a:r>
              <a:rPr lang="en-GB" dirty="0"/>
              <a:t> families</a:t>
            </a:r>
          </a:p>
          <a:p>
            <a:pPr marL="514350" indent="-514350">
              <a:buClr>
                <a:srgbClr val="0070C0"/>
              </a:buClr>
              <a:buFont typeface="+mj-lt"/>
              <a:buAutoNum type="arabicPeriod"/>
            </a:pPr>
            <a:r>
              <a:rPr lang="en-GB" dirty="0"/>
              <a:t>Preventing and responding to EBSNA needs to be a whole school approach </a:t>
            </a:r>
          </a:p>
        </p:txBody>
      </p:sp>
    </p:spTree>
    <p:extLst>
      <p:ext uri="{BB962C8B-B14F-4D97-AF65-F5344CB8AC3E}">
        <p14:creationId xmlns:p14="http://schemas.microsoft.com/office/powerpoint/2010/main" val="35051713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FAC11-0DF0-296A-6FA8-0400EC819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GB" sz="2800"/>
              <a:t>Padlet: </a:t>
            </a:r>
            <a:r>
              <a:rPr lang="en-GB" sz="2800">
                <a:hlinkClick r:id="rId3"/>
              </a:rPr>
              <a:t>Barriers to Education &amp; Emotionally Based School Non-Attendance (EBSNA)</a:t>
            </a:r>
            <a:endParaRPr lang="en-GB" sz="2800"/>
          </a:p>
        </p:txBody>
      </p:sp>
      <p:pic>
        <p:nvPicPr>
          <p:cNvPr id="6" name="Content Placeholder 5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15EDA48F-83A0-2606-E5D0-C2EE33C94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52650" y="1950753"/>
            <a:ext cx="7886700" cy="41010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80229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62D483D-09D7-48C0-A931-9A81BE028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929CC9D-81AB-4810-A406-71A29FDF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4C49092-7E69-4D1D-9684-8A8C8E18D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12192000" cy="22980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65DD34-CD46-597B-6F87-32885AB1B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pc="200" dirty="0">
                <a:solidFill>
                  <a:srgbClr val="FFFFFF"/>
                </a:solidFill>
              </a:rPr>
              <a:t>Helpful books</a:t>
            </a: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310048A-DABF-4984-BF4A-3E953FB42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F8DDFB-6A61-2DFB-ED22-23243307E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830" y="484632"/>
            <a:ext cx="2294722" cy="360218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D77DE97-52FA-4310-AF1F-AD6EEACC6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2617" y="822682"/>
            <a:ext cx="0" cy="292608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3B2B941-518A-6F84-0373-A77ACC1610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078" y="484633"/>
            <a:ext cx="2548541" cy="360218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AF6691A-3D85-4BAE-8FDB-04DAA46EE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469" y="822682"/>
            <a:ext cx="0" cy="292608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AB87CF0-B19A-01A8-CDAF-A1B098A9C1B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2701" y="484632"/>
            <a:ext cx="2296390" cy="3602181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345CD8C-64B9-499A-B350-7001FBF49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5364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05AF1-FFF9-BDDD-56A9-4423DC074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5FFB6-1AF0-EB31-9CA9-6F1EAB5D7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98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GB"/>
              <a:t>What does school related anxiety look like?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2C0DCA-B744-1B4E-23AD-E757478313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8572"/>
          <a:stretch/>
        </p:blipFill>
        <p:spPr>
          <a:xfrm>
            <a:off x="1024128" y="2386051"/>
            <a:ext cx="3149870" cy="34488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371" y="1873405"/>
            <a:ext cx="7415561" cy="4435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The literature tells us, it can be hidden or more obvious behaviours such as: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Parent/carers share that they have difficulties getting their child to school; CYP struggling to get out of bed, leave the house and get out of the car/on the bus.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Increase in emotional dysregulation, especially on Sunday nights, at the end of the holidays, e.g., very distressed behaviours, crying, withdrawn, shouting and breaking things.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Frequently communicating they feel unwell e.g., headaches, feeling sick (psychosomatic symptoms caused by overwhelming anxiety).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Withdrawn or dysregulated behaviours in schools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CYP does not express looking forward to any aspect of the school, avoids talking about school or talks about it negatively at home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Gradual disengagement in lessons and school activities, increase in late arrivals and, pattern of missing certain days.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Complete non-attendance…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592190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D12A5BA-B063-4B33-AB08-86CF7D23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7DFAF29-6BD8-4A93-A292-D6A8C6EFB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A01913F-3FBD-4B62-92CF-D2B8A6741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EB3717-E803-048C-4662-399363236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/>
              <a:t>What do young people say? </a:t>
            </a:r>
            <a:r>
              <a:rPr lang="en-US" sz="4400" b="0" spc="200"/>
              <a:t>(Corcoran and Kelly, 2022)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BB0A898-5387-4E99-A785-462A85DC0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diagram of a school&#10;&#10;AI-generated content may be incorrect.">
            <a:extLst>
              <a:ext uri="{FF2B5EF4-FFF2-40B4-BE49-F238E27FC236}">
                <a16:creationId xmlns:a16="http://schemas.microsoft.com/office/drawing/2014/main" id="{2C157782-0632-EE47-A358-5E51152E9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984" y="981075"/>
            <a:ext cx="6896936" cy="489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0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6B65F-4ED9-489D-BAA7-312B23A2A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771" y="1881963"/>
            <a:ext cx="10090313" cy="4453523"/>
          </a:xfrm>
        </p:spPr>
        <p:txBody>
          <a:bodyPr>
            <a:normAutofit/>
          </a:bodyPr>
          <a:lstStyle/>
          <a:p>
            <a:r>
              <a:rPr lang="en-GB" sz="2400" b="1" dirty="0"/>
              <a:t>Children tell us important information and try solve their problems through their behaviour </a:t>
            </a:r>
            <a:r>
              <a:rPr lang="en-GB" sz="2400" b="1" dirty="0">
                <a:sym typeface="Wingdings" panose="05000000000000000000" pitchFamily="2" charset="2"/>
              </a:rPr>
              <a:t></a:t>
            </a:r>
            <a:r>
              <a:rPr lang="en-GB" sz="2400" b="1" dirty="0"/>
              <a:t> we need to listen.  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Young people describe their non-attendance as a logical and understandable response to the situation.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They want to be at school and have tried hard to be, but without changes to the environment it becomes too hard – not going to school is a last resort.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Difficulties tend to start gradually and help early on,  as soon as issues are raised, is important. Their wellbeing is impacted by not going to school.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88A8F5-AE60-D3D5-D38D-2CE1F858D36D}"/>
              </a:ext>
            </a:extLst>
          </p:cNvPr>
          <p:cNvSpPr txBox="1"/>
          <p:nvPr/>
        </p:nvSpPr>
        <p:spPr>
          <a:xfrm>
            <a:off x="1273248" y="837756"/>
            <a:ext cx="1032687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5000" b="0" i="0" u="none" strike="noStrike" kern="1200" cap="all" spc="100" normalizeH="0" baseline="0" noProof="0" dirty="0">
                <a:ln>
                  <a:noFill/>
                </a:ln>
                <a:solidFill>
                  <a:srgbClr val="2E2B21">
                    <a:lumMod val="90000"/>
                    <a:lumOff val="10000"/>
                  </a:srgb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What do young people say? </a:t>
            </a:r>
            <a:r>
              <a:rPr kumimoji="0" lang="en-GB" sz="1600" b="0" i="0" u="none" strike="noStrike" kern="1200" cap="all" spc="100" normalizeH="0" baseline="0" noProof="0" dirty="0">
                <a:ln>
                  <a:noFill/>
                </a:ln>
                <a:solidFill>
                  <a:srgbClr val="2E2B21">
                    <a:lumMod val="90000"/>
                    <a:lumOff val="10000"/>
                  </a:srgb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(Corcoran and Kelly, 2022)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6487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AA158-ADB1-C257-7D27-F31F6E1E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949B1-07A6-30C4-297D-AD8AE16C0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429615" cy="3931920"/>
          </a:xfrm>
        </p:spPr>
        <p:txBody>
          <a:bodyPr>
            <a:normAutofit/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735BD8-1B52-C88E-773A-A9AD8A5D9A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9531" y="202531"/>
            <a:ext cx="6452937" cy="645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53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/>
          </a:bodyPr>
          <a:lstStyle/>
          <a:p>
            <a:r>
              <a:rPr lang="en-GB" dirty="0"/>
              <a:t>Why does EBSNA happen?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4429615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EBSNA occurs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"Where stress exceeds support" 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Thambirajah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et al, 2008). There is  no single cause; EBSNA is underpinned by the interaction of complex and interlinked factors related to the young person, family, school environment (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Thambirajah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et al, 2008).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4F7A15-AE30-4E17-E6E4-9863769B8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80425"/>
            <a:ext cx="5455921" cy="549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51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9CC24-5513-B87A-0968-C86150EC9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EBSNA, Neurodiversity and SEND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2D481-C7D4-A5F9-6006-A460E87AB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045"/>
            <a:ext cx="10515600" cy="409918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b="0" dirty="0"/>
              <a:t>“</a:t>
            </a:r>
            <a:r>
              <a:rPr lang="en-GB" dirty="0"/>
              <a:t>Negative educational outcomes are often underpinned by a poor fit between school environments and autistic ways of being in the world.” Hamilton (2024)</a:t>
            </a:r>
          </a:p>
          <a:p>
            <a:pPr marL="0" indent="0" algn="ctr">
              <a:buNone/>
            </a:pPr>
            <a:endParaRPr lang="en-GB" dirty="0"/>
          </a:p>
          <a:p>
            <a:r>
              <a:rPr lang="en-GB" b="0" dirty="0"/>
              <a:t>92% of those experiencing ‘school distress’ were identified as neurodivergent.</a:t>
            </a:r>
          </a:p>
          <a:p>
            <a:r>
              <a:rPr lang="en-GB" b="0" dirty="0"/>
              <a:t>30% of autistic students fell into ‘persistent absentee’ category and experienced earlier onset and longer durations of ‘school distress’</a:t>
            </a:r>
          </a:p>
          <a:p>
            <a:endParaRPr lang="en-GB" b="0" dirty="0"/>
          </a:p>
          <a:p>
            <a:r>
              <a:rPr lang="en-GB" b="0" dirty="0"/>
              <a:t>Little evidence for the efficacy of incentive-based interventions (i.e., attendance rewards/sanctions)</a:t>
            </a:r>
          </a:p>
          <a:p>
            <a:r>
              <a:rPr lang="en-GB" b="0" dirty="0"/>
              <a:t>Whole-school approaches to understanding and celebrating neurodiversity and promoting a sense of belonging for all were effective at reducing ‘school distress’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445C0D-25E4-9019-478D-FDB1964A04EE}"/>
              </a:ext>
            </a:extLst>
          </p:cNvPr>
          <p:cNvSpPr txBox="1"/>
          <p:nvPr/>
        </p:nvSpPr>
        <p:spPr>
          <a:xfrm>
            <a:off x="1024128" y="6272784"/>
            <a:ext cx="99049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hlinkClick r:id="rId2"/>
              </a:rPr>
              <a:t>https://ray.yorksj.ac.uk/id/eprint/9253/3/education-14-00156.pdf</a:t>
            </a:r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03175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1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84cc7c-5bb0-4fb2-8b53-6fdeab897e4a">
      <Terms xmlns="http://schemas.microsoft.com/office/infopath/2007/PartnerControls"/>
    </lcf76f155ced4ddcb4097134ff3c332f>
    <TaxCatchAll xmlns="3bb92ead-61be-4731-b7c3-d2759fef921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652460EA5D5E42B1BCA2D6F77957F0" ma:contentTypeVersion="15" ma:contentTypeDescription="Create a new document." ma:contentTypeScope="" ma:versionID="d65ad4918bd37651fda285f279fea0d0">
  <xsd:schema xmlns:xsd="http://www.w3.org/2001/XMLSchema" xmlns:xs="http://www.w3.org/2001/XMLSchema" xmlns:p="http://schemas.microsoft.com/office/2006/metadata/properties" xmlns:ns2="0d84cc7c-5bb0-4fb2-8b53-6fdeab897e4a" xmlns:ns3="3bb92ead-61be-4731-b7c3-d2759fef921e" targetNamespace="http://schemas.microsoft.com/office/2006/metadata/properties" ma:root="true" ma:fieldsID="7ae715003394a1960c5f79c0f58693a4" ns2:_="" ns3:_="">
    <xsd:import namespace="0d84cc7c-5bb0-4fb2-8b53-6fdeab897e4a"/>
    <xsd:import namespace="3bb92ead-61be-4731-b7c3-d2759fef92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84cc7c-5bb0-4fb2-8b53-6fdeab897e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cc673841-c205-4e26-9953-b60b4ae5a9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b92ead-61be-4731-b7c3-d2759fef921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d4a283f-3d29-465c-b20a-b27b508681f4}" ma:internalName="TaxCatchAll" ma:showField="CatchAllData" ma:web="3bb92ead-61be-4731-b7c3-d2759fef92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01B12A-3359-4D30-A6CA-EC930F5613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47F8E5-C938-4C5E-A417-A4AA84F84968}">
  <ds:schemaRefs>
    <ds:schemaRef ds:uri="http://purl.org/dc/elements/1.1/"/>
    <ds:schemaRef ds:uri="3bb92ead-61be-4731-b7c3-d2759fef921e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0d84cc7c-5bb0-4fb2-8b53-6fdeab897e4a"/>
  </ds:schemaRefs>
</ds:datastoreItem>
</file>

<file path=customXml/itemProps3.xml><?xml version="1.0" encoding="utf-8"?>
<ds:datastoreItem xmlns:ds="http://schemas.openxmlformats.org/officeDocument/2006/customXml" ds:itemID="{C46BC947-E3A5-4C19-9408-6C980A2FB7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84cc7c-5bb0-4fb2-8b53-6fdeab897e4a"/>
    <ds:schemaRef ds:uri="3bb92ead-61be-4731-b7c3-d2759fef92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2519</Words>
  <Application>Microsoft Office PowerPoint</Application>
  <PresentationFormat>Widescreen</PresentationFormat>
  <Paragraphs>219</Paragraphs>
  <Slides>36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51" baseType="lpstr">
      <vt:lpstr>Aptos</vt:lpstr>
      <vt:lpstr>Aptos Display</vt:lpstr>
      <vt:lpstr>Arial</vt:lpstr>
      <vt:lpstr>Calibri</vt:lpstr>
      <vt:lpstr>Calibri Light</vt:lpstr>
      <vt:lpstr>Courier New</vt:lpstr>
      <vt:lpstr>Symbol</vt:lpstr>
      <vt:lpstr>Times New Roman</vt:lpstr>
      <vt:lpstr>Tw Cen MT</vt:lpstr>
      <vt:lpstr>Tw Cen MT Condensed</vt:lpstr>
      <vt:lpstr>Wingdings</vt:lpstr>
      <vt:lpstr>Wingdings 3</vt:lpstr>
      <vt:lpstr>Integral</vt:lpstr>
      <vt:lpstr>1_Integral</vt:lpstr>
      <vt:lpstr>1_Office Theme</vt:lpstr>
      <vt:lpstr>School Attendance Difficulties and school related anxiety (EBSA/EBSNA)</vt:lpstr>
      <vt:lpstr>What is Emotionally Based School Non-Attendance?</vt:lpstr>
      <vt:lpstr>PowerPoint Presentation</vt:lpstr>
      <vt:lpstr>What does school related anxiety look like? </vt:lpstr>
      <vt:lpstr>What do young people say? (Corcoran and Kelly, 2022)</vt:lpstr>
      <vt:lpstr>PowerPoint Presentation</vt:lpstr>
      <vt:lpstr>PowerPoint Presentation</vt:lpstr>
      <vt:lpstr>Why does EBSNA happen?</vt:lpstr>
      <vt:lpstr>EBSNA, Neurodiversity and SEND</vt:lpstr>
      <vt:lpstr>PowerPoint Presentation</vt:lpstr>
      <vt:lpstr>Bronfenbrenner’s ecological systems theory (1979)</vt:lpstr>
      <vt:lpstr>PowerPoint Presentation</vt:lpstr>
      <vt:lpstr>Intervention Key Principles</vt:lpstr>
      <vt:lpstr>ASSESS: Tools and frameworks for support</vt:lpstr>
      <vt:lpstr>Assess: Gaining the child’s voice</vt:lpstr>
      <vt:lpstr>PowerPoint Presentation</vt:lpstr>
      <vt:lpstr>A useful way of thinking about and analysing what the child might need:</vt:lpstr>
      <vt:lpstr>Action plan (&amp;DO)</vt:lpstr>
      <vt:lpstr>Ideas bank</vt:lpstr>
      <vt:lpstr>Support strategies – for all staff</vt:lpstr>
      <vt:lpstr>Energy Accounting models (e.g. spoon theory)</vt:lpstr>
      <vt:lpstr>Creating a personalised energy map</vt:lpstr>
      <vt:lpstr>Graded Exposure</vt:lpstr>
      <vt:lpstr>Reviews and Wobble Plans</vt:lpstr>
      <vt:lpstr>Whole school support</vt:lpstr>
      <vt:lpstr>WARMTH – a framework for whole school support</vt:lpstr>
      <vt:lpstr>Ebsna and autism</vt:lpstr>
      <vt:lpstr>transitions</vt:lpstr>
      <vt:lpstr>When my child is not ok, I am not ok </vt:lpstr>
      <vt:lpstr>Parent views on what helps unblock barriers to school attendance (Square Peg, survey completed by 2000 families)</vt:lpstr>
      <vt:lpstr>Trafford parent feedback – what helped?</vt:lpstr>
      <vt:lpstr>Who else could be involved?</vt:lpstr>
      <vt:lpstr>Key messages </vt:lpstr>
      <vt:lpstr>Padlet: Barriers to Education &amp; Emotionally Based School Non-Attendance (EBSNA)</vt:lpstr>
      <vt:lpstr>Helpful books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Attendance Difficulties and school related anxiety (EBSNA)</dc:title>
  <dc:creator>Hatton-Corcoran, Shannon</dc:creator>
  <cp:lastModifiedBy>Helen Noble</cp:lastModifiedBy>
  <cp:revision>63</cp:revision>
  <dcterms:created xsi:type="dcterms:W3CDTF">2024-01-17T08:39:21Z</dcterms:created>
  <dcterms:modified xsi:type="dcterms:W3CDTF">2026-02-02T17:12:16Z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0x010100AC652460EA5D5E42B1BCA2D6F77957F0</vt:lpwstr>
  </property>
  <property fmtid="{D5CDD505-2E9C-101B-9397-08002B2CF9AE}" pid="3" name="MediaServiceImageTags">
    <vt:lpwstr/>
  </property>
  <property fmtid="{D5CDD505-2E9C-101B-9397-08002B2CF9AE}" pid="4" name="MSIP_Label_defa4170-0d19-0005-0004-bc88714345d2_Enabled">
    <vt:lpwstr>true</vt:lpwstr>
  </property>
  <property fmtid="{D5CDD505-2E9C-101B-9397-08002B2CF9AE}" pid="5" name="MSIP_Label_defa4170-0d19-0005-0004-bc88714345d2_SetDate">
    <vt:lpwstr>2026-02-02T17:10:54Z</vt:lpwstr>
  </property>
  <property fmtid="{D5CDD505-2E9C-101B-9397-08002B2CF9AE}" pid="6" name="MSIP_Label_defa4170-0d19-0005-0004-bc88714345d2_Method">
    <vt:lpwstr>Standard</vt:lpwstr>
  </property>
  <property fmtid="{D5CDD505-2E9C-101B-9397-08002B2CF9AE}" pid="7" name="MSIP_Label_defa4170-0d19-0005-0004-bc88714345d2_Name">
    <vt:lpwstr>defa4170-0d19-0005-0004-bc88714345d2</vt:lpwstr>
  </property>
  <property fmtid="{D5CDD505-2E9C-101B-9397-08002B2CF9AE}" pid="8" name="MSIP_Label_defa4170-0d19-0005-0004-bc88714345d2_SiteId">
    <vt:lpwstr>fa308aa5-7f36-475e-8c69-a40290198ca6</vt:lpwstr>
  </property>
  <property fmtid="{D5CDD505-2E9C-101B-9397-08002B2CF9AE}" pid="9" name="MSIP_Label_defa4170-0d19-0005-0004-bc88714345d2_ActionId">
    <vt:lpwstr>8d620d88-9fee-4306-b96b-a0860090c976</vt:lpwstr>
  </property>
  <property fmtid="{D5CDD505-2E9C-101B-9397-08002B2CF9AE}" pid="10" name="MSIP_Label_defa4170-0d19-0005-0004-bc88714345d2_ContentBits">
    <vt:lpwstr>0</vt:lpwstr>
  </property>
  <property fmtid="{D5CDD505-2E9C-101B-9397-08002B2CF9AE}" pid="11" name="MSIP_Label_defa4170-0d19-0005-0004-bc88714345d2_Tag">
    <vt:lpwstr>10, 3, 0, 1</vt:lpwstr>
  </property>
</Properties>
</file>