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3"/>
  </p:notesMasterIdLst>
  <p:sldIdLst>
    <p:sldId id="387" r:id="rId5"/>
    <p:sldId id="388" r:id="rId6"/>
    <p:sldId id="389" r:id="rId7"/>
    <p:sldId id="256" r:id="rId8"/>
    <p:sldId id="272" r:id="rId9"/>
    <p:sldId id="273" r:id="rId10"/>
    <p:sldId id="274" r:id="rId11"/>
    <p:sldId id="275" r:id="rId12"/>
    <p:sldId id="276" r:id="rId13"/>
    <p:sldId id="277" r:id="rId14"/>
    <p:sldId id="278" r:id="rId15"/>
    <p:sldId id="284" r:id="rId16"/>
    <p:sldId id="279" r:id="rId17"/>
    <p:sldId id="285" r:id="rId18"/>
    <p:sldId id="281" r:id="rId19"/>
    <p:sldId id="282" r:id="rId20"/>
    <p:sldId id="283" r:id="rId21"/>
    <p:sldId id="288" r:id="rId22"/>
    <p:sldId id="265" r:id="rId23"/>
    <p:sldId id="266" r:id="rId24"/>
    <p:sldId id="289" r:id="rId25"/>
    <p:sldId id="290" r:id="rId26"/>
    <p:sldId id="291" r:id="rId27"/>
    <p:sldId id="268" r:id="rId28"/>
    <p:sldId id="267" r:id="rId29"/>
    <p:sldId id="269" r:id="rId30"/>
    <p:sldId id="270" r:id="rId31"/>
    <p:sldId id="271" r:id="rId32"/>
    <p:sldId id="292" r:id="rId33"/>
    <p:sldId id="305" r:id="rId34"/>
    <p:sldId id="306" r:id="rId35"/>
    <p:sldId id="307" r:id="rId36"/>
    <p:sldId id="308" r:id="rId37"/>
    <p:sldId id="309" r:id="rId38"/>
    <p:sldId id="349" r:id="rId39"/>
    <p:sldId id="350" r:id="rId40"/>
    <p:sldId id="330" r:id="rId41"/>
    <p:sldId id="390" r:id="rId42"/>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77973" autoAdjust="0"/>
  </p:normalViewPr>
  <p:slideViewPr>
    <p:cSldViewPr>
      <p:cViewPr varScale="1">
        <p:scale>
          <a:sx n="64" d="100"/>
          <a:sy n="64" d="100"/>
        </p:scale>
        <p:origin x="193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Kennerley" userId="fd5663bb-1d09-4062-bd32-4fda051cbe8d" providerId="ADAL" clId="{21AC6242-D3AF-416D-92DE-A76693B99D2A}"/>
    <pc:docChg chg="custSel addSld delSld modSld sldOrd">
      <pc:chgData name="Lucy Kennerley" userId="fd5663bb-1d09-4062-bd32-4fda051cbe8d" providerId="ADAL" clId="{21AC6242-D3AF-416D-92DE-A76693B99D2A}" dt="2026-01-10T17:48:59.177" v="362" actId="1076"/>
      <pc:docMkLst>
        <pc:docMk/>
      </pc:docMkLst>
      <pc:sldChg chg="delSp modSp add mod setBg delDesignElem">
        <pc:chgData name="Lucy Kennerley" userId="fd5663bb-1d09-4062-bd32-4fda051cbe8d" providerId="ADAL" clId="{21AC6242-D3AF-416D-92DE-A76693B99D2A}" dt="2026-01-10T12:17:26.766" v="337" actId="207"/>
        <pc:sldMkLst>
          <pc:docMk/>
          <pc:sldMk cId="0" sldId="387"/>
        </pc:sldMkLst>
        <pc:spChg chg="mod">
          <ac:chgData name="Lucy Kennerley" userId="fd5663bb-1d09-4062-bd32-4fda051cbe8d" providerId="ADAL" clId="{21AC6242-D3AF-416D-92DE-A76693B99D2A}" dt="2026-01-10T12:17:26.766" v="337" actId="207"/>
          <ac:spMkLst>
            <pc:docMk/>
            <pc:sldMk cId="0" sldId="387"/>
            <ac:spMk id="3" creationId="{857BB250-8320-402A-84C1-F750B00649E2}"/>
          </ac:spMkLst>
        </pc:spChg>
        <pc:picChg chg="mod">
          <ac:chgData name="Lucy Kennerley" userId="fd5663bb-1d09-4062-bd32-4fda051cbe8d" providerId="ADAL" clId="{21AC6242-D3AF-416D-92DE-A76693B99D2A}" dt="2026-01-10T12:06:08.340" v="148" actId="1076"/>
          <ac:picMkLst>
            <pc:docMk/>
            <pc:sldMk cId="0" sldId="387"/>
            <ac:picMk id="51203" creationId="{31C889F3-7663-4F18-9DA3-9421654489C2}"/>
          </ac:picMkLst>
        </pc:picChg>
      </pc:sldChg>
      <pc:sldChg chg="addSp delSp modSp new mod">
        <pc:chgData name="Lucy Kennerley" userId="fd5663bb-1d09-4062-bd32-4fda051cbe8d" providerId="ADAL" clId="{21AC6242-D3AF-416D-92DE-A76693B99D2A}" dt="2026-01-10T12:15:01.414" v="334" actId="1076"/>
        <pc:sldMkLst>
          <pc:docMk/>
          <pc:sldMk cId="1754397529" sldId="388"/>
        </pc:sldMkLst>
        <pc:spChg chg="add mod">
          <ac:chgData name="Lucy Kennerley" userId="fd5663bb-1d09-4062-bd32-4fda051cbe8d" providerId="ADAL" clId="{21AC6242-D3AF-416D-92DE-A76693B99D2A}" dt="2026-01-10T12:08:32.972" v="191" actId="113"/>
          <ac:spMkLst>
            <pc:docMk/>
            <pc:sldMk cId="1754397529" sldId="388"/>
            <ac:spMk id="5" creationId="{2AC79543-B694-CD3C-A16A-20E1ED5115C2}"/>
          </ac:spMkLst>
        </pc:spChg>
        <pc:spChg chg="add mod">
          <ac:chgData name="Lucy Kennerley" userId="fd5663bb-1d09-4062-bd32-4fda051cbe8d" providerId="ADAL" clId="{21AC6242-D3AF-416D-92DE-A76693B99D2A}" dt="2026-01-10T12:14:33.388" v="328" actId="1076"/>
          <ac:spMkLst>
            <pc:docMk/>
            <pc:sldMk cId="1754397529" sldId="388"/>
            <ac:spMk id="10" creationId="{61FC2656-DFB2-B30B-2B51-B4F2BC90E2D6}"/>
          </ac:spMkLst>
        </pc:spChg>
        <pc:picChg chg="add mod">
          <ac:chgData name="Lucy Kennerley" userId="fd5663bb-1d09-4062-bd32-4fda051cbe8d" providerId="ADAL" clId="{21AC6242-D3AF-416D-92DE-A76693B99D2A}" dt="2026-01-10T12:15:01.414" v="334" actId="1076"/>
          <ac:picMkLst>
            <pc:docMk/>
            <pc:sldMk cId="1754397529" sldId="388"/>
            <ac:picMk id="11" creationId="{D9758014-CEFB-F5F5-F302-7C95DEFA5588}"/>
          </ac:picMkLst>
        </pc:picChg>
      </pc:sldChg>
      <pc:sldChg chg="modSp add mod">
        <pc:chgData name="Lucy Kennerley" userId="fd5663bb-1d09-4062-bd32-4fda051cbe8d" providerId="ADAL" clId="{21AC6242-D3AF-416D-92DE-A76693B99D2A}" dt="2026-01-10T12:16:54.652" v="336" actId="1076"/>
        <pc:sldMkLst>
          <pc:docMk/>
          <pc:sldMk cId="1393478164" sldId="389"/>
        </pc:sldMkLst>
        <pc:picChg chg="mod">
          <ac:chgData name="Lucy Kennerley" userId="fd5663bb-1d09-4062-bd32-4fda051cbe8d" providerId="ADAL" clId="{21AC6242-D3AF-416D-92DE-A76693B99D2A}" dt="2026-01-10T12:15:42.657" v="335" actId="14100"/>
          <ac:picMkLst>
            <pc:docMk/>
            <pc:sldMk cId="1393478164" sldId="389"/>
            <ac:picMk id="7" creationId="{0C49957E-D62F-501F-31A4-B27E5AFB0D9C}"/>
          </ac:picMkLst>
        </pc:picChg>
        <pc:picChg chg="mod">
          <ac:chgData name="Lucy Kennerley" userId="fd5663bb-1d09-4062-bd32-4fda051cbe8d" providerId="ADAL" clId="{21AC6242-D3AF-416D-92DE-A76693B99D2A}" dt="2026-01-10T12:16:54.652" v="336" actId="1076"/>
          <ac:picMkLst>
            <pc:docMk/>
            <pc:sldMk cId="1393478164" sldId="389"/>
            <ac:picMk id="9" creationId="{F6264BBD-B4A1-D2BC-8773-3BC765D4C047}"/>
          </ac:picMkLst>
        </pc:picChg>
      </pc:sldChg>
      <pc:sldChg chg="addSp modSp add mod ord">
        <pc:chgData name="Lucy Kennerley" userId="fd5663bb-1d09-4062-bd32-4fda051cbe8d" providerId="ADAL" clId="{21AC6242-D3AF-416D-92DE-A76693B99D2A}" dt="2026-01-10T17:48:59.177" v="362" actId="1076"/>
        <pc:sldMkLst>
          <pc:docMk/>
          <pc:sldMk cId="760381160" sldId="390"/>
        </pc:sldMkLst>
        <pc:spChg chg="add mod">
          <ac:chgData name="Lucy Kennerley" userId="fd5663bb-1d09-4062-bd32-4fda051cbe8d" providerId="ADAL" clId="{21AC6242-D3AF-416D-92DE-A76693B99D2A}" dt="2026-01-10T17:48:59.177" v="362" actId="1076"/>
          <ac:spMkLst>
            <pc:docMk/>
            <pc:sldMk cId="760381160" sldId="390"/>
            <ac:spMk id="3" creationId="{9D9E2681-ED20-E9A5-F789-416258440C8C}"/>
          </ac:spMkLst>
        </pc:spChg>
        <pc:spChg chg="mod">
          <ac:chgData name="Lucy Kennerley" userId="fd5663bb-1d09-4062-bd32-4fda051cbe8d" providerId="ADAL" clId="{21AC6242-D3AF-416D-92DE-A76693B99D2A}" dt="2026-01-10T17:48:13.299" v="359" actId="1076"/>
          <ac:spMkLst>
            <pc:docMk/>
            <pc:sldMk cId="760381160" sldId="390"/>
            <ac:spMk id="68610" creationId="{4B33FBEF-3F96-98A1-831B-818DC5696256}"/>
          </ac:spMkLst>
        </pc:spChg>
        <pc:picChg chg="add mod">
          <ac:chgData name="Lucy Kennerley" userId="fd5663bb-1d09-4062-bd32-4fda051cbe8d" providerId="ADAL" clId="{21AC6242-D3AF-416D-92DE-A76693B99D2A}" dt="2026-01-10T17:48:16.170" v="360" actId="1076"/>
          <ac:picMkLst>
            <pc:docMk/>
            <pc:sldMk cId="760381160" sldId="390"/>
            <ac:picMk id="1026" creationId="{4D826A3E-B653-5230-D157-9D7463D3A31A}"/>
          </ac:picMkLst>
        </pc:picChg>
      </pc:sldChg>
    </pc:docChg>
  </pc:docChgLst>
  <pc:docChgLst>
    <pc:chgData name="Info" userId="ce625613-c763-42c3-be67-a09c669a2215" providerId="ADAL" clId="{7B9C0DDC-7C32-4877-870E-A473B191FC01}"/>
    <pc:docChg chg="modSld">
      <pc:chgData name="Info" userId="ce625613-c763-42c3-be67-a09c669a2215" providerId="ADAL" clId="{7B9C0DDC-7C32-4877-870E-A473B191FC01}" dt="2026-01-13T09:52:55.441" v="1" actId="20577"/>
      <pc:docMkLst>
        <pc:docMk/>
      </pc:docMkLst>
      <pc:sldChg chg="modSp mod">
        <pc:chgData name="Info" userId="ce625613-c763-42c3-be67-a09c669a2215" providerId="ADAL" clId="{7B9C0DDC-7C32-4877-870E-A473B191FC01}" dt="2026-01-13T09:52:55.441" v="1" actId="20577"/>
        <pc:sldMkLst>
          <pc:docMk/>
          <pc:sldMk cId="0" sldId="387"/>
        </pc:sldMkLst>
        <pc:spChg chg="mod">
          <ac:chgData name="Info" userId="ce625613-c763-42c3-be67-a09c669a2215" providerId="ADAL" clId="{7B9C0DDC-7C32-4877-870E-A473B191FC01}" dt="2026-01-13T09:52:55.441" v="1" actId="20577"/>
          <ac:spMkLst>
            <pc:docMk/>
            <pc:sldMk cId="0" sldId="387"/>
            <ac:spMk id="3" creationId="{857BB250-8320-402A-84C1-F750B00649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E50EBE8C-6634-4C66-A7E3-6BA09CE3861B}" type="datetimeFigureOut">
              <a:rPr lang="en-GB" smtClean="0"/>
              <a:t>13/01/2026</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3376CE59-B987-4AFB-880D-F880E63CCD06}" type="slidenum">
              <a:rPr lang="en-GB" smtClean="0"/>
              <a:t>‹#›</a:t>
            </a:fld>
            <a:endParaRPr lang="en-GB"/>
          </a:p>
        </p:txBody>
      </p:sp>
    </p:spTree>
    <p:extLst>
      <p:ext uri="{BB962C8B-B14F-4D97-AF65-F5344CB8AC3E}">
        <p14:creationId xmlns:p14="http://schemas.microsoft.com/office/powerpoint/2010/main" val="32317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76CE59-B987-4AFB-880D-F880E63CCD06}" type="slidenum">
              <a:rPr lang="en-GB" smtClean="0"/>
              <a:t>4</a:t>
            </a:fld>
            <a:endParaRPr lang="en-GB"/>
          </a:p>
        </p:txBody>
      </p:sp>
    </p:spTree>
    <p:extLst>
      <p:ext uri="{BB962C8B-B14F-4D97-AF65-F5344CB8AC3E}">
        <p14:creationId xmlns:p14="http://schemas.microsoft.com/office/powerpoint/2010/main" val="14982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contact by phone or e-mail – you get a call back or an e-mail asking for some more details and often giving you some initial information (leaflets).  Then if we are the right service your info is added to our secure database (not accessible by any other team in LA) and added to the list for a contact by one of the officers depending on where you live.  Currently saying within 7 days but it is often quicker.  Try to be flexible as possible with days / times we contact you and your preference for e-mail or phone call.  Often one call is enough but may continue support if needed.  We assume things are back on track if we don’t hear from you.</a:t>
            </a:r>
          </a:p>
        </p:txBody>
      </p:sp>
      <p:sp>
        <p:nvSpPr>
          <p:cNvPr id="4" name="Slide Number Placeholder 3"/>
          <p:cNvSpPr>
            <a:spLocks noGrp="1"/>
          </p:cNvSpPr>
          <p:nvPr>
            <p:ph type="sldNum" sz="quarter" idx="5"/>
          </p:nvPr>
        </p:nvSpPr>
        <p:spPr/>
        <p:txBody>
          <a:bodyPr/>
          <a:lstStyle/>
          <a:p>
            <a:fld id="{3376CE59-B987-4AFB-880D-F880E63CCD06}" type="slidenum">
              <a:rPr lang="en-GB" smtClean="0"/>
              <a:t>13</a:t>
            </a:fld>
            <a:endParaRPr lang="en-GB"/>
          </a:p>
        </p:txBody>
      </p:sp>
    </p:spTree>
    <p:extLst>
      <p:ext uri="{BB962C8B-B14F-4D97-AF65-F5344CB8AC3E}">
        <p14:creationId xmlns:p14="http://schemas.microsoft.com/office/powerpoint/2010/main" val="358648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65968-D263-762C-6BC1-4308EA4E2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9CF9A-4EB4-7C10-8C90-E20AE582E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1E71F-F3D8-D592-B40A-94510204F8BC}"/>
              </a:ext>
            </a:extLst>
          </p:cNvPr>
          <p:cNvSpPr>
            <a:spLocks noGrp="1"/>
          </p:cNvSpPr>
          <p:nvPr>
            <p:ph type="body" idx="1"/>
          </p:nvPr>
        </p:nvSpPr>
        <p:spPr/>
        <p:txBody>
          <a:bodyPr/>
          <a:lstStyle/>
          <a:p>
            <a:r>
              <a:rPr lang="en-GB" dirty="0"/>
              <a:t>To give it its full title – read from slide.</a:t>
            </a:r>
          </a:p>
          <a:p>
            <a:r>
              <a:rPr lang="en-GB" dirty="0"/>
              <a:t>Statutory guidance tells you what you must do in order to comply with the law.</a:t>
            </a:r>
          </a:p>
          <a:p>
            <a:r>
              <a:rPr lang="en-GB" dirty="0"/>
              <a:t>The law is final and is THE LAW but it is not easy to read and so statutory guidance interprets the law into everyday language</a:t>
            </a:r>
          </a:p>
        </p:txBody>
      </p:sp>
      <p:sp>
        <p:nvSpPr>
          <p:cNvPr id="4" name="Slide Number Placeholder 3">
            <a:extLst>
              <a:ext uri="{FF2B5EF4-FFF2-40B4-BE49-F238E27FC236}">
                <a16:creationId xmlns:a16="http://schemas.microsoft.com/office/drawing/2014/main" id="{3F2598F0-AD75-F4ED-126A-3B84D751B4FA}"/>
              </a:ext>
            </a:extLst>
          </p:cNvPr>
          <p:cNvSpPr>
            <a:spLocks noGrp="1"/>
          </p:cNvSpPr>
          <p:nvPr>
            <p:ph type="sldNum" sz="quarter" idx="5"/>
          </p:nvPr>
        </p:nvSpPr>
        <p:spPr/>
        <p:txBody>
          <a:bodyPr/>
          <a:lstStyle/>
          <a:p>
            <a:fld id="{3376CE59-B987-4AFB-880D-F880E63CCD06}" type="slidenum">
              <a:rPr lang="en-GB" smtClean="0"/>
              <a:t>15</a:t>
            </a:fld>
            <a:endParaRPr lang="en-GB"/>
          </a:p>
        </p:txBody>
      </p:sp>
    </p:spTree>
    <p:extLst>
      <p:ext uri="{BB962C8B-B14F-4D97-AF65-F5344CB8AC3E}">
        <p14:creationId xmlns:p14="http://schemas.microsoft.com/office/powerpoint/2010/main" val="177232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9072-5667-5291-154A-C14463E7E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F226B-AE87-A963-55FE-2F72BF0CC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30820-1703-FF1E-6D31-4E44939C9E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87C228-5513-D6E5-9461-1DF79A4F8E2E}"/>
              </a:ext>
            </a:extLst>
          </p:cNvPr>
          <p:cNvSpPr>
            <a:spLocks noGrp="1"/>
          </p:cNvSpPr>
          <p:nvPr>
            <p:ph type="sldNum" sz="quarter" idx="5"/>
          </p:nvPr>
        </p:nvSpPr>
        <p:spPr/>
        <p:txBody>
          <a:bodyPr/>
          <a:lstStyle/>
          <a:p>
            <a:fld id="{3376CE59-B987-4AFB-880D-F880E63CCD06}" type="slidenum">
              <a:rPr lang="en-GB" smtClean="0"/>
              <a:t>16</a:t>
            </a:fld>
            <a:endParaRPr lang="en-GB"/>
          </a:p>
        </p:txBody>
      </p:sp>
    </p:spTree>
    <p:extLst>
      <p:ext uri="{BB962C8B-B14F-4D97-AF65-F5344CB8AC3E}">
        <p14:creationId xmlns:p14="http://schemas.microsoft.com/office/powerpoint/2010/main" val="354024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DCB2-7876-8FDF-690B-A6A840A02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03600-7B9D-B529-E361-B96E8BF7D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0B3A-584E-644B-004C-FDF092E00451}"/>
              </a:ext>
            </a:extLst>
          </p:cNvPr>
          <p:cNvSpPr>
            <a:spLocks noGrp="1"/>
          </p:cNvSpPr>
          <p:nvPr>
            <p:ph type="body" idx="1"/>
          </p:nvPr>
        </p:nvSpPr>
        <p:spPr/>
        <p:txBody>
          <a:bodyPr/>
          <a:lstStyle/>
          <a:p>
            <a:r>
              <a:rPr lang="en-GB" dirty="0"/>
              <a:t>If looking at it online can use the search function (there is no index)</a:t>
            </a:r>
          </a:p>
          <a:p>
            <a:r>
              <a:rPr lang="en-GB" dirty="0"/>
              <a:t>Our ‘favourite’ chapters are Chapter 6 – duties on schools and Chapter 9 EHCPs and Chapter 11 Resolving Disagreements</a:t>
            </a:r>
          </a:p>
        </p:txBody>
      </p:sp>
      <p:sp>
        <p:nvSpPr>
          <p:cNvPr id="4" name="Slide Number Placeholder 3">
            <a:extLst>
              <a:ext uri="{FF2B5EF4-FFF2-40B4-BE49-F238E27FC236}">
                <a16:creationId xmlns:a16="http://schemas.microsoft.com/office/drawing/2014/main" id="{A4A702FB-A980-9FF6-0DA8-CC1978E6EFAA}"/>
              </a:ext>
            </a:extLst>
          </p:cNvPr>
          <p:cNvSpPr>
            <a:spLocks noGrp="1"/>
          </p:cNvSpPr>
          <p:nvPr>
            <p:ph type="sldNum" sz="quarter" idx="5"/>
          </p:nvPr>
        </p:nvSpPr>
        <p:spPr/>
        <p:txBody>
          <a:bodyPr/>
          <a:lstStyle/>
          <a:p>
            <a:fld id="{3376CE59-B987-4AFB-880D-F880E63CCD06}" type="slidenum">
              <a:rPr lang="en-GB" smtClean="0"/>
              <a:t>17</a:t>
            </a:fld>
            <a:endParaRPr lang="en-GB"/>
          </a:p>
        </p:txBody>
      </p:sp>
    </p:spTree>
    <p:extLst>
      <p:ext uri="{BB962C8B-B14F-4D97-AF65-F5344CB8AC3E}">
        <p14:creationId xmlns:p14="http://schemas.microsoft.com/office/powerpoint/2010/main" val="19096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part of the session is about understanding what support should be happening in a setting, what is it reasonable to expect from a setting, where can you find out about SEN Support</a:t>
            </a:r>
          </a:p>
        </p:txBody>
      </p:sp>
      <p:sp>
        <p:nvSpPr>
          <p:cNvPr id="4" name="Slide Number Placeholder 3"/>
          <p:cNvSpPr>
            <a:spLocks noGrp="1"/>
          </p:cNvSpPr>
          <p:nvPr>
            <p:ph type="sldNum" sz="quarter" idx="5"/>
          </p:nvPr>
        </p:nvSpPr>
        <p:spPr/>
        <p:txBody>
          <a:bodyPr/>
          <a:lstStyle/>
          <a:p>
            <a:fld id="{3376CE59-B987-4AFB-880D-F880E63CCD06}" type="slidenum">
              <a:rPr lang="en-GB" smtClean="0"/>
              <a:t>18</a:t>
            </a:fld>
            <a:endParaRPr lang="en-GB"/>
          </a:p>
        </p:txBody>
      </p:sp>
    </p:spTree>
    <p:extLst>
      <p:ext uri="{BB962C8B-B14F-4D97-AF65-F5344CB8AC3E}">
        <p14:creationId xmlns:p14="http://schemas.microsoft.com/office/powerpoint/2010/main" val="310419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SEN system covers a wide range of situations </a:t>
            </a:r>
          </a:p>
          <a:p>
            <a:r>
              <a:rPr lang="en-GB" dirty="0"/>
              <a:t>Can’t cover all in a short presentation </a:t>
            </a:r>
          </a:p>
          <a:p>
            <a:r>
              <a:rPr lang="en-GB" dirty="0"/>
              <a:t>You may be at any of these stages or you may not even be sure where you are at all</a:t>
            </a:r>
          </a:p>
          <a:p>
            <a:r>
              <a:rPr lang="en-GB" dirty="0"/>
              <a:t>Will give an overview here and signpost you to where you can find more information or you can contact us directly</a:t>
            </a:r>
          </a:p>
        </p:txBody>
      </p:sp>
      <p:sp>
        <p:nvSpPr>
          <p:cNvPr id="4" name="Slide Number Placeholder 3"/>
          <p:cNvSpPr>
            <a:spLocks noGrp="1"/>
          </p:cNvSpPr>
          <p:nvPr>
            <p:ph type="sldNum" sz="quarter" idx="5"/>
          </p:nvPr>
        </p:nvSpPr>
        <p:spPr/>
        <p:txBody>
          <a:bodyPr/>
          <a:lstStyle/>
          <a:p>
            <a:fld id="{3376CE59-B987-4AFB-880D-F880E63CCD06}" type="slidenum">
              <a:rPr lang="en-GB" smtClean="0"/>
              <a:t>19</a:t>
            </a:fld>
            <a:endParaRPr lang="en-GB"/>
          </a:p>
        </p:txBody>
      </p:sp>
    </p:spTree>
    <p:extLst>
      <p:ext uri="{BB962C8B-B14F-4D97-AF65-F5344CB8AC3E}">
        <p14:creationId xmlns:p14="http://schemas.microsoft.com/office/powerpoint/2010/main" val="23892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schools should be meeting the SEN of the majority of their pupils.  They do this through what is called ‘ordinarily available’ provisions.  You may hear these referred to as QFT.  That is the standard of teaching expected to support most children. </a:t>
            </a:r>
          </a:p>
          <a:p>
            <a:r>
              <a:rPr lang="en-GB" dirty="0"/>
              <a:t>You can ask school about QFT and you can look at some good examples on the LiveWell website </a:t>
            </a:r>
          </a:p>
          <a:p>
            <a:r>
              <a:rPr lang="en-GB" dirty="0"/>
              <a:t>NB – open link to QFT resources and also to a school SEN Info report (ask for someone’s school)</a:t>
            </a:r>
          </a:p>
          <a:p>
            <a:r>
              <a:rPr lang="en-GB" dirty="0"/>
              <a:t>The SEN Team is currently working on developing a comprehensive description of Ordinarily Available Provision so it will be possible for everyone to understand clearly what all schools should be delivering.</a:t>
            </a:r>
          </a:p>
        </p:txBody>
      </p:sp>
      <p:sp>
        <p:nvSpPr>
          <p:cNvPr id="4" name="Slide Number Placeholder 3"/>
          <p:cNvSpPr>
            <a:spLocks noGrp="1"/>
          </p:cNvSpPr>
          <p:nvPr>
            <p:ph type="sldNum" sz="quarter" idx="5"/>
          </p:nvPr>
        </p:nvSpPr>
        <p:spPr/>
        <p:txBody>
          <a:bodyPr/>
          <a:lstStyle/>
          <a:p>
            <a:fld id="{3376CE59-B987-4AFB-880D-F880E63CCD06}" type="slidenum">
              <a:rPr lang="en-GB" smtClean="0"/>
              <a:t>20</a:t>
            </a:fld>
            <a:endParaRPr lang="en-GB"/>
          </a:p>
        </p:txBody>
      </p:sp>
    </p:spTree>
    <p:extLst>
      <p:ext uri="{BB962C8B-B14F-4D97-AF65-F5344CB8AC3E}">
        <p14:creationId xmlns:p14="http://schemas.microsoft.com/office/powerpoint/2010/main" val="242266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A022-54C1-7940-B5B0-B148E1EEF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5E29D-B28B-2335-4E7F-C10AADC36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C93EF-40B9-DEBE-F303-6CB033BAA031}"/>
              </a:ext>
            </a:extLst>
          </p:cNvPr>
          <p:cNvSpPr>
            <a:spLocks noGrp="1"/>
          </p:cNvSpPr>
          <p:nvPr>
            <p:ph type="body" idx="1"/>
          </p:nvPr>
        </p:nvSpPr>
        <p:spPr/>
        <p:txBody>
          <a:bodyPr/>
          <a:lstStyle/>
          <a:p>
            <a:r>
              <a:rPr lang="en-GB" dirty="0"/>
              <a:t>For some children that is not enough and they then may be considered to have SEN and so get a higher level of support.  This is still from the school’s own resources.  Schools get funded for this and it is called SEN Support.  </a:t>
            </a:r>
          </a:p>
          <a:p>
            <a:r>
              <a:rPr lang="en-GB" dirty="0"/>
              <a:t>If your child is receiving SEN Support you will know (or you should) and good practice is that they will have a document called a SEND Profile with details of the support they receive.  It may initially be a set of termly targets.  School may want to put provisions in place to see what works and if just needs a short term ‘boost’.  A child may move on and off the SEND Register.</a:t>
            </a:r>
          </a:p>
          <a:p>
            <a:r>
              <a:rPr lang="en-GB" dirty="0"/>
              <a:t>Total budget to school for use to meet all needs – expectation that up to £6000 on any individual pupil</a:t>
            </a:r>
          </a:p>
        </p:txBody>
      </p:sp>
      <p:sp>
        <p:nvSpPr>
          <p:cNvPr id="4" name="Slide Number Placeholder 3">
            <a:extLst>
              <a:ext uri="{FF2B5EF4-FFF2-40B4-BE49-F238E27FC236}">
                <a16:creationId xmlns:a16="http://schemas.microsoft.com/office/drawing/2014/main" id="{656FAAF1-2E3A-56A6-44C5-D29D66789452}"/>
              </a:ext>
            </a:extLst>
          </p:cNvPr>
          <p:cNvSpPr>
            <a:spLocks noGrp="1"/>
          </p:cNvSpPr>
          <p:nvPr>
            <p:ph type="sldNum" sz="quarter" idx="5"/>
          </p:nvPr>
        </p:nvSpPr>
        <p:spPr/>
        <p:txBody>
          <a:bodyPr/>
          <a:lstStyle/>
          <a:p>
            <a:fld id="{3376CE59-B987-4AFB-880D-F880E63CCD06}" type="slidenum">
              <a:rPr lang="en-GB" smtClean="0"/>
              <a:t>21</a:t>
            </a:fld>
            <a:endParaRPr lang="en-GB"/>
          </a:p>
        </p:txBody>
      </p:sp>
    </p:spTree>
    <p:extLst>
      <p:ext uri="{BB962C8B-B14F-4D97-AF65-F5344CB8AC3E}">
        <p14:creationId xmlns:p14="http://schemas.microsoft.com/office/powerpoint/2010/main" val="341960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72F53-C45A-C575-7673-9FF884A31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49442-CD39-A370-D0F1-854540EBC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A98A1-4EC9-37A4-C061-181207C84FEB}"/>
              </a:ext>
            </a:extLst>
          </p:cNvPr>
          <p:cNvSpPr>
            <a:spLocks noGrp="1"/>
          </p:cNvSpPr>
          <p:nvPr>
            <p:ph type="body" idx="1"/>
          </p:nvPr>
        </p:nvSpPr>
        <p:spPr/>
        <p:txBody>
          <a:bodyPr/>
          <a:lstStyle/>
          <a:p>
            <a:r>
              <a:rPr lang="en-GB" dirty="0"/>
              <a:t>If SEN Support is not enough school should have evidence of this – through the APDR cycle and reviews of the termly targets.</a:t>
            </a:r>
          </a:p>
          <a:p>
            <a:r>
              <a:rPr lang="en-GB" dirty="0"/>
              <a:t>One option here in CW&amp;C is for the school to apply for Top Up funding.</a:t>
            </a:r>
          </a:p>
          <a:p>
            <a:r>
              <a:rPr lang="en-GB" dirty="0"/>
              <a:t>School ‘present their case’ on paper – they have to give evidence of what they have done and why they need more funding.</a:t>
            </a:r>
          </a:p>
          <a:p>
            <a:r>
              <a:rPr lang="en-GB" dirty="0"/>
              <a:t>It is given for 1 year at a time (longer if transition year – enough for first 2 terms at new school) and is set at an additional £4500 per year to add to school’s own £6000</a:t>
            </a:r>
          </a:p>
        </p:txBody>
      </p:sp>
      <p:sp>
        <p:nvSpPr>
          <p:cNvPr id="4" name="Slide Number Placeholder 3">
            <a:extLst>
              <a:ext uri="{FF2B5EF4-FFF2-40B4-BE49-F238E27FC236}">
                <a16:creationId xmlns:a16="http://schemas.microsoft.com/office/drawing/2014/main" id="{BE206533-1B7A-7DBC-EDC9-6CD54F281058}"/>
              </a:ext>
            </a:extLst>
          </p:cNvPr>
          <p:cNvSpPr>
            <a:spLocks noGrp="1"/>
          </p:cNvSpPr>
          <p:nvPr>
            <p:ph type="sldNum" sz="quarter" idx="5"/>
          </p:nvPr>
        </p:nvSpPr>
        <p:spPr/>
        <p:txBody>
          <a:bodyPr/>
          <a:lstStyle/>
          <a:p>
            <a:fld id="{3376CE59-B987-4AFB-880D-F880E63CCD06}" type="slidenum">
              <a:rPr lang="en-GB" smtClean="0"/>
              <a:t>22</a:t>
            </a:fld>
            <a:endParaRPr lang="en-GB"/>
          </a:p>
        </p:txBody>
      </p:sp>
    </p:spTree>
    <p:extLst>
      <p:ext uri="{BB962C8B-B14F-4D97-AF65-F5344CB8AC3E}">
        <p14:creationId xmlns:p14="http://schemas.microsoft.com/office/powerpoint/2010/main" val="213194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useful document – good for ‘mapping’ your child.  They are examples and not a definitive list.  Can be helpful to go through with a SENCO if thinking about an EHC </a:t>
            </a:r>
            <a:r>
              <a:rPr lang="en-GB" dirty="0" err="1"/>
              <a:t>reqest</a:t>
            </a:r>
            <a:endParaRPr lang="en-GB" dirty="0"/>
          </a:p>
        </p:txBody>
      </p:sp>
      <p:sp>
        <p:nvSpPr>
          <p:cNvPr id="4" name="Slide Number Placeholder 3"/>
          <p:cNvSpPr>
            <a:spLocks noGrp="1"/>
          </p:cNvSpPr>
          <p:nvPr>
            <p:ph type="sldNum" sz="quarter" idx="5"/>
          </p:nvPr>
        </p:nvSpPr>
        <p:spPr/>
        <p:txBody>
          <a:bodyPr/>
          <a:lstStyle/>
          <a:p>
            <a:fld id="{3376CE59-B987-4AFB-880D-F880E63CCD06}" type="slidenum">
              <a:rPr lang="en-GB" smtClean="0"/>
              <a:t>23</a:t>
            </a:fld>
            <a:endParaRPr lang="en-GB"/>
          </a:p>
        </p:txBody>
      </p:sp>
    </p:spTree>
    <p:extLst>
      <p:ext uri="{BB962C8B-B14F-4D97-AF65-F5344CB8AC3E}">
        <p14:creationId xmlns:p14="http://schemas.microsoft.com/office/powerpoint/2010/main" val="310994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76CE59-B987-4AFB-880D-F880E63CCD06}" type="slidenum">
              <a:rPr lang="en-GB" smtClean="0"/>
              <a:t>5</a:t>
            </a:fld>
            <a:endParaRPr lang="en-GB"/>
          </a:p>
        </p:txBody>
      </p:sp>
    </p:spTree>
    <p:extLst>
      <p:ext uri="{BB962C8B-B14F-4D97-AF65-F5344CB8AC3E}">
        <p14:creationId xmlns:p14="http://schemas.microsoft.com/office/powerpoint/2010/main" val="305390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SEN Support is not enough can get extra funding through Top Up or EHC.</a:t>
            </a:r>
          </a:p>
          <a:p>
            <a:r>
              <a:rPr lang="en-GB" dirty="0"/>
              <a:t>Top Up is short term (i.e. 1 year) and lowest level of funding – this should be where a school knows what to do, knows it is likely to work within a year and just needs the funds.</a:t>
            </a:r>
          </a:p>
          <a:p>
            <a:r>
              <a:rPr lang="en-GB" dirty="0"/>
              <a:t>EHC – either parent or school can ask</a:t>
            </a:r>
          </a:p>
          <a:p>
            <a:r>
              <a:rPr lang="en-GB" dirty="0"/>
              <a:t>Process is the same, paperwork is the same, times are the same.</a:t>
            </a:r>
          </a:p>
          <a:p>
            <a:r>
              <a:rPr lang="en-GB" dirty="0"/>
              <a:t>Why school – can be better because you know all paperwork going in at same time and you will start process knowing school are supportive</a:t>
            </a:r>
          </a:p>
          <a:p>
            <a:r>
              <a:rPr lang="en-GB" dirty="0"/>
              <a:t>Why parent – you can start the process and be in more control over times (if school are reluctant),  and you can apply even if school do not support the request</a:t>
            </a:r>
          </a:p>
          <a:p>
            <a:r>
              <a:rPr lang="en-GB" dirty="0"/>
              <a:t>There is a legal test – may have SEN (parents usually have lots of evidence for this – what are their needs/any diagnoses/what do you see in school and at home)</a:t>
            </a:r>
          </a:p>
          <a:p>
            <a:r>
              <a:rPr lang="en-GB" dirty="0"/>
              <a:t>- May require SEP through a plan i.e. more than school can provide – evidence likely to come from school for this </a:t>
            </a:r>
          </a:p>
        </p:txBody>
      </p:sp>
      <p:sp>
        <p:nvSpPr>
          <p:cNvPr id="4" name="Slide Number Placeholder 3"/>
          <p:cNvSpPr>
            <a:spLocks noGrp="1"/>
          </p:cNvSpPr>
          <p:nvPr>
            <p:ph type="sldNum" sz="quarter" idx="5"/>
          </p:nvPr>
        </p:nvSpPr>
        <p:spPr/>
        <p:txBody>
          <a:bodyPr/>
          <a:lstStyle/>
          <a:p>
            <a:fld id="{3376CE59-B987-4AFB-880D-F880E63CCD06}" type="slidenum">
              <a:rPr lang="en-GB" smtClean="0"/>
              <a:t>25</a:t>
            </a:fld>
            <a:endParaRPr lang="en-GB"/>
          </a:p>
        </p:txBody>
      </p:sp>
    </p:spTree>
    <p:extLst>
      <p:ext uri="{BB962C8B-B14F-4D97-AF65-F5344CB8AC3E}">
        <p14:creationId xmlns:p14="http://schemas.microsoft.com/office/powerpoint/2010/main" val="590896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weeks, </a:t>
            </a:r>
          </a:p>
          <a:p>
            <a:r>
              <a:rPr lang="en-GB" dirty="0"/>
              <a:t>6 weeks to initial decision – refer to timeline</a:t>
            </a:r>
          </a:p>
          <a:p>
            <a:r>
              <a:rPr lang="en-GB" dirty="0"/>
              <a:t>Checking a draft – we have info we can send to any parent at this stage but if you handed draft to a brand new teacher would they understand what your child’s challenges are and would they know exactly what to do to support them.  Section B – summary of needs, this is the snapshot of your child – is it accurate?</a:t>
            </a:r>
          </a:p>
          <a:p>
            <a:r>
              <a:rPr lang="en-GB" dirty="0"/>
              <a:t>IPSEA checking a draft info.</a:t>
            </a:r>
          </a:p>
          <a:p>
            <a:r>
              <a:rPr lang="en-GB" dirty="0"/>
              <a:t>Parental request for school – COP types of school but for most schools you have a right to request and the LA must consult with that school and can only say no for specific reasons in the COP.</a:t>
            </a:r>
          </a:p>
          <a:p>
            <a:r>
              <a:rPr lang="en-GB" dirty="0"/>
              <a:t>No school named in draft.</a:t>
            </a:r>
          </a:p>
        </p:txBody>
      </p:sp>
      <p:sp>
        <p:nvSpPr>
          <p:cNvPr id="4" name="Slide Number Placeholder 3"/>
          <p:cNvSpPr>
            <a:spLocks noGrp="1"/>
          </p:cNvSpPr>
          <p:nvPr>
            <p:ph type="sldNum" sz="quarter" idx="5"/>
          </p:nvPr>
        </p:nvSpPr>
        <p:spPr/>
        <p:txBody>
          <a:bodyPr/>
          <a:lstStyle/>
          <a:p>
            <a:fld id="{3376CE59-B987-4AFB-880D-F880E63CCD06}" type="slidenum">
              <a:rPr lang="en-GB" smtClean="0"/>
              <a:t>26</a:t>
            </a:fld>
            <a:endParaRPr lang="en-GB"/>
          </a:p>
        </p:txBody>
      </p:sp>
    </p:spTree>
    <p:extLst>
      <p:ext uri="{BB962C8B-B14F-4D97-AF65-F5344CB8AC3E}">
        <p14:creationId xmlns:p14="http://schemas.microsoft.com/office/powerpoint/2010/main" val="363040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your timeline / Key Dates on Hub – who is your case coordinator, e-mail them and say deadlines past, frustrating right of appeal, let them know you would rather not complain but would like a definite date for a reply (e.g. a working week).</a:t>
            </a:r>
          </a:p>
          <a:p>
            <a:r>
              <a:rPr lang="en-GB" dirty="0"/>
              <a:t>LA will express their view on what they think is appropriate school and funding BEFORE issuing draft – this is based on them seeing all the assessment info.  You do not have to agree at this stage and you CANNOT appeal at this stage because it is simply the LA view and not their final decision.</a:t>
            </a:r>
          </a:p>
          <a:p>
            <a:r>
              <a:rPr lang="en-GB" dirty="0"/>
              <a:t>You can challenge the LA once the Plan is Final – you can challenge Section B / F / I</a:t>
            </a:r>
          </a:p>
          <a:p>
            <a:r>
              <a:rPr lang="en-GB" dirty="0"/>
              <a:t>You can do this:</a:t>
            </a:r>
          </a:p>
          <a:p>
            <a:pPr marL="171450" indent="-171450">
              <a:buFont typeface="Arial" panose="020B0604020202020204" pitchFamily="34" charset="0"/>
              <a:buChar char="•"/>
            </a:pPr>
            <a:r>
              <a:rPr lang="en-GB" dirty="0"/>
              <a:t>Meeting or speaking to SEN Adviser/Manager to see if they will change the plan</a:t>
            </a:r>
          </a:p>
          <a:p>
            <a:pPr marL="171450" indent="-171450">
              <a:buFont typeface="Arial" panose="020B0604020202020204" pitchFamily="34" charset="0"/>
              <a:buChar char="•"/>
            </a:pPr>
            <a:r>
              <a:rPr lang="en-GB" dirty="0"/>
              <a:t>Through the Mediation process</a:t>
            </a:r>
          </a:p>
          <a:p>
            <a:pPr marL="171450" indent="-171450">
              <a:buFont typeface="Arial" panose="020B0604020202020204" pitchFamily="34" charset="0"/>
              <a:buChar char="•"/>
            </a:pPr>
            <a:r>
              <a:rPr lang="en-GB" dirty="0"/>
              <a:t>Through the SENDIST appeal process</a:t>
            </a:r>
          </a:p>
          <a:p>
            <a:pPr marL="0" indent="0">
              <a:buFont typeface="Arial" panose="020B0604020202020204" pitchFamily="34" charset="0"/>
              <a:buNone/>
            </a:pPr>
            <a:r>
              <a:rPr lang="en-GB" dirty="0"/>
              <a:t>At the moment the tribunal service is very busy and dates are being given 12months or more in the future for a hearing BUT expectation is that parents and LA will continue to try to reach agreement.</a:t>
            </a:r>
          </a:p>
        </p:txBody>
      </p:sp>
      <p:sp>
        <p:nvSpPr>
          <p:cNvPr id="4" name="Slide Number Placeholder 3"/>
          <p:cNvSpPr>
            <a:spLocks noGrp="1"/>
          </p:cNvSpPr>
          <p:nvPr>
            <p:ph type="sldNum" sz="quarter" idx="5"/>
          </p:nvPr>
        </p:nvSpPr>
        <p:spPr/>
        <p:txBody>
          <a:bodyPr/>
          <a:lstStyle/>
          <a:p>
            <a:fld id="{3376CE59-B987-4AFB-880D-F880E63CCD06}" type="slidenum">
              <a:rPr lang="en-GB" smtClean="0"/>
              <a:t>27</a:t>
            </a:fld>
            <a:endParaRPr lang="en-GB"/>
          </a:p>
        </p:txBody>
      </p:sp>
    </p:spTree>
    <p:extLst>
      <p:ext uri="{BB962C8B-B14F-4D97-AF65-F5344CB8AC3E}">
        <p14:creationId xmlns:p14="http://schemas.microsoft.com/office/powerpoint/2010/main" val="36364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here as PCF volunteers – so meetings on behalf of PCF but also all parents who will have own meetings.  </a:t>
            </a:r>
          </a:p>
          <a:p>
            <a:r>
              <a:rPr lang="en-GB" dirty="0"/>
              <a:t>Handouts are our leaflets on general meeting preparation and also specific when a school meeting</a:t>
            </a:r>
          </a:p>
          <a:p>
            <a:r>
              <a:rPr lang="en-GB" dirty="0"/>
              <a:t>Going to look at some other ideas and tools</a:t>
            </a:r>
          </a:p>
        </p:txBody>
      </p:sp>
      <p:sp>
        <p:nvSpPr>
          <p:cNvPr id="4" name="Slide Number Placeholder 3"/>
          <p:cNvSpPr>
            <a:spLocks noGrp="1"/>
          </p:cNvSpPr>
          <p:nvPr>
            <p:ph type="sldNum" sz="quarter" idx="5"/>
          </p:nvPr>
        </p:nvSpPr>
        <p:spPr/>
        <p:txBody>
          <a:bodyPr/>
          <a:lstStyle/>
          <a:p>
            <a:fld id="{3376CE59-B987-4AFB-880D-F880E63CCD06}" type="slidenum">
              <a:rPr lang="en-GB" smtClean="0"/>
              <a:t>29</a:t>
            </a:fld>
            <a:endParaRPr lang="en-GB"/>
          </a:p>
        </p:txBody>
      </p:sp>
    </p:spTree>
    <p:extLst>
      <p:ext uri="{BB962C8B-B14F-4D97-AF65-F5344CB8AC3E}">
        <p14:creationId xmlns:p14="http://schemas.microsoft.com/office/powerpoint/2010/main" val="1658857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to look at these three things next</a:t>
            </a:r>
          </a:p>
        </p:txBody>
      </p:sp>
      <p:sp>
        <p:nvSpPr>
          <p:cNvPr id="4" name="Slide Number Placeholder 3"/>
          <p:cNvSpPr>
            <a:spLocks noGrp="1"/>
          </p:cNvSpPr>
          <p:nvPr>
            <p:ph type="sldNum" sz="quarter" idx="5"/>
          </p:nvPr>
        </p:nvSpPr>
        <p:spPr/>
        <p:txBody>
          <a:bodyPr/>
          <a:lstStyle/>
          <a:p>
            <a:fld id="{4A2F4A4E-3BC1-4981-881E-BBFA4E7265E3}" type="slidenum">
              <a:rPr lang="en-GB" smtClean="0"/>
              <a:t>30</a:t>
            </a:fld>
            <a:endParaRPr lang="en-GB"/>
          </a:p>
        </p:txBody>
      </p:sp>
    </p:spTree>
    <p:extLst>
      <p:ext uri="{BB962C8B-B14F-4D97-AF65-F5344CB8AC3E}">
        <p14:creationId xmlns:p14="http://schemas.microsoft.com/office/powerpoint/2010/main" val="2501402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some feelings that might be generated in this situation</a:t>
            </a:r>
          </a:p>
          <a:p>
            <a:r>
              <a:rPr lang="en-GB" dirty="0"/>
              <a:t>Don’t</a:t>
            </a:r>
            <a:r>
              <a:rPr lang="en-GB" baseline="0" dirty="0"/>
              <a:t> need to have one emotion for each, think generally.</a:t>
            </a:r>
          </a:p>
          <a:p>
            <a:r>
              <a:rPr lang="en-GB" baseline="0" dirty="0"/>
              <a:t>e.g. anxiety</a:t>
            </a:r>
            <a:endParaRPr lang="en-GB" dirty="0"/>
          </a:p>
        </p:txBody>
      </p:sp>
      <p:sp>
        <p:nvSpPr>
          <p:cNvPr id="4" name="Slide Number Placeholder 3"/>
          <p:cNvSpPr>
            <a:spLocks noGrp="1"/>
          </p:cNvSpPr>
          <p:nvPr>
            <p:ph type="sldNum" sz="quarter" idx="10"/>
          </p:nvPr>
        </p:nvSpPr>
        <p:spPr/>
        <p:txBody>
          <a:bodyPr/>
          <a:lstStyle/>
          <a:p>
            <a:fld id="{16704218-AB48-4C17-800F-0A694603D72E}" type="slidenum">
              <a:rPr lang="en-GB" smtClean="0"/>
              <a:t>31</a:t>
            </a:fld>
            <a:endParaRPr lang="en-GB"/>
          </a:p>
        </p:txBody>
      </p:sp>
    </p:spTree>
    <p:extLst>
      <p:ext uri="{BB962C8B-B14F-4D97-AF65-F5344CB8AC3E}">
        <p14:creationId xmlns:p14="http://schemas.microsoft.com/office/powerpoint/2010/main" val="127986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can help with this…….preparation and support</a:t>
            </a:r>
          </a:p>
          <a:p>
            <a:r>
              <a:rPr lang="en-GB" dirty="0"/>
              <a:t>Elicit some ideas for how to help with these feelings.</a:t>
            </a:r>
          </a:p>
        </p:txBody>
      </p:sp>
      <p:sp>
        <p:nvSpPr>
          <p:cNvPr id="4" name="Slide Number Placeholder 3"/>
          <p:cNvSpPr>
            <a:spLocks noGrp="1"/>
          </p:cNvSpPr>
          <p:nvPr>
            <p:ph type="sldNum" sz="quarter" idx="5"/>
          </p:nvPr>
        </p:nvSpPr>
        <p:spPr/>
        <p:txBody>
          <a:bodyPr/>
          <a:lstStyle/>
          <a:p>
            <a:fld id="{4A2F4A4E-3BC1-4981-881E-BBFA4E7265E3}" type="slidenum">
              <a:rPr lang="en-GB" smtClean="0"/>
              <a:t>32</a:t>
            </a:fld>
            <a:endParaRPr lang="en-GB"/>
          </a:p>
        </p:txBody>
      </p:sp>
    </p:spTree>
    <p:extLst>
      <p:ext uri="{BB962C8B-B14F-4D97-AF65-F5344CB8AC3E}">
        <p14:creationId xmlns:p14="http://schemas.microsoft.com/office/powerpoint/2010/main" val="355888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 agenda you can create one</a:t>
            </a:r>
          </a:p>
          <a:p>
            <a:r>
              <a:rPr lang="en-GB" dirty="0"/>
              <a:t>If no one is taking notes – you can do this</a:t>
            </a:r>
          </a:p>
          <a:p>
            <a:r>
              <a:rPr lang="en-GB" dirty="0"/>
              <a:t>Ask who will be there and why if you are not sure</a:t>
            </a:r>
          </a:p>
          <a:p>
            <a:r>
              <a:rPr lang="en-GB" dirty="0"/>
              <a:t>Length of meeting can guide you about how long to spend on each topic</a:t>
            </a:r>
          </a:p>
          <a:p>
            <a:r>
              <a:rPr lang="en-GB" dirty="0"/>
              <a:t>Does everyone know what meeting is for – if you asked for it did you say what you want to discuss, if you have been invited do you know why?</a:t>
            </a:r>
          </a:p>
          <a:p>
            <a:r>
              <a:rPr lang="en-GB" dirty="0"/>
              <a:t>Pre-reading e.g. Annual Review is Review of EHCP – look through it.  Annual Review has pre-review paperwork.</a:t>
            </a:r>
          </a:p>
          <a:p>
            <a:r>
              <a:rPr lang="en-GB" dirty="0"/>
              <a:t>Support – friend, family member, IAS – make sure you and they understand their role</a:t>
            </a:r>
          </a:p>
          <a:p>
            <a:r>
              <a:rPr lang="en-GB" dirty="0"/>
              <a:t>Write down what you want to ask – leave a space to write the answer.  Don’t rely on your memory – too much to take in.</a:t>
            </a:r>
          </a:p>
          <a:p>
            <a:endParaRPr lang="en-GB" dirty="0"/>
          </a:p>
          <a:p>
            <a:endParaRPr lang="en-GB" dirty="0"/>
          </a:p>
        </p:txBody>
      </p:sp>
      <p:sp>
        <p:nvSpPr>
          <p:cNvPr id="4" name="Slide Number Placeholder 3"/>
          <p:cNvSpPr>
            <a:spLocks noGrp="1"/>
          </p:cNvSpPr>
          <p:nvPr>
            <p:ph type="sldNum" sz="quarter" idx="5"/>
          </p:nvPr>
        </p:nvSpPr>
        <p:spPr/>
        <p:txBody>
          <a:bodyPr/>
          <a:lstStyle/>
          <a:p>
            <a:fld id="{4A2F4A4E-3BC1-4981-881E-BBFA4E7265E3}" type="slidenum">
              <a:rPr lang="en-GB" smtClean="0"/>
              <a:t>33</a:t>
            </a:fld>
            <a:endParaRPr lang="en-GB"/>
          </a:p>
        </p:txBody>
      </p:sp>
    </p:spTree>
    <p:extLst>
      <p:ext uri="{BB962C8B-B14F-4D97-AF65-F5344CB8AC3E}">
        <p14:creationId xmlns:p14="http://schemas.microsoft.com/office/powerpoint/2010/main" val="1659885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IAS can do……..</a:t>
            </a:r>
          </a:p>
          <a:p>
            <a:r>
              <a:rPr lang="en-GB" dirty="0"/>
              <a:t>Listen to your story</a:t>
            </a:r>
          </a:p>
          <a:p>
            <a:r>
              <a:rPr lang="en-GB" dirty="0"/>
              <a:t>Help you organise your thoughts</a:t>
            </a:r>
          </a:p>
          <a:p>
            <a:r>
              <a:rPr lang="en-GB" dirty="0"/>
              <a:t>Help</a:t>
            </a:r>
            <a:r>
              <a:rPr lang="en-GB" baseline="0" dirty="0"/>
              <a:t> you plan the meeting – lists of questions you want answered / points you want to make</a:t>
            </a:r>
          </a:p>
          <a:p>
            <a:r>
              <a:rPr lang="en-GB" baseline="0" dirty="0"/>
              <a:t>Go to meeting with you – take notes of action items, keep you on track, help keep meeting moving forward</a:t>
            </a:r>
          </a:p>
          <a:p>
            <a:r>
              <a:rPr lang="en-GB" baseline="0" dirty="0"/>
              <a:t>Debrief after meeting whether we were there or not</a:t>
            </a:r>
          </a:p>
          <a:p>
            <a:r>
              <a:rPr lang="en-GB" baseline="0" dirty="0"/>
              <a:t>Help you plan your next steps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6FCB3C-E493-45A0-9A58-50459B26B5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465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6BE018C-D1F0-4DD4-AC9C-355C9D375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F918280-83E7-471E-A440-936BDA97F8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Coram, ACE and IPSEA – national internet/phone based services</a:t>
            </a:r>
          </a:p>
          <a:p>
            <a:r>
              <a:rPr lang="en-GB" altLang="en-US"/>
              <a:t>Also condition specific charities</a:t>
            </a:r>
          </a:p>
          <a:p>
            <a:endParaRPr lang="en-GB" altLang="en-US"/>
          </a:p>
          <a:p>
            <a:endParaRPr lang="en-GB" altLang="en-US"/>
          </a:p>
        </p:txBody>
      </p:sp>
      <p:sp>
        <p:nvSpPr>
          <p:cNvPr id="67588" name="Slide Number Placeholder 3">
            <a:extLst>
              <a:ext uri="{FF2B5EF4-FFF2-40B4-BE49-F238E27FC236}">
                <a16:creationId xmlns:a16="http://schemas.microsoft.com/office/drawing/2014/main" id="{A2E71A4A-2EF1-43F5-98EE-BC816AEBD7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8A8CBB7-CAFD-411D-9E21-7764083C098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service provision is based in law – the Children &amp; Families Act 2014.  Section 19 sets out the general principles that local authorities must have regard to when supporting disabled children and young people and those with SEN under Part 3 of the Act. </a:t>
            </a:r>
          </a:p>
          <a:p>
            <a:r>
              <a:rPr lang="en-GB" dirty="0"/>
              <a:t>Local authorities must pay particular attention to: </a:t>
            </a:r>
          </a:p>
          <a:p>
            <a:r>
              <a:rPr lang="en-GB" dirty="0"/>
              <a:t>• the views, wishes and feelings of children and their parents, and young people; </a:t>
            </a:r>
          </a:p>
          <a:p>
            <a:r>
              <a:rPr lang="en-GB" dirty="0"/>
              <a:t>• the importance of them participating as fully as possible in decision-making and providing the information and support to enable them to do so; and • supporting children and young people’s development and helping them to achieve the best possible educational and other outcomes.</a:t>
            </a:r>
          </a:p>
          <a:p>
            <a:endParaRPr lang="en-GB" dirty="0"/>
          </a:p>
          <a:p>
            <a:r>
              <a:rPr lang="en-GB" dirty="0"/>
              <a:t>SENDIASS fulfils the requirement for LAs to provide information, advice and support (IAS) referred to in the Act.  </a:t>
            </a:r>
          </a:p>
          <a:p>
            <a:r>
              <a:rPr lang="en-GB" dirty="0"/>
              <a:t>SENDIASS service can be ‘in-house’ (like us, a CW&amp;C team) or contracted out (e.g. Wirral is provided by WIRED an independent charity).  </a:t>
            </a:r>
          </a:p>
          <a:p>
            <a:r>
              <a:rPr lang="en-GB" dirty="0"/>
              <a:t>If ‘in-house’ the team must have a manager that doesn’t manage any other team in LA and the team has to operate at arms length from the rest of the LA.  No shared database, no sharing of information unless specifically agreed with the parent or safeguarding.</a:t>
            </a:r>
          </a:p>
          <a:p>
            <a:r>
              <a:rPr lang="en-GB" dirty="0"/>
              <a:t>•Free</a:t>
            </a:r>
          </a:p>
          <a:p>
            <a:r>
              <a:rPr lang="en-GB" dirty="0"/>
              <a:t>•Confidential and</a:t>
            </a:r>
          </a:p>
          <a:p>
            <a:r>
              <a:rPr lang="en-GB" dirty="0"/>
              <a:t>•Impartial</a:t>
            </a:r>
          </a:p>
        </p:txBody>
      </p:sp>
      <p:sp>
        <p:nvSpPr>
          <p:cNvPr id="4" name="Slide Number Placeholder 3"/>
          <p:cNvSpPr>
            <a:spLocks noGrp="1"/>
          </p:cNvSpPr>
          <p:nvPr>
            <p:ph type="sldNum" sz="quarter" idx="10"/>
          </p:nvPr>
        </p:nvSpPr>
        <p:spPr/>
        <p:txBody>
          <a:bodyPr/>
          <a:lstStyle/>
          <a:p>
            <a:fld id="{3376CE59-B987-4AFB-880D-F880E63CCD06}" type="slidenum">
              <a:rPr lang="en-GB" smtClean="0"/>
              <a:t>6</a:t>
            </a:fld>
            <a:endParaRPr lang="en-GB"/>
          </a:p>
        </p:txBody>
      </p:sp>
    </p:spTree>
    <p:extLst>
      <p:ext uri="{BB962C8B-B14F-4D97-AF65-F5344CB8AC3E}">
        <p14:creationId xmlns:p14="http://schemas.microsoft.com/office/powerpoint/2010/main" val="1560503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5A6AE5C-A0D9-41C7-B1D9-1C3D80D52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6ACBDA8A-CC06-4663-9195-B7522EDA9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9636" name="Slide Number Placeholder 3">
            <a:extLst>
              <a:ext uri="{FF2B5EF4-FFF2-40B4-BE49-F238E27FC236}">
                <a16:creationId xmlns:a16="http://schemas.microsoft.com/office/drawing/2014/main" id="{C780C01D-73C5-4CCD-8A17-9C45AA3FC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7EA81F-CE5E-49FE-AE8C-8E200805CCB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F1616-A528-0D4F-52B7-54487FFF74BF}"/>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D90A394-FC58-3FC1-FBC4-33F61CF1C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E18F0D1-3D2B-0045-CB39-0B496DA97C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9636" name="Slide Number Placeholder 3">
            <a:extLst>
              <a:ext uri="{FF2B5EF4-FFF2-40B4-BE49-F238E27FC236}">
                <a16:creationId xmlns:a16="http://schemas.microsoft.com/office/drawing/2014/main" id="{08EF0DF7-6F6D-F5BA-B0D8-BEBB31D10C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7EA81F-CE5E-49FE-AE8C-8E200805CCB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6018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SENDIASS provides information, advice and support (IAS) to children and young people with any type of special educational need and/or disability (SEND) and their parents and carers that is</a:t>
            </a:r>
          </a:p>
          <a:p>
            <a:r>
              <a:rPr lang="en-GB" dirty="0"/>
              <a:t>•Free</a:t>
            </a:r>
          </a:p>
          <a:p>
            <a:r>
              <a:rPr lang="en-GB" dirty="0"/>
              <a:t>•Confidential and</a:t>
            </a:r>
          </a:p>
          <a:p>
            <a:r>
              <a:rPr lang="en-GB" dirty="0"/>
              <a:t>•Impartial</a:t>
            </a:r>
          </a:p>
          <a:p>
            <a:r>
              <a:rPr lang="en-GB" dirty="0"/>
              <a:t>Our goals at CW&amp;C SENDIASS is to</a:t>
            </a:r>
          </a:p>
          <a:p>
            <a:r>
              <a:rPr lang="en-GB" dirty="0"/>
              <a:t>•Provide information, advice, support</a:t>
            </a:r>
          </a:p>
          <a:p>
            <a:r>
              <a:rPr lang="en-GB" dirty="0"/>
              <a:t>•Work together with families</a:t>
            </a:r>
          </a:p>
          <a:p>
            <a:r>
              <a:rPr lang="en-GB" dirty="0"/>
              <a:t>•Promote participation and inclusion</a:t>
            </a:r>
          </a:p>
          <a:p>
            <a:r>
              <a:rPr lang="en-GB" dirty="0"/>
              <a:t>•Enable Decision-making. Empower parents/carers to voice their views, through information, advice and support we can increase their knowledge.</a:t>
            </a:r>
          </a:p>
        </p:txBody>
      </p:sp>
      <p:sp>
        <p:nvSpPr>
          <p:cNvPr id="4" name="Slide Number Placeholder 3"/>
          <p:cNvSpPr>
            <a:spLocks noGrp="1"/>
          </p:cNvSpPr>
          <p:nvPr>
            <p:ph type="sldNum" sz="quarter" idx="10"/>
          </p:nvPr>
        </p:nvSpPr>
        <p:spPr/>
        <p:txBody>
          <a:bodyPr/>
          <a:lstStyle/>
          <a:p>
            <a:fld id="{3376CE59-B987-4AFB-880D-F880E63CCD06}" type="slidenum">
              <a:rPr lang="en-GB" smtClean="0"/>
              <a:t>7</a:t>
            </a:fld>
            <a:endParaRPr lang="en-GB"/>
          </a:p>
        </p:txBody>
      </p:sp>
    </p:spTree>
    <p:extLst>
      <p:ext uri="{BB962C8B-B14F-4D97-AF65-F5344CB8AC3E}">
        <p14:creationId xmlns:p14="http://schemas.microsoft.com/office/powerpoint/2010/main" val="255758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an exhaustive list – lots of signposting, excellent support staff who will find out what your query is about and make sure you get the right information and that the right person from our team gets back to you.  </a:t>
            </a:r>
          </a:p>
          <a:p>
            <a:r>
              <a:rPr lang="en-GB" dirty="0"/>
              <a:t>Currently between us we are supporting families with – Permanent exclusions, Suspensions, appeals for school places, appeals for refusal to assess, appeals for contents of an EHCP, annual reviews, mediation, school meetings where attendance is an issue, school meetings to understand what support is in place at school, disagreements over provision in school, transition from school to college, etc</a:t>
            </a:r>
          </a:p>
        </p:txBody>
      </p:sp>
      <p:sp>
        <p:nvSpPr>
          <p:cNvPr id="4" name="Slide Number Placeholder 3"/>
          <p:cNvSpPr>
            <a:spLocks noGrp="1"/>
          </p:cNvSpPr>
          <p:nvPr>
            <p:ph type="sldNum" sz="quarter" idx="5"/>
          </p:nvPr>
        </p:nvSpPr>
        <p:spPr/>
        <p:txBody>
          <a:bodyPr/>
          <a:lstStyle/>
          <a:p>
            <a:fld id="{3376CE59-B987-4AFB-880D-F880E63CCD06}" type="slidenum">
              <a:rPr lang="en-GB" smtClean="0"/>
              <a:t>8</a:t>
            </a:fld>
            <a:endParaRPr lang="en-GB"/>
          </a:p>
        </p:txBody>
      </p:sp>
    </p:spTree>
    <p:extLst>
      <p:ext uri="{BB962C8B-B14F-4D97-AF65-F5344CB8AC3E}">
        <p14:creationId xmlns:p14="http://schemas.microsoft.com/office/powerpoint/2010/main" val="18711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76CE59-B987-4AFB-880D-F880E63CCD06}" type="slidenum">
              <a:rPr lang="en-GB" smtClean="0"/>
              <a:t>9</a:t>
            </a:fld>
            <a:endParaRPr lang="en-GB"/>
          </a:p>
        </p:txBody>
      </p:sp>
    </p:spTree>
    <p:extLst>
      <p:ext uri="{BB962C8B-B14F-4D97-AF65-F5344CB8AC3E}">
        <p14:creationId xmlns:p14="http://schemas.microsoft.com/office/powerpoint/2010/main" val="240162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READ THIS OUT – just highlight fact that don’t give face to face as a matter of routine.  Mainly because we work with parents to empower them but also this allows us to deliver more support to more parents as not travelling across county.  </a:t>
            </a:r>
          </a:p>
        </p:txBody>
      </p:sp>
      <p:sp>
        <p:nvSpPr>
          <p:cNvPr id="4" name="Slide Number Placeholder 3"/>
          <p:cNvSpPr>
            <a:spLocks noGrp="1"/>
          </p:cNvSpPr>
          <p:nvPr>
            <p:ph type="sldNum" sz="quarter" idx="5"/>
          </p:nvPr>
        </p:nvSpPr>
        <p:spPr/>
        <p:txBody>
          <a:bodyPr/>
          <a:lstStyle/>
          <a:p>
            <a:fld id="{3376CE59-B987-4AFB-880D-F880E63CCD06}" type="slidenum">
              <a:rPr lang="en-GB" smtClean="0"/>
              <a:t>10</a:t>
            </a:fld>
            <a:endParaRPr lang="en-GB"/>
          </a:p>
        </p:txBody>
      </p:sp>
    </p:spTree>
    <p:extLst>
      <p:ext uri="{BB962C8B-B14F-4D97-AF65-F5344CB8AC3E}">
        <p14:creationId xmlns:p14="http://schemas.microsoft.com/office/powerpoint/2010/main" val="327693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READ OUT – just examples </a:t>
            </a:r>
            <a:r>
              <a:rPr lang="en-GB"/>
              <a:t>for reference</a:t>
            </a:r>
            <a:endParaRPr lang="en-GB" dirty="0"/>
          </a:p>
        </p:txBody>
      </p:sp>
      <p:sp>
        <p:nvSpPr>
          <p:cNvPr id="4" name="Slide Number Placeholder 3"/>
          <p:cNvSpPr>
            <a:spLocks noGrp="1"/>
          </p:cNvSpPr>
          <p:nvPr>
            <p:ph type="sldNum" sz="quarter" idx="5"/>
          </p:nvPr>
        </p:nvSpPr>
        <p:spPr/>
        <p:txBody>
          <a:bodyPr/>
          <a:lstStyle/>
          <a:p>
            <a:fld id="{3376CE59-B987-4AFB-880D-F880E63CCD06}" type="slidenum">
              <a:rPr lang="en-GB" smtClean="0"/>
              <a:t>11</a:t>
            </a:fld>
            <a:endParaRPr lang="en-GB"/>
          </a:p>
        </p:txBody>
      </p:sp>
    </p:spTree>
    <p:extLst>
      <p:ext uri="{BB962C8B-B14F-4D97-AF65-F5344CB8AC3E}">
        <p14:creationId xmlns:p14="http://schemas.microsoft.com/office/powerpoint/2010/main" val="237942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6502D-8210-98D5-9F80-6FEC6A06D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AE454-119D-B2A9-7CF3-0E885ABB2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408A5-2997-4359-E155-D2C64CD1F270}"/>
              </a:ext>
            </a:extLst>
          </p:cNvPr>
          <p:cNvSpPr>
            <a:spLocks noGrp="1"/>
          </p:cNvSpPr>
          <p:nvPr>
            <p:ph type="body" idx="1"/>
          </p:nvPr>
        </p:nvSpPr>
        <p:spPr/>
        <p:txBody>
          <a:bodyPr/>
          <a:lstStyle/>
          <a:p>
            <a:r>
              <a:rPr lang="en-GB" dirty="0"/>
              <a:t>Follow link and scroll down to info leaflets</a:t>
            </a:r>
          </a:p>
        </p:txBody>
      </p:sp>
      <p:sp>
        <p:nvSpPr>
          <p:cNvPr id="4" name="Slide Number Placeholder 3">
            <a:extLst>
              <a:ext uri="{FF2B5EF4-FFF2-40B4-BE49-F238E27FC236}">
                <a16:creationId xmlns:a16="http://schemas.microsoft.com/office/drawing/2014/main" id="{7943A9B5-CAD5-F86E-BDF6-A8F6B399DA18}"/>
              </a:ext>
            </a:extLst>
          </p:cNvPr>
          <p:cNvSpPr>
            <a:spLocks noGrp="1"/>
          </p:cNvSpPr>
          <p:nvPr>
            <p:ph type="sldNum" sz="quarter" idx="5"/>
          </p:nvPr>
        </p:nvSpPr>
        <p:spPr/>
        <p:txBody>
          <a:bodyPr/>
          <a:lstStyle/>
          <a:p>
            <a:fld id="{3376CE59-B987-4AFB-880D-F880E63CCD06}" type="slidenum">
              <a:rPr lang="en-GB" smtClean="0"/>
              <a:t>12</a:t>
            </a:fld>
            <a:endParaRPr lang="en-GB"/>
          </a:p>
        </p:txBody>
      </p:sp>
    </p:spTree>
    <p:extLst>
      <p:ext uri="{BB962C8B-B14F-4D97-AF65-F5344CB8AC3E}">
        <p14:creationId xmlns:p14="http://schemas.microsoft.com/office/powerpoint/2010/main" val="178437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FB7722D-B5AA-478E-BC1C-618C7BC6585F}" type="datetimeFigureOut">
              <a:rPr lang="en-GB" smtClean="0"/>
              <a:t>13/01/2026</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47C21F4-FD5C-4EFF-B7F8-2F4742D408E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B7722D-B5AA-478E-BC1C-618C7BC6585F}"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C21F4-FD5C-4EFF-B7F8-2F4742D408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B7722D-B5AA-478E-BC1C-618C7BC6585F}"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C21F4-FD5C-4EFF-B7F8-2F4742D408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FB7722D-B5AA-478E-BC1C-618C7BC6585F}" type="datetimeFigureOut">
              <a:rPr lang="en-GB" smtClean="0"/>
              <a:t>13/01/2026</a:t>
            </a:fld>
            <a:endParaRPr lang="en-GB"/>
          </a:p>
        </p:txBody>
      </p:sp>
      <p:sp>
        <p:nvSpPr>
          <p:cNvPr id="9" name="Slide Number Placeholder 8"/>
          <p:cNvSpPr>
            <a:spLocks noGrp="1"/>
          </p:cNvSpPr>
          <p:nvPr>
            <p:ph type="sldNum" sz="quarter" idx="15"/>
          </p:nvPr>
        </p:nvSpPr>
        <p:spPr/>
        <p:txBody>
          <a:bodyPr rtlCol="0"/>
          <a:lstStyle/>
          <a:p>
            <a:fld id="{E47C21F4-FD5C-4EFF-B7F8-2F4742D408E1}"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B7722D-B5AA-478E-BC1C-618C7BC6585F}" type="datetimeFigureOut">
              <a:rPr lang="en-GB" smtClean="0"/>
              <a:t>13/01/2026</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47C21F4-FD5C-4EFF-B7F8-2F4742D408E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B7722D-B5AA-478E-BC1C-618C7BC6585F}" type="datetimeFigureOut">
              <a:rPr lang="en-GB" smtClean="0"/>
              <a:t>13/01/2026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C21F4-FD5C-4EFF-B7F8-2F4742D408E1}"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FB7722D-B5AA-478E-BC1C-618C7BC6585F}" type="datetimeFigureOut">
              <a:rPr lang="en-GB" smtClean="0"/>
              <a:t>13/01/2026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7C21F4-FD5C-4EFF-B7F8-2F4742D408E1}"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FB7722D-B5AA-478E-BC1C-618C7BC6585F}" type="datetimeFigureOut">
              <a:rPr lang="en-GB" smtClean="0"/>
              <a:t>13/01/2026</a:t>
            </a:fld>
            <a:endParaRPr lang="en-GB"/>
          </a:p>
        </p:txBody>
      </p:sp>
      <p:sp>
        <p:nvSpPr>
          <p:cNvPr id="7" name="Slide Number Placeholder 6"/>
          <p:cNvSpPr>
            <a:spLocks noGrp="1"/>
          </p:cNvSpPr>
          <p:nvPr>
            <p:ph type="sldNum" sz="quarter" idx="11"/>
          </p:nvPr>
        </p:nvSpPr>
        <p:spPr/>
        <p:txBody>
          <a:bodyPr rtlCol="0"/>
          <a:lstStyle/>
          <a:p>
            <a:fld id="{E47C21F4-FD5C-4EFF-B7F8-2F4742D408E1}"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7722D-B5AA-478E-BC1C-618C7BC6585F}" type="datetimeFigureOut">
              <a:rPr lang="en-GB" smtClean="0"/>
              <a:t>13/01/2026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7C21F4-FD5C-4EFF-B7F8-2F4742D408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FB7722D-B5AA-478E-BC1C-618C7BC6585F}" type="datetimeFigureOut">
              <a:rPr lang="en-GB" smtClean="0"/>
              <a:t>13/01/2026</a:t>
            </a:fld>
            <a:endParaRPr lang="en-GB"/>
          </a:p>
        </p:txBody>
      </p:sp>
      <p:sp>
        <p:nvSpPr>
          <p:cNvPr id="22" name="Slide Number Placeholder 21"/>
          <p:cNvSpPr>
            <a:spLocks noGrp="1"/>
          </p:cNvSpPr>
          <p:nvPr>
            <p:ph type="sldNum" sz="quarter" idx="15"/>
          </p:nvPr>
        </p:nvSpPr>
        <p:spPr/>
        <p:txBody>
          <a:bodyPr rtlCol="0"/>
          <a:lstStyle/>
          <a:p>
            <a:fld id="{E47C21F4-FD5C-4EFF-B7F8-2F4742D408E1}"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FB7722D-B5AA-478E-BC1C-618C7BC6585F}" type="datetimeFigureOut">
              <a:rPr lang="en-GB" smtClean="0"/>
              <a:t>13/01/2026</a:t>
            </a:fld>
            <a:endParaRPr lang="en-GB"/>
          </a:p>
        </p:txBody>
      </p:sp>
      <p:sp>
        <p:nvSpPr>
          <p:cNvPr id="18" name="Slide Number Placeholder 17"/>
          <p:cNvSpPr>
            <a:spLocks noGrp="1"/>
          </p:cNvSpPr>
          <p:nvPr>
            <p:ph type="sldNum" sz="quarter" idx="11"/>
          </p:nvPr>
        </p:nvSpPr>
        <p:spPr/>
        <p:txBody>
          <a:bodyPr rtlCol="0"/>
          <a:lstStyle/>
          <a:p>
            <a:fld id="{E47C21F4-FD5C-4EFF-B7F8-2F4742D408E1}"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B7722D-B5AA-478E-BC1C-618C7BC6585F}" type="datetimeFigureOut">
              <a:rPr lang="en-GB" smtClean="0"/>
              <a:t>13/01/2026</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47C21F4-FD5C-4EFF-B7F8-2F4742D408E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well.cheshirewestandchester.gov.uk/Services/12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asservice@cheshirewestandchester.gov.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ov.uk/government/publications/send-guide-for-parents-and-care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vewell.cheshirewestandchester.gov.uk/Information/Quality-First-Teach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woodfall.cheshire.sch.uk/page/send/1344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vewell.cheshirewestandchester.gov.uk/Information/SEND-Funding-and-Top-up-Funding-Applica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wc-uat.occsites.co.uk/Information/EHCP-Fund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ntact.org.uk/" TargetMode="External"/><Relationship Id="rId2" Type="http://schemas.openxmlformats.org/officeDocument/2006/relationships/hyperlink" Target="http://www.ipsea.org.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hildrenslegalcentre.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ipsea.org.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psea.org.uk/Pages/Category/get-support" TargetMode="External"/><Relationship Id="rId2" Type="http://schemas.openxmlformats.org/officeDocument/2006/relationships/hyperlink" Target="https://www.livewell.cheshirewestandchester.gov.uk/Services/1279" TargetMode="External"/><Relationship Id="rId1" Type="http://schemas.openxmlformats.org/officeDocument/2006/relationships/slideLayout" Target="../slideLayouts/slideLayout2.xml"/><Relationship Id="rId4" Type="http://schemas.openxmlformats.org/officeDocument/2006/relationships/hyperlink" Target="https://www.livewell.cheshirewestandchester.gov.uk/Categories/394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7BB250-8320-402A-84C1-F750B00649E2}"/>
              </a:ext>
            </a:extLst>
          </p:cNvPr>
          <p:cNvSpPr>
            <a:spLocks noGrp="1"/>
          </p:cNvSpPr>
          <p:nvPr>
            <p:ph type="subTitle" idx="1"/>
          </p:nvPr>
        </p:nvSpPr>
        <p:spPr>
          <a:xfrm>
            <a:off x="1835696" y="4509120"/>
            <a:ext cx="7128792" cy="2016224"/>
          </a:xfrm>
        </p:spPr>
        <p:txBody>
          <a:bodyPr rtlCol="0">
            <a:normAutofit/>
          </a:bodyPr>
          <a:lstStyle/>
          <a:p>
            <a:pPr algn="ctr">
              <a:defRPr/>
            </a:pPr>
            <a:r>
              <a:rPr lang="en-GB" sz="2800" dirty="0"/>
              <a:t> </a:t>
            </a:r>
            <a:r>
              <a:rPr lang="en-GB" sz="2800" dirty="0">
                <a:solidFill>
                  <a:srgbClr val="002060"/>
                </a:solidFill>
              </a:rPr>
              <a:t>SEND Information Advice Support Service: Help to navigate the SEND system</a:t>
            </a:r>
          </a:p>
          <a:p>
            <a:pPr algn="ctr">
              <a:defRPr/>
            </a:pPr>
            <a:r>
              <a:rPr lang="en-GB" sz="1600" dirty="0">
                <a:solidFill>
                  <a:srgbClr val="002060"/>
                </a:solidFill>
              </a:rPr>
              <a:t>Parent Carer Forum 13</a:t>
            </a:r>
            <a:r>
              <a:rPr lang="en-GB" sz="1600" baseline="30000" dirty="0">
                <a:solidFill>
                  <a:srgbClr val="002060"/>
                </a:solidFill>
              </a:rPr>
              <a:t>th</a:t>
            </a:r>
            <a:r>
              <a:rPr lang="en-GB" sz="1600" dirty="0">
                <a:solidFill>
                  <a:srgbClr val="002060"/>
                </a:solidFill>
              </a:rPr>
              <a:t> January 2026</a:t>
            </a:r>
            <a:endParaRPr lang="en-GB" sz="1500" dirty="0">
              <a:solidFill>
                <a:srgbClr val="002060"/>
              </a:solidFill>
            </a:endParaRPr>
          </a:p>
        </p:txBody>
      </p:sp>
      <p:pic>
        <p:nvPicPr>
          <p:cNvPr id="51203" name="Picture 6">
            <a:extLst>
              <a:ext uri="{FF2B5EF4-FFF2-40B4-BE49-F238E27FC236}">
                <a16:creationId xmlns:a16="http://schemas.microsoft.com/office/drawing/2014/main" id="{31C889F3-7663-4F18-9DA3-9421654489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9792" y="1340768"/>
            <a:ext cx="4806627" cy="251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3AE0-9756-C912-9610-5292C62C94CF}"/>
              </a:ext>
            </a:extLst>
          </p:cNvPr>
          <p:cNvSpPr>
            <a:spLocks noGrp="1"/>
          </p:cNvSpPr>
          <p:nvPr>
            <p:ph type="title"/>
          </p:nvPr>
        </p:nvSpPr>
        <p:spPr/>
        <p:txBody>
          <a:bodyPr>
            <a:normAutofit fontScale="90000"/>
          </a:bodyPr>
          <a:lstStyle/>
          <a:p>
            <a:r>
              <a:rPr lang="en-GB" b="1" dirty="0">
                <a:solidFill>
                  <a:srgbClr val="FFC000"/>
                </a:solidFill>
              </a:rPr>
              <a:t>Face – to – Face Support Criteria </a:t>
            </a:r>
            <a:br>
              <a:rPr lang="en-GB" b="1" dirty="0">
                <a:solidFill>
                  <a:srgbClr val="FFC000"/>
                </a:solidFill>
              </a:rPr>
            </a:br>
            <a:r>
              <a:rPr lang="en-GB" sz="2700" dirty="0">
                <a:solidFill>
                  <a:schemeClr val="accent1">
                    <a:lumMod val="75000"/>
                  </a:schemeClr>
                </a:solidFill>
              </a:rPr>
              <a:t>Decided on a individual request by request basis:</a:t>
            </a:r>
          </a:p>
        </p:txBody>
      </p:sp>
      <p:sp>
        <p:nvSpPr>
          <p:cNvPr id="3" name="Content Placeholder 2">
            <a:extLst>
              <a:ext uri="{FF2B5EF4-FFF2-40B4-BE49-F238E27FC236}">
                <a16:creationId xmlns:a16="http://schemas.microsoft.com/office/drawing/2014/main" id="{DB37CF5D-09BD-72A5-BFF1-95D6F12D36C5}"/>
              </a:ext>
            </a:extLst>
          </p:cNvPr>
          <p:cNvSpPr>
            <a:spLocks noGrp="1"/>
          </p:cNvSpPr>
          <p:nvPr>
            <p:ph sz="quarter" idx="1"/>
          </p:nvPr>
        </p:nvSpPr>
        <p:spPr/>
        <p:txBody>
          <a:bodyPr/>
          <a:lstStyle/>
          <a:p>
            <a:r>
              <a:rPr lang="en-GB" dirty="0"/>
              <a:t>Parent not competent with IT if it’s an online meeting (i.e. we meet with parent at a location and support them to use MS Teams etc.)</a:t>
            </a:r>
          </a:p>
          <a:p>
            <a:r>
              <a:rPr lang="en-GB" dirty="0"/>
              <a:t>Parent has learning disability/difficulties</a:t>
            </a:r>
          </a:p>
          <a:p>
            <a:r>
              <a:rPr lang="en-GB" dirty="0"/>
              <a:t>Parent has mental or physical health issues that are a barrier for them accessing a meeting without direct support</a:t>
            </a:r>
          </a:p>
          <a:p>
            <a:r>
              <a:rPr lang="en-GB" dirty="0"/>
              <a:t>Extent of communication breakdown or barrier to moving forward.</a:t>
            </a:r>
          </a:p>
          <a:p>
            <a:r>
              <a:rPr lang="en-GB" dirty="0"/>
              <a:t>Direct support of a young person</a:t>
            </a:r>
          </a:p>
          <a:p>
            <a:r>
              <a:rPr lang="en-GB" dirty="0"/>
              <a:t>Parent would otherwise not feel able to participate in the meeting</a:t>
            </a:r>
          </a:p>
          <a:p>
            <a:endParaRPr lang="en-GB" dirty="0"/>
          </a:p>
        </p:txBody>
      </p:sp>
    </p:spTree>
    <p:extLst>
      <p:ext uri="{BB962C8B-B14F-4D97-AF65-F5344CB8AC3E}">
        <p14:creationId xmlns:p14="http://schemas.microsoft.com/office/powerpoint/2010/main" val="174240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7AEE-696E-7A58-03E2-2E828991EAAE}"/>
              </a:ext>
            </a:extLst>
          </p:cNvPr>
          <p:cNvSpPr>
            <a:spLocks noGrp="1"/>
          </p:cNvSpPr>
          <p:nvPr>
            <p:ph type="title"/>
          </p:nvPr>
        </p:nvSpPr>
        <p:spPr>
          <a:xfrm>
            <a:off x="457200" y="274638"/>
            <a:ext cx="7467600" cy="706090"/>
          </a:xfrm>
        </p:spPr>
        <p:txBody>
          <a:bodyPr/>
          <a:lstStyle/>
          <a:p>
            <a:r>
              <a:rPr lang="en-GB" b="1" dirty="0">
                <a:solidFill>
                  <a:schemeClr val="accent1">
                    <a:lumMod val="75000"/>
                  </a:schemeClr>
                </a:solidFill>
              </a:rPr>
              <a:t>What we cannot do:</a:t>
            </a:r>
          </a:p>
        </p:txBody>
      </p:sp>
      <p:sp>
        <p:nvSpPr>
          <p:cNvPr id="3" name="Content Placeholder 2">
            <a:extLst>
              <a:ext uri="{FF2B5EF4-FFF2-40B4-BE49-F238E27FC236}">
                <a16:creationId xmlns:a16="http://schemas.microsoft.com/office/drawing/2014/main" id="{F1E7C2BE-63A7-CB97-D422-46606B593446}"/>
              </a:ext>
            </a:extLst>
          </p:cNvPr>
          <p:cNvSpPr>
            <a:spLocks noGrp="1"/>
          </p:cNvSpPr>
          <p:nvPr>
            <p:ph sz="quarter" idx="1"/>
          </p:nvPr>
        </p:nvSpPr>
        <p:spPr>
          <a:xfrm>
            <a:off x="457200" y="1052736"/>
            <a:ext cx="7467600" cy="5616624"/>
          </a:xfrm>
        </p:spPr>
        <p:txBody>
          <a:bodyPr>
            <a:noAutofit/>
          </a:bodyPr>
          <a:lstStyle/>
          <a:p>
            <a:r>
              <a:rPr lang="en-GB" sz="1800" dirty="0"/>
              <a:t>Offer information, advice or support on issues that are not linked to SEND for example, financial matters like benefits, Disability Living Allowance, carers’ allowance etc.</a:t>
            </a:r>
          </a:p>
          <a:p>
            <a:r>
              <a:rPr lang="en-GB" sz="1800" dirty="0"/>
              <a:t>Offer a counselling service, enquiries must be based around a question related to SEND, with a clear starting point.</a:t>
            </a:r>
          </a:p>
          <a:p>
            <a:r>
              <a:rPr lang="en-GB" sz="1800" dirty="0"/>
              <a:t>Deliver emergency support or interventions – we would follow our own protocols for addressing this and for signposting to other support.</a:t>
            </a:r>
          </a:p>
          <a:p>
            <a:r>
              <a:rPr lang="en-GB" sz="1800" dirty="0"/>
              <a:t>Offer to automatically complete paperwork or write letters on behalf of service users - we use our discretion based on the individual needs of the service user on a case-by-case basis.</a:t>
            </a:r>
          </a:p>
          <a:p>
            <a:r>
              <a:rPr lang="en-GB" sz="1800" dirty="0"/>
              <a:t>Act as an intermediary between the service user and other professionals unless we have express permission from the service user.</a:t>
            </a:r>
          </a:p>
          <a:p>
            <a:r>
              <a:rPr lang="en-GB" sz="1800" dirty="0"/>
              <a:t>Take referrals from other professionals unless the service user has a barrier to accessing us, for example: disabilities, learning difficulties, health needs or vulnerable in another way.</a:t>
            </a:r>
          </a:p>
        </p:txBody>
      </p:sp>
    </p:spTree>
    <p:extLst>
      <p:ext uri="{BB962C8B-B14F-4D97-AF65-F5344CB8AC3E}">
        <p14:creationId xmlns:p14="http://schemas.microsoft.com/office/powerpoint/2010/main" val="139792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48E4-78D3-B75C-A34D-E80CD0883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67C76-A3DC-D72F-2FF3-43D3ADFBFB49}"/>
              </a:ext>
            </a:extLst>
          </p:cNvPr>
          <p:cNvSpPr>
            <a:spLocks noGrp="1"/>
          </p:cNvSpPr>
          <p:nvPr>
            <p:ph type="title"/>
          </p:nvPr>
        </p:nvSpPr>
        <p:spPr>
          <a:xfrm>
            <a:off x="457200" y="274638"/>
            <a:ext cx="7467600" cy="706090"/>
          </a:xfrm>
        </p:spPr>
        <p:txBody>
          <a:bodyPr>
            <a:normAutofit/>
          </a:bodyPr>
          <a:lstStyle/>
          <a:p>
            <a:r>
              <a:rPr lang="en-GB" b="1" dirty="0">
                <a:solidFill>
                  <a:schemeClr val="accent1">
                    <a:lumMod val="75000"/>
                  </a:schemeClr>
                </a:solidFill>
              </a:rPr>
              <a:t>Find us on the Local Offer</a:t>
            </a:r>
          </a:p>
        </p:txBody>
      </p:sp>
      <p:sp>
        <p:nvSpPr>
          <p:cNvPr id="3" name="Content Placeholder 2">
            <a:extLst>
              <a:ext uri="{FF2B5EF4-FFF2-40B4-BE49-F238E27FC236}">
                <a16:creationId xmlns:a16="http://schemas.microsoft.com/office/drawing/2014/main" id="{E6E558BA-B605-E59C-2A16-47105F355E0D}"/>
              </a:ext>
            </a:extLst>
          </p:cNvPr>
          <p:cNvSpPr>
            <a:spLocks noGrp="1"/>
          </p:cNvSpPr>
          <p:nvPr>
            <p:ph sz="quarter" idx="1"/>
          </p:nvPr>
        </p:nvSpPr>
        <p:spPr>
          <a:xfrm>
            <a:off x="457200" y="1052736"/>
            <a:ext cx="7467600" cy="5616624"/>
          </a:xfrm>
        </p:spPr>
        <p:txBody>
          <a:bodyPr>
            <a:noAutofit/>
          </a:bodyPr>
          <a:lstStyle/>
          <a:p>
            <a:endParaRPr lang="en-GB" sz="2000" b="1" dirty="0"/>
          </a:p>
          <a:p>
            <a:r>
              <a:rPr lang="en-GB" sz="2000" dirty="0">
                <a:hlinkClick r:id="rId3"/>
              </a:rPr>
              <a:t>Information Advice and Support Service (IASS) | Live Well Cheshire West</a:t>
            </a:r>
            <a:endParaRPr lang="en-GB" sz="2000" dirty="0"/>
          </a:p>
          <a:p>
            <a:endParaRPr lang="en-GB" sz="2000" b="1" dirty="0"/>
          </a:p>
          <a:p>
            <a:r>
              <a:rPr lang="en-GB" sz="2000" b="1" dirty="0"/>
              <a:t>Website being developed</a:t>
            </a:r>
          </a:p>
          <a:p>
            <a:endParaRPr lang="en-GB" sz="2000" b="1" dirty="0"/>
          </a:p>
          <a:p>
            <a:r>
              <a:rPr lang="en-GB" sz="2000" b="1" dirty="0"/>
              <a:t>Lots of leaflets </a:t>
            </a:r>
          </a:p>
          <a:p>
            <a:r>
              <a:rPr lang="en-GB" sz="2000" b="1" dirty="0"/>
              <a:t>Contact details</a:t>
            </a:r>
          </a:p>
          <a:p>
            <a:endParaRPr lang="en-GB" sz="1800" dirty="0"/>
          </a:p>
        </p:txBody>
      </p:sp>
    </p:spTree>
    <p:extLst>
      <p:ext uri="{BB962C8B-B14F-4D97-AF65-F5344CB8AC3E}">
        <p14:creationId xmlns:p14="http://schemas.microsoft.com/office/powerpoint/2010/main" val="361406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C000"/>
                </a:solidFill>
              </a:rPr>
              <a:t>How to Contact us:</a:t>
            </a:r>
          </a:p>
        </p:txBody>
      </p:sp>
      <p:sp>
        <p:nvSpPr>
          <p:cNvPr id="3" name="Content Placeholder 2"/>
          <p:cNvSpPr>
            <a:spLocks noGrp="1"/>
          </p:cNvSpPr>
          <p:nvPr>
            <p:ph sz="quarter" idx="1"/>
          </p:nvPr>
        </p:nvSpPr>
        <p:spPr/>
        <p:txBody>
          <a:bodyPr>
            <a:normAutofit/>
          </a:bodyPr>
          <a:lstStyle/>
          <a:p>
            <a:pPr marL="0" indent="0" algn="ctr">
              <a:buNone/>
            </a:pPr>
            <a:endParaRPr lang="en-GB" dirty="0"/>
          </a:p>
          <a:p>
            <a:pPr marL="0" indent="0" algn="ctr">
              <a:buNone/>
            </a:pPr>
            <a:r>
              <a:rPr lang="en-GB" sz="2800" dirty="0"/>
              <a:t>SEND Information, Advice and Support Service</a:t>
            </a:r>
          </a:p>
          <a:p>
            <a:pPr marL="0" indent="0" algn="ctr">
              <a:buNone/>
            </a:pPr>
            <a:r>
              <a:rPr lang="en-GB" sz="2800" dirty="0"/>
              <a:t>0300 123 7001</a:t>
            </a:r>
          </a:p>
          <a:p>
            <a:pPr marL="0" indent="0" algn="ctr">
              <a:buNone/>
            </a:pPr>
            <a:r>
              <a:rPr lang="en-GB" sz="2800" dirty="0">
                <a:hlinkClick r:id="rId3"/>
              </a:rPr>
              <a:t>iasservice@cheshirewestandchester.gov.uk</a:t>
            </a:r>
            <a:endParaRPr lang="en-GB" sz="2800" dirty="0"/>
          </a:p>
          <a:p>
            <a:pPr marL="0" indent="0" algn="ctr">
              <a:buNone/>
            </a:pPr>
            <a:endParaRPr lang="en-GB" sz="2800" dirty="0"/>
          </a:p>
          <a:p>
            <a:pPr marL="0" indent="0" algn="ctr">
              <a:buNone/>
            </a:pPr>
            <a:r>
              <a:rPr lang="en-GB" sz="2800" dirty="0"/>
              <a:t>Monday – Thursday 9.00am – 5.00pm</a:t>
            </a:r>
          </a:p>
          <a:p>
            <a:pPr marL="0" indent="0" algn="ctr">
              <a:buNone/>
            </a:pPr>
            <a:r>
              <a:rPr lang="en-GB" sz="2800" dirty="0"/>
              <a:t>Friday 9.00am – 4.30pm</a:t>
            </a:r>
          </a:p>
          <a:p>
            <a:pPr marL="0" indent="0" algn="ctr">
              <a:buNone/>
            </a:pPr>
            <a:endParaRPr lang="en-GB" sz="2800" dirty="0"/>
          </a:p>
          <a:p>
            <a:pPr marL="0" indent="0" algn="ctr">
              <a:buNone/>
            </a:pPr>
            <a:endParaRPr lang="en-GB" sz="2800" dirty="0"/>
          </a:p>
        </p:txBody>
      </p:sp>
    </p:spTree>
    <p:extLst>
      <p:ext uri="{BB962C8B-B14F-4D97-AF65-F5344CB8AC3E}">
        <p14:creationId xmlns:p14="http://schemas.microsoft.com/office/powerpoint/2010/main" val="192978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D27C-8301-2294-D05B-54F97A778578}"/>
              </a:ext>
            </a:extLst>
          </p:cNvPr>
          <p:cNvSpPr>
            <a:spLocks noGrp="1"/>
          </p:cNvSpPr>
          <p:nvPr>
            <p:ph type="ctrTitle"/>
          </p:nvPr>
        </p:nvSpPr>
        <p:spPr/>
        <p:txBody>
          <a:bodyPr/>
          <a:lstStyle/>
          <a:p>
            <a:r>
              <a:rPr lang="en-GB" dirty="0">
                <a:solidFill>
                  <a:schemeClr val="accent1"/>
                </a:solidFill>
              </a:rPr>
              <a:t>Special Educational Needs Code of Practice</a:t>
            </a:r>
          </a:p>
        </p:txBody>
      </p:sp>
      <p:sp>
        <p:nvSpPr>
          <p:cNvPr id="3" name="Subtitle 2">
            <a:extLst>
              <a:ext uri="{FF2B5EF4-FFF2-40B4-BE49-F238E27FC236}">
                <a16:creationId xmlns:a16="http://schemas.microsoft.com/office/drawing/2014/main" id="{43008A13-10B6-69DD-1F39-6F463C52BC82}"/>
              </a:ext>
            </a:extLst>
          </p:cNvPr>
          <p:cNvSpPr>
            <a:spLocks noGrp="1"/>
          </p:cNvSpPr>
          <p:nvPr>
            <p:ph type="subTitle" idx="1"/>
          </p:nvPr>
        </p:nvSpPr>
        <p:spPr/>
        <p:txBody>
          <a:bodyPr>
            <a:normAutofit/>
          </a:bodyPr>
          <a:lstStyle/>
          <a:p>
            <a:r>
              <a:rPr lang="en-GB" sz="2000" dirty="0"/>
              <a:t>What is it?</a:t>
            </a:r>
          </a:p>
          <a:p>
            <a:r>
              <a:rPr lang="en-GB" sz="2000" dirty="0"/>
              <a:t>Where to find it?</a:t>
            </a:r>
          </a:p>
          <a:p>
            <a:r>
              <a:rPr lang="en-GB" sz="2000" dirty="0"/>
              <a:t>How to use it?</a:t>
            </a:r>
          </a:p>
        </p:txBody>
      </p:sp>
    </p:spTree>
    <p:extLst>
      <p:ext uri="{BB962C8B-B14F-4D97-AF65-F5344CB8AC3E}">
        <p14:creationId xmlns:p14="http://schemas.microsoft.com/office/powerpoint/2010/main" val="25273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0A57-148A-5FA9-0DC0-5254214A1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4FA61-E45D-B10F-9072-B96BC349D342}"/>
              </a:ext>
            </a:extLst>
          </p:cNvPr>
          <p:cNvSpPr>
            <a:spLocks noGrp="1"/>
          </p:cNvSpPr>
          <p:nvPr>
            <p:ph type="title"/>
          </p:nvPr>
        </p:nvSpPr>
        <p:spPr>
          <a:xfrm>
            <a:off x="457200" y="274638"/>
            <a:ext cx="7467600" cy="706090"/>
          </a:xfrm>
        </p:spPr>
        <p:txBody>
          <a:bodyPr>
            <a:normAutofit/>
          </a:bodyPr>
          <a:lstStyle/>
          <a:p>
            <a:r>
              <a:rPr lang="en-GB" b="1" dirty="0">
                <a:solidFill>
                  <a:schemeClr val="accent1">
                    <a:lumMod val="75000"/>
                  </a:schemeClr>
                </a:solidFill>
              </a:rPr>
              <a:t>What is the SEND COP</a:t>
            </a:r>
          </a:p>
        </p:txBody>
      </p:sp>
      <p:sp>
        <p:nvSpPr>
          <p:cNvPr id="3" name="Content Placeholder 2">
            <a:extLst>
              <a:ext uri="{FF2B5EF4-FFF2-40B4-BE49-F238E27FC236}">
                <a16:creationId xmlns:a16="http://schemas.microsoft.com/office/drawing/2014/main" id="{7ECAEDEC-138A-D032-2B68-89241B0A9CAF}"/>
              </a:ext>
            </a:extLst>
          </p:cNvPr>
          <p:cNvSpPr>
            <a:spLocks noGrp="1"/>
          </p:cNvSpPr>
          <p:nvPr>
            <p:ph sz="quarter" idx="1"/>
          </p:nvPr>
        </p:nvSpPr>
        <p:spPr>
          <a:xfrm>
            <a:off x="457200" y="1052736"/>
            <a:ext cx="7467600" cy="5616624"/>
          </a:xfrm>
        </p:spPr>
        <p:txBody>
          <a:bodyPr>
            <a:noAutofit/>
          </a:bodyPr>
          <a:lstStyle/>
          <a:p>
            <a:r>
              <a:rPr lang="en-GB" sz="2000" b="1" dirty="0"/>
              <a:t>Special educational needs and disability code of practice 0 to 25 years</a:t>
            </a:r>
          </a:p>
          <a:p>
            <a:r>
              <a:rPr lang="en-GB" sz="2000" b="1" dirty="0"/>
              <a:t>Statutory guidance for organisations which work with and support children and young people who have special educational needs or disabilities</a:t>
            </a:r>
          </a:p>
          <a:p>
            <a:r>
              <a:rPr lang="en-GB" sz="2000" b="1" dirty="0"/>
              <a:t>January 2015</a:t>
            </a:r>
          </a:p>
          <a:p>
            <a:endParaRPr lang="en-GB" sz="1800" dirty="0"/>
          </a:p>
          <a:p>
            <a:r>
              <a:rPr lang="en-GB" sz="1800" dirty="0"/>
              <a:t>Guidance on a specific bit of the law (Part 3 of Children &amp; Families Act)</a:t>
            </a:r>
          </a:p>
          <a:p>
            <a:r>
              <a:rPr lang="en-GB" sz="1800" dirty="0"/>
              <a:t>Makes it clear in everyday language who has to do what</a:t>
            </a:r>
          </a:p>
          <a:p>
            <a:r>
              <a:rPr lang="en-GB" sz="1800" dirty="0"/>
              <a:t>Where it uses the word MUST – it is because the law says something has to be done</a:t>
            </a:r>
          </a:p>
          <a:p>
            <a:r>
              <a:rPr lang="en-GB" sz="1800" dirty="0"/>
              <a:t>It tells you who (which organisations) MUST do things</a:t>
            </a:r>
          </a:p>
          <a:p>
            <a:r>
              <a:rPr lang="en-GB" sz="1800" dirty="0"/>
              <a:t>Where it uses the word SHOULD then the organisations MUST consider what it says and are expected to be able to explain if they don’t do things.  </a:t>
            </a:r>
          </a:p>
          <a:p>
            <a:endParaRPr lang="en-GB" sz="1800" dirty="0"/>
          </a:p>
        </p:txBody>
      </p:sp>
    </p:spTree>
    <p:extLst>
      <p:ext uri="{BB962C8B-B14F-4D97-AF65-F5344CB8AC3E}">
        <p14:creationId xmlns:p14="http://schemas.microsoft.com/office/powerpoint/2010/main" val="105680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2249-A828-BAEA-AE56-E6580610D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543A2-18A1-95CC-7B5A-9D429A3CBEE9}"/>
              </a:ext>
            </a:extLst>
          </p:cNvPr>
          <p:cNvSpPr>
            <a:spLocks noGrp="1"/>
          </p:cNvSpPr>
          <p:nvPr>
            <p:ph type="title"/>
          </p:nvPr>
        </p:nvSpPr>
        <p:spPr>
          <a:xfrm>
            <a:off x="457200" y="274638"/>
            <a:ext cx="7467600" cy="706090"/>
          </a:xfrm>
        </p:spPr>
        <p:txBody>
          <a:bodyPr>
            <a:normAutofit/>
          </a:bodyPr>
          <a:lstStyle/>
          <a:p>
            <a:r>
              <a:rPr lang="en-GB" b="1" dirty="0">
                <a:solidFill>
                  <a:schemeClr val="accent1">
                    <a:lumMod val="75000"/>
                  </a:schemeClr>
                </a:solidFill>
              </a:rPr>
              <a:t>The SEND Code of practice</a:t>
            </a:r>
          </a:p>
        </p:txBody>
      </p:sp>
      <p:sp>
        <p:nvSpPr>
          <p:cNvPr id="3" name="Content Placeholder 2">
            <a:extLst>
              <a:ext uri="{FF2B5EF4-FFF2-40B4-BE49-F238E27FC236}">
                <a16:creationId xmlns:a16="http://schemas.microsoft.com/office/drawing/2014/main" id="{95EC74B6-D200-86DA-FE85-4B4D4864FB50}"/>
              </a:ext>
            </a:extLst>
          </p:cNvPr>
          <p:cNvSpPr>
            <a:spLocks noGrp="1"/>
          </p:cNvSpPr>
          <p:nvPr>
            <p:ph sz="quarter" idx="1"/>
          </p:nvPr>
        </p:nvSpPr>
        <p:spPr>
          <a:xfrm>
            <a:off x="457200" y="1052736"/>
            <a:ext cx="7467600" cy="5616624"/>
          </a:xfrm>
        </p:spPr>
        <p:txBody>
          <a:bodyPr>
            <a:noAutofit/>
          </a:bodyPr>
          <a:lstStyle/>
          <a:p>
            <a:endParaRPr lang="en-GB" sz="2000" b="1" dirty="0"/>
          </a:p>
          <a:p>
            <a:r>
              <a:rPr lang="en-GB" sz="2000" b="1" dirty="0"/>
              <a:t>It is our ‘bible’ and our go-to reference</a:t>
            </a:r>
          </a:p>
          <a:p>
            <a:endParaRPr lang="en-GB" sz="2000" b="1" dirty="0"/>
          </a:p>
          <a:p>
            <a:r>
              <a:rPr lang="en-GB" sz="2000" b="1" dirty="0"/>
              <a:t>Local practice and policy can sometimes differ but Code of Practice is law based </a:t>
            </a:r>
          </a:p>
          <a:p>
            <a:endParaRPr lang="en-GB" sz="2000" b="1" dirty="0"/>
          </a:p>
          <a:p>
            <a:r>
              <a:rPr lang="en-GB" sz="2000" b="1" dirty="0"/>
              <a:t>Anyone who must follow it would need to be very clear about why they were not doing so</a:t>
            </a:r>
          </a:p>
          <a:p>
            <a:endParaRPr lang="en-GB" sz="2000" b="1" dirty="0"/>
          </a:p>
          <a:p>
            <a:r>
              <a:rPr lang="en-GB" sz="2000" b="1" dirty="0"/>
              <a:t>Guides for schools, Early Years, parents, social care professionals, health professionals, further education professionals</a:t>
            </a:r>
            <a:endParaRPr lang="en-GB" sz="2000" dirty="0"/>
          </a:p>
          <a:p>
            <a:endParaRPr lang="en-GB" sz="1800" dirty="0"/>
          </a:p>
        </p:txBody>
      </p:sp>
    </p:spTree>
    <p:extLst>
      <p:ext uri="{BB962C8B-B14F-4D97-AF65-F5344CB8AC3E}">
        <p14:creationId xmlns:p14="http://schemas.microsoft.com/office/powerpoint/2010/main" val="64509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9CCD-DE5C-F0CF-56BD-BE50D7C41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2224B-290C-05FF-22C7-E435D9303046}"/>
              </a:ext>
            </a:extLst>
          </p:cNvPr>
          <p:cNvSpPr>
            <a:spLocks noGrp="1"/>
          </p:cNvSpPr>
          <p:nvPr>
            <p:ph type="title"/>
          </p:nvPr>
        </p:nvSpPr>
        <p:spPr>
          <a:xfrm>
            <a:off x="457200" y="274638"/>
            <a:ext cx="7467600" cy="706090"/>
          </a:xfrm>
        </p:spPr>
        <p:txBody>
          <a:bodyPr>
            <a:normAutofit/>
          </a:bodyPr>
          <a:lstStyle/>
          <a:p>
            <a:r>
              <a:rPr lang="en-GB" b="1" dirty="0">
                <a:solidFill>
                  <a:schemeClr val="accent1">
                    <a:lumMod val="75000"/>
                  </a:schemeClr>
                </a:solidFill>
              </a:rPr>
              <a:t>The SEND Code of practice</a:t>
            </a:r>
          </a:p>
        </p:txBody>
      </p:sp>
      <p:sp>
        <p:nvSpPr>
          <p:cNvPr id="3" name="Content Placeholder 2">
            <a:extLst>
              <a:ext uri="{FF2B5EF4-FFF2-40B4-BE49-F238E27FC236}">
                <a16:creationId xmlns:a16="http://schemas.microsoft.com/office/drawing/2014/main" id="{4B14E866-0855-145C-FB0A-BC72266DDBCC}"/>
              </a:ext>
            </a:extLst>
          </p:cNvPr>
          <p:cNvSpPr>
            <a:spLocks noGrp="1"/>
          </p:cNvSpPr>
          <p:nvPr>
            <p:ph sz="quarter" idx="1"/>
          </p:nvPr>
        </p:nvSpPr>
        <p:spPr>
          <a:xfrm>
            <a:off x="457200" y="1052736"/>
            <a:ext cx="7467600" cy="5616624"/>
          </a:xfrm>
        </p:spPr>
        <p:txBody>
          <a:bodyPr>
            <a:noAutofit/>
          </a:bodyPr>
          <a:lstStyle/>
          <a:p>
            <a:endParaRPr lang="en-GB" sz="2000" b="1" dirty="0"/>
          </a:p>
          <a:p>
            <a:r>
              <a:rPr lang="en-GB" sz="2000" b="1" dirty="0"/>
              <a:t>Where to find it……</a:t>
            </a:r>
          </a:p>
          <a:p>
            <a:endParaRPr lang="en-GB" sz="2000" b="1" dirty="0"/>
          </a:p>
          <a:p>
            <a:r>
              <a:rPr lang="en-GB" sz="2000" b="1" dirty="0"/>
              <a:t>On the Gov.uk website – or just go to a search engine and type in SEND Code of Practice.  </a:t>
            </a:r>
          </a:p>
          <a:p>
            <a:endParaRPr lang="en-GB" sz="2000" b="1" dirty="0"/>
          </a:p>
          <a:p>
            <a:r>
              <a:rPr lang="en-GB" sz="2000" dirty="0">
                <a:hlinkClick r:id="rId3"/>
              </a:rPr>
              <a:t>SEND code of practice: 0 to 25 years - GOV.UK</a:t>
            </a:r>
            <a:endParaRPr lang="en-GB" sz="2000" b="1" dirty="0"/>
          </a:p>
          <a:p>
            <a:endParaRPr lang="en-GB" sz="2000" b="1" dirty="0"/>
          </a:p>
          <a:p>
            <a:r>
              <a:rPr lang="en-GB" sz="2000" b="1" dirty="0"/>
              <a:t>There is also a guide specifically for parents – this is a good place to start and then you can look at the specific sections of the Code depending on which stage of the process you have reached</a:t>
            </a:r>
          </a:p>
          <a:p>
            <a:r>
              <a:rPr lang="en-GB" sz="2000" dirty="0">
                <a:hlinkClick r:id="rId4"/>
              </a:rPr>
              <a:t>SEND: guide for parents and carers - GOV.UK</a:t>
            </a:r>
            <a:endParaRPr lang="en-GB" sz="2000" b="1" dirty="0"/>
          </a:p>
          <a:p>
            <a:endParaRPr lang="en-GB" sz="2000" b="1" dirty="0"/>
          </a:p>
          <a:p>
            <a:endParaRPr lang="en-GB" sz="1800" dirty="0"/>
          </a:p>
        </p:txBody>
      </p:sp>
    </p:spTree>
    <p:extLst>
      <p:ext uri="{BB962C8B-B14F-4D97-AF65-F5344CB8AC3E}">
        <p14:creationId xmlns:p14="http://schemas.microsoft.com/office/powerpoint/2010/main" val="363704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4DA3-10D7-8B27-9B21-DDC9538948FB}"/>
              </a:ext>
            </a:extLst>
          </p:cNvPr>
          <p:cNvSpPr>
            <a:spLocks noGrp="1"/>
          </p:cNvSpPr>
          <p:nvPr>
            <p:ph type="ctrTitle"/>
          </p:nvPr>
        </p:nvSpPr>
        <p:spPr/>
        <p:txBody>
          <a:bodyPr>
            <a:normAutofit/>
          </a:bodyPr>
          <a:lstStyle/>
          <a:p>
            <a:r>
              <a:rPr lang="en-GB" sz="4000" dirty="0"/>
              <a:t>Understanding SEN Support &amp; EHCPs</a:t>
            </a:r>
          </a:p>
        </p:txBody>
      </p:sp>
      <p:sp>
        <p:nvSpPr>
          <p:cNvPr id="3" name="Subtitle 2">
            <a:extLst>
              <a:ext uri="{FF2B5EF4-FFF2-40B4-BE49-F238E27FC236}">
                <a16:creationId xmlns:a16="http://schemas.microsoft.com/office/drawing/2014/main" id="{241DB4F6-8803-2B89-4D8E-EDE8B2FD67C6}"/>
              </a:ext>
            </a:extLst>
          </p:cNvPr>
          <p:cNvSpPr>
            <a:spLocks noGrp="1"/>
          </p:cNvSpPr>
          <p:nvPr>
            <p:ph type="subTitle" idx="1"/>
          </p:nvPr>
        </p:nvSpPr>
        <p:spPr/>
        <p:txBody>
          <a:bodyPr/>
          <a:lstStyle/>
          <a:p>
            <a:r>
              <a:rPr lang="en-GB" dirty="0"/>
              <a:t>What is SEN Support?</a:t>
            </a:r>
          </a:p>
          <a:p>
            <a:r>
              <a:rPr lang="en-GB" dirty="0"/>
              <a:t>Where do Education Health and Care Plans come in?</a:t>
            </a:r>
          </a:p>
          <a:p>
            <a:r>
              <a:rPr lang="en-GB" dirty="0"/>
              <a:t>What should be happening in school/setting?</a:t>
            </a:r>
          </a:p>
          <a:p>
            <a:endParaRPr lang="en-GB" dirty="0"/>
          </a:p>
        </p:txBody>
      </p:sp>
    </p:spTree>
    <p:extLst>
      <p:ext uri="{BB962C8B-B14F-4D97-AF65-F5344CB8AC3E}">
        <p14:creationId xmlns:p14="http://schemas.microsoft.com/office/powerpoint/2010/main" val="15761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3DD0-1229-5FC6-3823-AFC4EF0983C1}"/>
              </a:ext>
            </a:extLst>
          </p:cNvPr>
          <p:cNvSpPr>
            <a:spLocks noGrp="1"/>
          </p:cNvSpPr>
          <p:nvPr>
            <p:ph type="title"/>
          </p:nvPr>
        </p:nvSpPr>
        <p:spPr/>
        <p:txBody>
          <a:bodyPr/>
          <a:lstStyle/>
          <a:p>
            <a:r>
              <a:rPr lang="en-GB" dirty="0"/>
              <a:t>Where are you at the moment?</a:t>
            </a:r>
          </a:p>
        </p:txBody>
      </p:sp>
      <p:sp>
        <p:nvSpPr>
          <p:cNvPr id="3" name="Content Placeholder 2">
            <a:extLst>
              <a:ext uri="{FF2B5EF4-FFF2-40B4-BE49-F238E27FC236}">
                <a16:creationId xmlns:a16="http://schemas.microsoft.com/office/drawing/2014/main" id="{F15B40D8-A4C8-12F9-5225-2756746DE3BC}"/>
              </a:ext>
            </a:extLst>
          </p:cNvPr>
          <p:cNvSpPr>
            <a:spLocks noGrp="1"/>
          </p:cNvSpPr>
          <p:nvPr>
            <p:ph sz="quarter" idx="1"/>
          </p:nvPr>
        </p:nvSpPr>
        <p:spPr/>
        <p:txBody>
          <a:bodyPr/>
          <a:lstStyle/>
          <a:p>
            <a:r>
              <a:rPr lang="en-GB" dirty="0"/>
              <a:t>I think my child may have SEN</a:t>
            </a:r>
          </a:p>
          <a:p>
            <a:r>
              <a:rPr lang="en-GB" dirty="0"/>
              <a:t>School have told me my child has SEN</a:t>
            </a:r>
          </a:p>
          <a:p>
            <a:r>
              <a:rPr lang="en-GB" dirty="0"/>
              <a:t>My child has a SEND Profile and is getting support from school</a:t>
            </a:r>
          </a:p>
          <a:p>
            <a:r>
              <a:rPr lang="en-GB" dirty="0"/>
              <a:t>I know my child is getting something called SEN Support from school</a:t>
            </a:r>
          </a:p>
          <a:p>
            <a:r>
              <a:rPr lang="en-GB" dirty="0"/>
              <a:t>My child has Top Up funding</a:t>
            </a:r>
          </a:p>
          <a:p>
            <a:r>
              <a:rPr lang="en-GB" dirty="0"/>
              <a:t>School have requested an EHC Needs Assessment</a:t>
            </a:r>
          </a:p>
          <a:p>
            <a:r>
              <a:rPr lang="en-GB" dirty="0"/>
              <a:t>I have requested an EHC Needs Assessment</a:t>
            </a:r>
          </a:p>
          <a:p>
            <a:r>
              <a:rPr lang="en-GB" dirty="0"/>
              <a:t>My child has an EHC Plan</a:t>
            </a:r>
          </a:p>
        </p:txBody>
      </p:sp>
    </p:spTree>
    <p:extLst>
      <p:ext uri="{BB962C8B-B14F-4D97-AF65-F5344CB8AC3E}">
        <p14:creationId xmlns:p14="http://schemas.microsoft.com/office/powerpoint/2010/main" val="68668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C79543-B694-CD3C-A16A-20E1ED5115C2}"/>
              </a:ext>
            </a:extLst>
          </p:cNvPr>
          <p:cNvSpPr txBox="1"/>
          <p:nvPr/>
        </p:nvSpPr>
        <p:spPr>
          <a:xfrm>
            <a:off x="539552" y="764704"/>
            <a:ext cx="7848872" cy="646331"/>
          </a:xfrm>
          <a:prstGeom prst="rect">
            <a:avLst/>
          </a:prstGeom>
          <a:noFill/>
        </p:spPr>
        <p:txBody>
          <a:bodyPr wrap="square" rtlCol="0">
            <a:spAutoFit/>
          </a:bodyPr>
          <a:lstStyle/>
          <a:p>
            <a:r>
              <a:rPr lang="en-GB" sz="3600" b="1" dirty="0">
                <a:solidFill>
                  <a:srgbClr val="002060"/>
                </a:solidFill>
              </a:rPr>
              <a:t>Parent Carer Forum - Update</a:t>
            </a:r>
          </a:p>
        </p:txBody>
      </p:sp>
      <p:sp>
        <p:nvSpPr>
          <p:cNvPr id="10" name="TextBox 9">
            <a:extLst>
              <a:ext uri="{FF2B5EF4-FFF2-40B4-BE49-F238E27FC236}">
                <a16:creationId xmlns:a16="http://schemas.microsoft.com/office/drawing/2014/main" id="{61FC2656-DFB2-B30B-2B51-B4F2BC90E2D6}"/>
              </a:ext>
            </a:extLst>
          </p:cNvPr>
          <p:cNvSpPr txBox="1"/>
          <p:nvPr/>
        </p:nvSpPr>
        <p:spPr>
          <a:xfrm>
            <a:off x="505139" y="1700808"/>
            <a:ext cx="7416824" cy="5016758"/>
          </a:xfrm>
          <a:prstGeom prst="rect">
            <a:avLst/>
          </a:prstGeom>
          <a:noFill/>
        </p:spPr>
        <p:txBody>
          <a:bodyPr wrap="square" rtlCol="0">
            <a:spAutoFit/>
          </a:bodyPr>
          <a:lstStyle/>
          <a:p>
            <a:pPr marL="285750" indent="-285750">
              <a:buFont typeface="Arial" panose="020B0604020202020204" pitchFamily="34" charset="0"/>
              <a:buChar char="•"/>
            </a:pPr>
            <a:r>
              <a:rPr lang="en-GB" sz="4000" dirty="0"/>
              <a:t>Welcome &amp; Introduction</a:t>
            </a:r>
          </a:p>
          <a:p>
            <a:endParaRPr lang="en-GB" sz="4000" dirty="0"/>
          </a:p>
          <a:p>
            <a:pPr marL="285750" indent="-285750">
              <a:buFont typeface="Arial" panose="020B0604020202020204" pitchFamily="34" charset="0"/>
              <a:buChar char="•"/>
            </a:pPr>
            <a:r>
              <a:rPr lang="en-GB" sz="4000" dirty="0"/>
              <a:t>PCF update</a:t>
            </a:r>
          </a:p>
          <a:p>
            <a:endParaRPr lang="en-GB" sz="4000" dirty="0"/>
          </a:p>
          <a:p>
            <a:pPr marL="285750" indent="-285750">
              <a:buFont typeface="Arial" panose="020B0604020202020204" pitchFamily="34" charset="0"/>
              <a:buChar char="•"/>
            </a:pPr>
            <a:r>
              <a:rPr lang="en-GB" sz="4000" dirty="0"/>
              <a:t>SEND Information Advice and Support Service</a:t>
            </a:r>
          </a:p>
          <a:p>
            <a:endParaRPr lang="en-GB" sz="4000" dirty="0"/>
          </a:p>
          <a:p>
            <a:pPr marL="285750" indent="-285750">
              <a:buFont typeface="Arial" panose="020B0604020202020204" pitchFamily="34" charset="0"/>
              <a:buChar char="•"/>
            </a:pPr>
            <a:r>
              <a:rPr lang="en-GB" sz="4000" dirty="0"/>
              <a:t>SEND code of Practice</a:t>
            </a:r>
          </a:p>
        </p:txBody>
      </p:sp>
      <p:pic>
        <p:nvPicPr>
          <p:cNvPr id="11" name="Picture 6">
            <a:extLst>
              <a:ext uri="{FF2B5EF4-FFF2-40B4-BE49-F238E27FC236}">
                <a16:creationId xmlns:a16="http://schemas.microsoft.com/office/drawing/2014/main" id="{D9758014-CEFB-F5F5-F302-7C95DEFA55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4333" y="5363539"/>
            <a:ext cx="2919667" cy="15255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39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8C14-1E01-85E5-357A-74F8359628B5}"/>
              </a:ext>
            </a:extLst>
          </p:cNvPr>
          <p:cNvSpPr>
            <a:spLocks noGrp="1"/>
          </p:cNvSpPr>
          <p:nvPr>
            <p:ph type="title"/>
          </p:nvPr>
        </p:nvSpPr>
        <p:spPr/>
        <p:txBody>
          <a:bodyPr/>
          <a:lstStyle/>
          <a:p>
            <a:r>
              <a:rPr lang="en-GB" dirty="0"/>
              <a:t>What is an EHCP and how does it fit into the SEN support system?</a:t>
            </a:r>
          </a:p>
        </p:txBody>
      </p:sp>
      <p:sp>
        <p:nvSpPr>
          <p:cNvPr id="3" name="Content Placeholder 2">
            <a:extLst>
              <a:ext uri="{FF2B5EF4-FFF2-40B4-BE49-F238E27FC236}">
                <a16:creationId xmlns:a16="http://schemas.microsoft.com/office/drawing/2014/main" id="{8F9C7F9C-A0B0-7380-6406-7763DF2FCE92}"/>
              </a:ext>
            </a:extLst>
          </p:cNvPr>
          <p:cNvSpPr>
            <a:spLocks noGrp="1"/>
          </p:cNvSpPr>
          <p:nvPr>
            <p:ph sz="quarter" idx="1"/>
          </p:nvPr>
        </p:nvSpPr>
        <p:spPr>
          <a:xfrm>
            <a:off x="457200" y="1417638"/>
            <a:ext cx="7467600" cy="5056314"/>
          </a:xfrm>
        </p:spPr>
        <p:txBody>
          <a:bodyPr>
            <a:normAutofit fontScale="77500" lnSpcReduction="20000"/>
          </a:bodyPr>
          <a:lstStyle/>
          <a:p>
            <a:r>
              <a:rPr lang="en-GB" dirty="0"/>
              <a:t>Graduated Approach – essentially means start by understanding the needs of the child.  Put in the lowest level of support that works and then build up from there.</a:t>
            </a:r>
          </a:p>
          <a:p>
            <a:endParaRPr lang="en-GB" dirty="0"/>
          </a:p>
          <a:p>
            <a:r>
              <a:rPr lang="en-GB" dirty="0"/>
              <a:t>What should be happening in school?  Quality First Teaching  / Assess, Plan, Do, Review</a:t>
            </a:r>
          </a:p>
          <a:p>
            <a:endParaRPr lang="en-GB" dirty="0"/>
          </a:p>
          <a:p>
            <a:r>
              <a:rPr lang="en-GB" dirty="0"/>
              <a:t>This is what everyone should expect for every child.  When schools do this well it means they can spot the children for whom it is not enough.  </a:t>
            </a:r>
          </a:p>
          <a:p>
            <a:r>
              <a:rPr lang="en-GB" dirty="0"/>
              <a:t>Some of those children may have SEN.  Some may just need a bit of extra support for a particular time or a particular issue.  Some may have other things affecting their learning (home life, bullying, bereavement etc)</a:t>
            </a:r>
          </a:p>
          <a:p>
            <a:r>
              <a:rPr lang="en-GB" dirty="0"/>
              <a:t>Look here for QFT information </a:t>
            </a:r>
            <a:r>
              <a:rPr lang="en-GB" dirty="0">
                <a:hlinkClick r:id="rId3"/>
              </a:rPr>
              <a:t>Quality First Teaching | Live Well Cheshire West</a:t>
            </a:r>
            <a:endParaRPr lang="en-GB" dirty="0"/>
          </a:p>
          <a:p>
            <a:r>
              <a:rPr lang="en-GB" dirty="0"/>
              <a:t>Look at your school website for SEN Information Report</a:t>
            </a:r>
          </a:p>
          <a:p>
            <a:r>
              <a:rPr lang="en-GB" dirty="0">
                <a:hlinkClick r:id="rId4"/>
              </a:rPr>
              <a:t>Woodfall Primary and Nursery School: SEND</a:t>
            </a:r>
            <a:endParaRPr lang="en-GB" dirty="0"/>
          </a:p>
          <a:p>
            <a:endParaRPr lang="en-GB" dirty="0"/>
          </a:p>
        </p:txBody>
      </p:sp>
    </p:spTree>
    <p:extLst>
      <p:ext uri="{BB962C8B-B14F-4D97-AF65-F5344CB8AC3E}">
        <p14:creationId xmlns:p14="http://schemas.microsoft.com/office/powerpoint/2010/main" val="256332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654F-7E9E-8133-1880-856C8A88B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F47A0-4EA7-2B7B-D52C-CC53BA2BE599}"/>
              </a:ext>
            </a:extLst>
          </p:cNvPr>
          <p:cNvSpPr>
            <a:spLocks noGrp="1"/>
          </p:cNvSpPr>
          <p:nvPr>
            <p:ph type="title"/>
          </p:nvPr>
        </p:nvSpPr>
        <p:spPr/>
        <p:txBody>
          <a:bodyPr/>
          <a:lstStyle/>
          <a:p>
            <a:r>
              <a:rPr lang="en-GB" dirty="0"/>
              <a:t>What is an EHCP and how does it fit into the SEN support system?</a:t>
            </a:r>
          </a:p>
        </p:txBody>
      </p:sp>
      <p:sp>
        <p:nvSpPr>
          <p:cNvPr id="3" name="Content Placeholder 2">
            <a:extLst>
              <a:ext uri="{FF2B5EF4-FFF2-40B4-BE49-F238E27FC236}">
                <a16:creationId xmlns:a16="http://schemas.microsoft.com/office/drawing/2014/main" id="{CA47102A-665E-B06A-B9D4-847AE65F0CC4}"/>
              </a:ext>
            </a:extLst>
          </p:cNvPr>
          <p:cNvSpPr>
            <a:spLocks noGrp="1"/>
          </p:cNvSpPr>
          <p:nvPr>
            <p:ph sz="quarter" idx="1"/>
          </p:nvPr>
        </p:nvSpPr>
        <p:spPr/>
        <p:txBody>
          <a:bodyPr>
            <a:normAutofit lnSpcReduction="10000"/>
          </a:bodyPr>
          <a:lstStyle/>
          <a:p>
            <a:r>
              <a:rPr lang="en-GB" dirty="0"/>
              <a:t>SEN Support – what is this?  How will I know if my child has it?  What is a SEND Profile?</a:t>
            </a:r>
          </a:p>
          <a:p>
            <a:endParaRPr lang="en-GB" dirty="0"/>
          </a:p>
          <a:p>
            <a:r>
              <a:rPr lang="en-GB" dirty="0"/>
              <a:t>Special Educational Needs are defined in the Code of Practice (</a:t>
            </a:r>
            <a:r>
              <a:rPr lang="en-GB"/>
              <a:t>page 15). </a:t>
            </a:r>
            <a:endParaRPr lang="en-GB" dirty="0"/>
          </a:p>
          <a:p>
            <a:r>
              <a:rPr lang="en-GB" dirty="0"/>
              <a:t>Having a particular diagnosis doesn’t itself mean a child has SEN.  Equally there are children who have SEN but who never receive a diagnosis. It is related to the difficulty a child has with learning or accessing facilities</a:t>
            </a:r>
          </a:p>
          <a:p>
            <a:r>
              <a:rPr lang="en-GB" dirty="0"/>
              <a:t>Should be clear on school’s website (SEN Information Report) how they identify SEN and what they do to support.</a:t>
            </a:r>
          </a:p>
        </p:txBody>
      </p:sp>
    </p:spTree>
    <p:extLst>
      <p:ext uri="{BB962C8B-B14F-4D97-AF65-F5344CB8AC3E}">
        <p14:creationId xmlns:p14="http://schemas.microsoft.com/office/powerpoint/2010/main" val="281460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3818-5D21-9AEF-1CE5-1A82F002E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982AA-A4F7-419E-788C-59644B19B43A}"/>
              </a:ext>
            </a:extLst>
          </p:cNvPr>
          <p:cNvSpPr>
            <a:spLocks noGrp="1"/>
          </p:cNvSpPr>
          <p:nvPr>
            <p:ph type="title"/>
          </p:nvPr>
        </p:nvSpPr>
        <p:spPr/>
        <p:txBody>
          <a:bodyPr/>
          <a:lstStyle/>
          <a:p>
            <a:r>
              <a:rPr lang="en-GB" dirty="0"/>
              <a:t>What is an EHCP and how does it fit into the SEN support system?</a:t>
            </a:r>
          </a:p>
        </p:txBody>
      </p:sp>
      <p:sp>
        <p:nvSpPr>
          <p:cNvPr id="3" name="Content Placeholder 2">
            <a:extLst>
              <a:ext uri="{FF2B5EF4-FFF2-40B4-BE49-F238E27FC236}">
                <a16:creationId xmlns:a16="http://schemas.microsoft.com/office/drawing/2014/main" id="{ABD563CB-BFFA-494B-3033-AF4D3A645D6F}"/>
              </a:ext>
            </a:extLst>
          </p:cNvPr>
          <p:cNvSpPr>
            <a:spLocks noGrp="1"/>
          </p:cNvSpPr>
          <p:nvPr>
            <p:ph sz="quarter" idx="1"/>
          </p:nvPr>
        </p:nvSpPr>
        <p:spPr/>
        <p:txBody>
          <a:bodyPr>
            <a:normAutofit lnSpcReduction="10000"/>
          </a:bodyPr>
          <a:lstStyle/>
          <a:p>
            <a:r>
              <a:rPr lang="en-GB" dirty="0"/>
              <a:t>What if SEN Support is not enough?</a:t>
            </a:r>
          </a:p>
          <a:p>
            <a:endParaRPr lang="en-GB" dirty="0"/>
          </a:p>
          <a:p>
            <a:r>
              <a:rPr lang="en-GB" dirty="0"/>
              <a:t>Cheshire West &amp; Chester have Top Up funding.  </a:t>
            </a:r>
          </a:p>
          <a:p>
            <a:r>
              <a:rPr lang="en-GB" dirty="0"/>
              <a:t>Specific to that child in that school</a:t>
            </a:r>
          </a:p>
          <a:p>
            <a:r>
              <a:rPr lang="en-GB" dirty="0"/>
              <a:t>Additional funding for 1 year based on school knowing what is needed but not being able to pay for it</a:t>
            </a:r>
          </a:p>
          <a:p>
            <a:r>
              <a:rPr lang="en-GB" dirty="0"/>
              <a:t>Reviewed annually and school can apply again but usually just for 1 year.</a:t>
            </a:r>
          </a:p>
          <a:p>
            <a:r>
              <a:rPr lang="en-GB" dirty="0"/>
              <a:t>Not legally binding like an EHCP</a:t>
            </a:r>
          </a:p>
          <a:p>
            <a:r>
              <a:rPr lang="en-GB" dirty="0">
                <a:hlinkClick r:id="rId3"/>
              </a:rPr>
              <a:t>SEND Funding and Top-up Funding Applications | Live Well Cheshire West</a:t>
            </a:r>
            <a:endParaRPr lang="en-GB" dirty="0"/>
          </a:p>
        </p:txBody>
      </p:sp>
    </p:spTree>
    <p:extLst>
      <p:ext uri="{BB962C8B-B14F-4D97-AF65-F5344CB8AC3E}">
        <p14:creationId xmlns:p14="http://schemas.microsoft.com/office/powerpoint/2010/main" val="64949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AEB6-FE13-96A5-7AE2-69513344C035}"/>
              </a:ext>
            </a:extLst>
          </p:cNvPr>
          <p:cNvSpPr>
            <a:spLocks noGrp="1"/>
          </p:cNvSpPr>
          <p:nvPr>
            <p:ph type="title"/>
          </p:nvPr>
        </p:nvSpPr>
        <p:spPr/>
        <p:txBody>
          <a:bodyPr/>
          <a:lstStyle/>
          <a:p>
            <a:r>
              <a:rPr lang="en-GB" dirty="0"/>
              <a:t>How do I know what support to expect?</a:t>
            </a:r>
          </a:p>
        </p:txBody>
      </p:sp>
      <p:sp>
        <p:nvSpPr>
          <p:cNvPr id="3" name="Content Placeholder 2">
            <a:extLst>
              <a:ext uri="{FF2B5EF4-FFF2-40B4-BE49-F238E27FC236}">
                <a16:creationId xmlns:a16="http://schemas.microsoft.com/office/drawing/2014/main" id="{E993A932-8955-C165-79FC-3D6E78213179}"/>
              </a:ext>
            </a:extLst>
          </p:cNvPr>
          <p:cNvSpPr>
            <a:spLocks noGrp="1"/>
          </p:cNvSpPr>
          <p:nvPr>
            <p:ph sz="quarter" idx="1"/>
          </p:nvPr>
        </p:nvSpPr>
        <p:spPr/>
        <p:txBody>
          <a:bodyPr/>
          <a:lstStyle/>
          <a:p>
            <a:endParaRPr lang="en-GB" dirty="0"/>
          </a:p>
          <a:p>
            <a:r>
              <a:rPr lang="en-GB" dirty="0"/>
              <a:t>CW&amp;C Inclusion Framework</a:t>
            </a:r>
          </a:p>
          <a:p>
            <a:endParaRPr lang="en-GB" dirty="0"/>
          </a:p>
          <a:p>
            <a:r>
              <a:rPr lang="en-GB" dirty="0"/>
              <a:t>A guide from the SEN Team for Early Years providers / schools / colleges </a:t>
            </a:r>
          </a:p>
          <a:p>
            <a:r>
              <a:rPr lang="en-GB" dirty="0"/>
              <a:t>What are the different levels of need</a:t>
            </a:r>
          </a:p>
          <a:p>
            <a:r>
              <a:rPr lang="en-GB" dirty="0"/>
              <a:t>What sort of support should be in place for each level of need</a:t>
            </a:r>
          </a:p>
          <a:p>
            <a:r>
              <a:rPr lang="en-GB" dirty="0">
                <a:hlinkClick r:id="rId3"/>
              </a:rPr>
              <a:t>Education, Health and Care Plan Funding | Live Well Cheshire West</a:t>
            </a:r>
            <a:endParaRPr lang="en-GB" dirty="0"/>
          </a:p>
        </p:txBody>
      </p:sp>
    </p:spTree>
    <p:extLst>
      <p:ext uri="{BB962C8B-B14F-4D97-AF65-F5344CB8AC3E}">
        <p14:creationId xmlns:p14="http://schemas.microsoft.com/office/powerpoint/2010/main" val="219436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2797-9159-87CC-7632-310A0440B8E4}"/>
              </a:ext>
            </a:extLst>
          </p:cNvPr>
          <p:cNvSpPr>
            <a:spLocks noGrp="1"/>
          </p:cNvSpPr>
          <p:nvPr>
            <p:ph type="ctrTitle"/>
          </p:nvPr>
        </p:nvSpPr>
        <p:spPr/>
        <p:txBody>
          <a:bodyPr/>
          <a:lstStyle/>
          <a:p>
            <a:r>
              <a:rPr lang="en-GB" dirty="0"/>
              <a:t>Education Health &amp; Care Plans	</a:t>
            </a:r>
          </a:p>
        </p:txBody>
      </p:sp>
      <p:sp>
        <p:nvSpPr>
          <p:cNvPr id="3" name="Subtitle 2">
            <a:extLst>
              <a:ext uri="{FF2B5EF4-FFF2-40B4-BE49-F238E27FC236}">
                <a16:creationId xmlns:a16="http://schemas.microsoft.com/office/drawing/2014/main" id="{53224251-FD8F-46F7-9DEF-1CA472F136F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1629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7A6A-D672-5938-48D8-1C2104D8A7C1}"/>
              </a:ext>
            </a:extLst>
          </p:cNvPr>
          <p:cNvSpPr>
            <a:spLocks noGrp="1"/>
          </p:cNvSpPr>
          <p:nvPr>
            <p:ph type="title"/>
          </p:nvPr>
        </p:nvSpPr>
        <p:spPr/>
        <p:txBody>
          <a:bodyPr/>
          <a:lstStyle/>
          <a:p>
            <a:r>
              <a:rPr lang="en-GB" dirty="0" err="1"/>
              <a:t>Ehc</a:t>
            </a:r>
            <a:r>
              <a:rPr lang="en-GB" dirty="0"/>
              <a:t> needs assessment – how to get started</a:t>
            </a:r>
          </a:p>
        </p:txBody>
      </p:sp>
      <p:sp>
        <p:nvSpPr>
          <p:cNvPr id="3" name="Content Placeholder 2">
            <a:extLst>
              <a:ext uri="{FF2B5EF4-FFF2-40B4-BE49-F238E27FC236}">
                <a16:creationId xmlns:a16="http://schemas.microsoft.com/office/drawing/2014/main" id="{56B36E2B-60AB-D38E-F182-FD3A5C05B9D5}"/>
              </a:ext>
            </a:extLst>
          </p:cNvPr>
          <p:cNvSpPr>
            <a:spLocks noGrp="1"/>
          </p:cNvSpPr>
          <p:nvPr>
            <p:ph sz="quarter" idx="1"/>
          </p:nvPr>
        </p:nvSpPr>
        <p:spPr/>
        <p:txBody>
          <a:bodyPr>
            <a:normAutofit lnSpcReduction="10000"/>
          </a:bodyPr>
          <a:lstStyle/>
          <a:p>
            <a:r>
              <a:rPr lang="en-GB" dirty="0"/>
              <a:t>Some common questions (and our answers!)</a:t>
            </a:r>
          </a:p>
          <a:p>
            <a:r>
              <a:rPr lang="en-GB" b="1" dirty="0"/>
              <a:t>Who should ask for an EHC Needs Assessment – me or school?  </a:t>
            </a:r>
            <a:r>
              <a:rPr lang="en-GB" i="1" dirty="0"/>
              <a:t>Either but often better to work with school</a:t>
            </a:r>
          </a:p>
          <a:p>
            <a:r>
              <a:rPr lang="en-GB" b="1" dirty="0"/>
              <a:t>What if school say they won’t ask or it is quicker for me to ask or more likely to succeed if I ask? </a:t>
            </a:r>
            <a:r>
              <a:rPr lang="en-GB" dirty="0"/>
              <a:t> </a:t>
            </a:r>
            <a:r>
              <a:rPr lang="en-GB" i="1" dirty="0"/>
              <a:t>Paperwork and process are the same</a:t>
            </a:r>
          </a:p>
          <a:p>
            <a:r>
              <a:rPr lang="en-GB" b="1" dirty="0"/>
              <a:t>What do I actually have to do if I am the one asking?  What information do I need?  </a:t>
            </a:r>
            <a:r>
              <a:rPr lang="en-GB" i="1" dirty="0"/>
              <a:t>Can request through the EHC Hub (but don’t have to).  We have a guide to making a request or can help with this.</a:t>
            </a:r>
          </a:p>
        </p:txBody>
      </p:sp>
    </p:spTree>
    <p:extLst>
      <p:ext uri="{BB962C8B-B14F-4D97-AF65-F5344CB8AC3E}">
        <p14:creationId xmlns:p14="http://schemas.microsoft.com/office/powerpoint/2010/main" val="260072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131F-F09E-BA65-B4D5-F31EF906FD83}"/>
              </a:ext>
            </a:extLst>
          </p:cNvPr>
          <p:cNvSpPr>
            <a:spLocks noGrp="1"/>
          </p:cNvSpPr>
          <p:nvPr>
            <p:ph type="title"/>
          </p:nvPr>
        </p:nvSpPr>
        <p:spPr/>
        <p:txBody>
          <a:bodyPr/>
          <a:lstStyle/>
          <a:p>
            <a:r>
              <a:rPr lang="en-GB" dirty="0"/>
              <a:t>The EHC Process</a:t>
            </a:r>
          </a:p>
        </p:txBody>
      </p:sp>
      <p:sp>
        <p:nvSpPr>
          <p:cNvPr id="3" name="Content Placeholder 2">
            <a:extLst>
              <a:ext uri="{FF2B5EF4-FFF2-40B4-BE49-F238E27FC236}">
                <a16:creationId xmlns:a16="http://schemas.microsoft.com/office/drawing/2014/main" id="{AB0094D2-2C04-7074-041C-6F7D61DFFBD0}"/>
              </a:ext>
            </a:extLst>
          </p:cNvPr>
          <p:cNvSpPr>
            <a:spLocks noGrp="1"/>
          </p:cNvSpPr>
          <p:nvPr>
            <p:ph sz="quarter" idx="1"/>
          </p:nvPr>
        </p:nvSpPr>
        <p:spPr/>
        <p:txBody>
          <a:bodyPr/>
          <a:lstStyle/>
          <a:p>
            <a:r>
              <a:rPr lang="en-GB" b="1" dirty="0"/>
              <a:t>How long should it take for me to get an EHCP?</a:t>
            </a:r>
          </a:p>
          <a:p>
            <a:r>
              <a:rPr lang="en-GB" dirty="0"/>
              <a:t>* </a:t>
            </a:r>
            <a:r>
              <a:rPr lang="en-GB" i="1" dirty="0"/>
              <a:t>20 weeks for whole process</a:t>
            </a:r>
          </a:p>
          <a:p>
            <a:endParaRPr lang="en-GB" dirty="0"/>
          </a:p>
          <a:p>
            <a:r>
              <a:rPr lang="en-GB" b="1" dirty="0"/>
              <a:t>What are the deadlines in the process?</a:t>
            </a:r>
          </a:p>
          <a:p>
            <a:r>
              <a:rPr lang="en-GB" dirty="0"/>
              <a:t>* </a:t>
            </a:r>
            <a:r>
              <a:rPr lang="en-GB" i="1" dirty="0"/>
              <a:t>see the timeline in the Code of Practice</a:t>
            </a:r>
          </a:p>
          <a:p>
            <a:endParaRPr lang="en-GB" dirty="0"/>
          </a:p>
          <a:p>
            <a:r>
              <a:rPr lang="en-GB" b="1" dirty="0"/>
              <a:t>What should I do now I have a draft EHCP?</a:t>
            </a:r>
          </a:p>
          <a:p>
            <a:r>
              <a:rPr lang="en-GB" dirty="0"/>
              <a:t>* </a:t>
            </a:r>
            <a:r>
              <a:rPr lang="en-GB" i="1" dirty="0"/>
              <a:t>Check the plan and ask for changes.  Ask for the school you want to be named</a:t>
            </a:r>
          </a:p>
        </p:txBody>
      </p:sp>
    </p:spTree>
    <p:extLst>
      <p:ext uri="{BB962C8B-B14F-4D97-AF65-F5344CB8AC3E}">
        <p14:creationId xmlns:p14="http://schemas.microsoft.com/office/powerpoint/2010/main" val="295444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191A-D449-8CA7-4886-52EFBA82B7DE}"/>
              </a:ext>
            </a:extLst>
          </p:cNvPr>
          <p:cNvSpPr>
            <a:spLocks noGrp="1"/>
          </p:cNvSpPr>
          <p:nvPr>
            <p:ph type="title"/>
          </p:nvPr>
        </p:nvSpPr>
        <p:spPr/>
        <p:txBody>
          <a:bodyPr/>
          <a:lstStyle/>
          <a:p>
            <a:r>
              <a:rPr lang="en-GB" dirty="0"/>
              <a:t>Not a perfect world</a:t>
            </a:r>
          </a:p>
        </p:txBody>
      </p:sp>
      <p:sp>
        <p:nvSpPr>
          <p:cNvPr id="3" name="Content Placeholder 2">
            <a:extLst>
              <a:ext uri="{FF2B5EF4-FFF2-40B4-BE49-F238E27FC236}">
                <a16:creationId xmlns:a16="http://schemas.microsoft.com/office/drawing/2014/main" id="{290338EC-F608-BAE9-CF09-03DDE4CD0A61}"/>
              </a:ext>
            </a:extLst>
          </p:cNvPr>
          <p:cNvSpPr>
            <a:spLocks noGrp="1"/>
          </p:cNvSpPr>
          <p:nvPr>
            <p:ph sz="quarter" idx="1"/>
          </p:nvPr>
        </p:nvSpPr>
        <p:spPr/>
        <p:txBody>
          <a:bodyPr>
            <a:normAutofit fontScale="85000" lnSpcReduction="10000"/>
          </a:bodyPr>
          <a:lstStyle/>
          <a:p>
            <a:r>
              <a:rPr lang="en-GB" b="1" dirty="0"/>
              <a:t>My draft EHC hasn’t been issued – what can I do? </a:t>
            </a:r>
            <a:r>
              <a:rPr lang="en-GB" i="1" dirty="0"/>
              <a:t>Check your timeline on Hub and contact SEN Team</a:t>
            </a:r>
          </a:p>
          <a:p>
            <a:r>
              <a:rPr lang="en-GB" b="1" dirty="0"/>
              <a:t>My final EHCP hasn’t been issued – what can I do?</a:t>
            </a:r>
            <a:r>
              <a:rPr lang="en-GB" dirty="0"/>
              <a:t> </a:t>
            </a:r>
            <a:r>
              <a:rPr lang="en-GB" i="1" dirty="0"/>
              <a:t>Check timeline and contact SEN Team</a:t>
            </a:r>
          </a:p>
          <a:p>
            <a:r>
              <a:rPr lang="en-GB" b="1" dirty="0"/>
              <a:t>I disagree with the SEN Team about the type of school or the funding they think my child needs (before the draft plan has arrived) – what can I do?  </a:t>
            </a:r>
            <a:r>
              <a:rPr lang="en-GB" i="1" dirty="0"/>
              <a:t>Before the draft – it is SEN Team recommendation – you can’t appeal yet – you can still ask for a different school</a:t>
            </a:r>
          </a:p>
          <a:p>
            <a:r>
              <a:rPr lang="en-GB" b="1" dirty="0"/>
              <a:t>I disagree with the SEN Team about what is written in the Final EHCP (Section B/F)  </a:t>
            </a:r>
            <a:r>
              <a:rPr lang="en-GB" i="1" dirty="0"/>
              <a:t>You can appeal </a:t>
            </a:r>
          </a:p>
          <a:p>
            <a:r>
              <a:rPr lang="en-GB" b="1" dirty="0"/>
              <a:t>I disagree with the SEN Team about the school they have named in the Final EHCP (Section I) </a:t>
            </a:r>
            <a:r>
              <a:rPr lang="en-GB" dirty="0"/>
              <a:t> </a:t>
            </a:r>
            <a:r>
              <a:rPr lang="en-GB" i="1" dirty="0"/>
              <a:t>You can appeal</a:t>
            </a:r>
          </a:p>
          <a:p>
            <a:endParaRPr lang="en-GB" dirty="0"/>
          </a:p>
        </p:txBody>
      </p:sp>
    </p:spTree>
    <p:extLst>
      <p:ext uri="{BB962C8B-B14F-4D97-AF65-F5344CB8AC3E}">
        <p14:creationId xmlns:p14="http://schemas.microsoft.com/office/powerpoint/2010/main" val="229549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8BB-60EC-9069-F6D5-81C38D4ACA21}"/>
              </a:ext>
            </a:extLst>
          </p:cNvPr>
          <p:cNvSpPr>
            <a:spLocks noGrp="1"/>
          </p:cNvSpPr>
          <p:nvPr>
            <p:ph type="title"/>
          </p:nvPr>
        </p:nvSpPr>
        <p:spPr/>
        <p:txBody>
          <a:bodyPr/>
          <a:lstStyle/>
          <a:p>
            <a:r>
              <a:rPr lang="en-GB" dirty="0"/>
              <a:t>Who can I contact if things are not going to plan?</a:t>
            </a:r>
          </a:p>
        </p:txBody>
      </p:sp>
      <p:sp>
        <p:nvSpPr>
          <p:cNvPr id="3" name="Content Placeholder 2">
            <a:extLst>
              <a:ext uri="{FF2B5EF4-FFF2-40B4-BE49-F238E27FC236}">
                <a16:creationId xmlns:a16="http://schemas.microsoft.com/office/drawing/2014/main" id="{12372F7F-0A81-4BDE-9538-E1451DC6C50E}"/>
              </a:ext>
            </a:extLst>
          </p:cNvPr>
          <p:cNvSpPr>
            <a:spLocks noGrp="1"/>
          </p:cNvSpPr>
          <p:nvPr>
            <p:ph sz="quarter" idx="1"/>
          </p:nvPr>
        </p:nvSpPr>
        <p:spPr/>
        <p:txBody>
          <a:bodyPr>
            <a:normAutofit fontScale="92500"/>
          </a:bodyPr>
          <a:lstStyle/>
          <a:p>
            <a:r>
              <a:rPr lang="en-GB" dirty="0"/>
              <a:t>SEN Team  0151 337 6505  </a:t>
            </a:r>
          </a:p>
          <a:p>
            <a:r>
              <a:rPr lang="en-GB" dirty="0"/>
              <a:t>SEN Team Communications Officer – Stuart Peach 07827 835011  stuart.peach@cheshirewestandchester.gov.uk</a:t>
            </a:r>
          </a:p>
          <a:p>
            <a:r>
              <a:rPr lang="en-GB" dirty="0"/>
              <a:t>Together Trust (Mediation and Disagreement Resolution)  0161 283 4807 drs@togethertrust.org.uk</a:t>
            </a:r>
          </a:p>
          <a:p>
            <a:pPr marL="0" indent="0">
              <a:buNone/>
            </a:pPr>
            <a:endParaRPr lang="en-GB" dirty="0"/>
          </a:p>
          <a:p>
            <a:pPr marL="0" indent="0">
              <a:buNone/>
            </a:pPr>
            <a:endParaRPr lang="en-GB" dirty="0"/>
          </a:p>
          <a:p>
            <a:pPr marL="0" indent="0">
              <a:buNone/>
            </a:pPr>
            <a:r>
              <a:rPr lang="en-GB" dirty="0"/>
              <a:t>IPSEA  </a:t>
            </a:r>
            <a:r>
              <a:rPr lang="en-GB" dirty="0">
                <a:hlinkClick r:id="rId2"/>
              </a:rPr>
              <a:t>www.ipsea.org.uk</a:t>
            </a:r>
            <a:r>
              <a:rPr lang="en-GB" dirty="0"/>
              <a:t> – you can book a call</a:t>
            </a:r>
          </a:p>
          <a:p>
            <a:pPr marL="0" indent="0">
              <a:buNone/>
            </a:pPr>
            <a:r>
              <a:rPr lang="en-GB" dirty="0"/>
              <a:t>Civil Legal Advice Helpline (checking for legal aid for a tribunal) 0345 345 4 345</a:t>
            </a:r>
          </a:p>
          <a:p>
            <a:pPr marL="0" indent="0">
              <a:buNone/>
            </a:pPr>
            <a:r>
              <a:rPr lang="en-GB" dirty="0"/>
              <a:t>CONTACT </a:t>
            </a:r>
            <a:r>
              <a:rPr lang="en-GB" dirty="0">
                <a:hlinkClick r:id="rId3"/>
              </a:rPr>
              <a:t>www.contact.org.uk</a:t>
            </a:r>
            <a:r>
              <a:rPr lang="en-GB" dirty="0"/>
              <a:t> 0808 8083555</a:t>
            </a:r>
          </a:p>
          <a:p>
            <a:pPr marL="0" indent="0">
              <a:buNone/>
            </a:pPr>
            <a:endParaRPr lang="en-GB" dirty="0"/>
          </a:p>
        </p:txBody>
      </p:sp>
    </p:spTree>
    <p:extLst>
      <p:ext uri="{BB962C8B-B14F-4D97-AF65-F5344CB8AC3E}">
        <p14:creationId xmlns:p14="http://schemas.microsoft.com/office/powerpoint/2010/main" val="86268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C5F-6517-7ABE-D67D-02FF8724CF16}"/>
              </a:ext>
            </a:extLst>
          </p:cNvPr>
          <p:cNvSpPr>
            <a:spLocks noGrp="1"/>
          </p:cNvSpPr>
          <p:nvPr>
            <p:ph type="ctrTitle"/>
          </p:nvPr>
        </p:nvSpPr>
        <p:spPr/>
        <p:txBody>
          <a:bodyPr>
            <a:normAutofit/>
          </a:bodyPr>
          <a:lstStyle/>
          <a:p>
            <a:r>
              <a:rPr lang="en-GB" sz="4000" dirty="0"/>
              <a:t>Meeting Professionals</a:t>
            </a:r>
          </a:p>
        </p:txBody>
      </p:sp>
      <p:sp>
        <p:nvSpPr>
          <p:cNvPr id="3" name="Subtitle 2">
            <a:extLst>
              <a:ext uri="{FF2B5EF4-FFF2-40B4-BE49-F238E27FC236}">
                <a16:creationId xmlns:a16="http://schemas.microsoft.com/office/drawing/2014/main" id="{B971FF3A-7624-3687-7D42-159A4D720950}"/>
              </a:ext>
            </a:extLst>
          </p:cNvPr>
          <p:cNvSpPr>
            <a:spLocks noGrp="1"/>
          </p:cNvSpPr>
          <p:nvPr>
            <p:ph type="subTitle" idx="1"/>
          </p:nvPr>
        </p:nvSpPr>
        <p:spPr/>
        <p:txBody>
          <a:bodyPr>
            <a:normAutofit/>
          </a:bodyPr>
          <a:lstStyle/>
          <a:p>
            <a:r>
              <a:rPr lang="en-GB" sz="2800" dirty="0"/>
              <a:t>Some ideas and tools to help with meetings</a:t>
            </a:r>
          </a:p>
        </p:txBody>
      </p:sp>
    </p:spTree>
    <p:extLst>
      <p:ext uri="{BB962C8B-B14F-4D97-AF65-F5344CB8AC3E}">
        <p14:creationId xmlns:p14="http://schemas.microsoft.com/office/powerpoint/2010/main" val="225839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8EF1-7992-5E12-DAC8-2A9BF4ADC9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039CBAF-F5E4-9E19-1D67-ECBB54B68263}"/>
              </a:ext>
            </a:extLst>
          </p:cNvPr>
          <p:cNvSpPr txBox="1"/>
          <p:nvPr/>
        </p:nvSpPr>
        <p:spPr>
          <a:xfrm>
            <a:off x="539552" y="764704"/>
            <a:ext cx="7848872" cy="646331"/>
          </a:xfrm>
          <a:prstGeom prst="rect">
            <a:avLst/>
          </a:prstGeom>
          <a:noFill/>
        </p:spPr>
        <p:txBody>
          <a:bodyPr wrap="square" rtlCol="0">
            <a:spAutoFit/>
          </a:bodyPr>
          <a:lstStyle/>
          <a:p>
            <a:r>
              <a:rPr lang="en-GB" sz="3600" b="1" dirty="0">
                <a:solidFill>
                  <a:srgbClr val="002060"/>
                </a:solidFill>
              </a:rPr>
              <a:t>Parent Carer Forum - Update</a:t>
            </a:r>
          </a:p>
        </p:txBody>
      </p:sp>
      <p:pic>
        <p:nvPicPr>
          <p:cNvPr id="7" name="Picture 6">
            <a:extLst>
              <a:ext uri="{FF2B5EF4-FFF2-40B4-BE49-F238E27FC236}">
                <a16:creationId xmlns:a16="http://schemas.microsoft.com/office/drawing/2014/main" id="{0C49957E-D62F-501F-31A4-B27E5AFB0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58" y="1889678"/>
            <a:ext cx="3819358" cy="4675720"/>
          </a:xfrm>
          <a:prstGeom prst="rect">
            <a:avLst/>
          </a:prstGeom>
        </p:spPr>
      </p:pic>
      <p:pic>
        <p:nvPicPr>
          <p:cNvPr id="9" name="Picture 8">
            <a:extLst>
              <a:ext uri="{FF2B5EF4-FFF2-40B4-BE49-F238E27FC236}">
                <a16:creationId xmlns:a16="http://schemas.microsoft.com/office/drawing/2014/main" id="{F6264BBD-B4A1-D2BC-8773-3BC765D4C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865813"/>
            <a:ext cx="3819358" cy="4651855"/>
          </a:xfrm>
          <a:prstGeom prst="rect">
            <a:avLst/>
          </a:prstGeom>
        </p:spPr>
      </p:pic>
    </p:spTree>
    <p:extLst>
      <p:ext uri="{BB962C8B-B14F-4D97-AF65-F5344CB8AC3E}">
        <p14:creationId xmlns:p14="http://schemas.microsoft.com/office/powerpoint/2010/main" val="139347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82EE-3FA6-4A79-93ED-BE37A757DE60}"/>
              </a:ext>
            </a:extLst>
          </p:cNvPr>
          <p:cNvSpPr>
            <a:spLocks noGrp="1"/>
          </p:cNvSpPr>
          <p:nvPr>
            <p:ph type="title"/>
          </p:nvPr>
        </p:nvSpPr>
        <p:spPr/>
        <p:txBody>
          <a:bodyPr/>
          <a:lstStyle/>
          <a:p>
            <a:r>
              <a:rPr lang="en-GB" dirty="0"/>
              <a:t>Meetings</a:t>
            </a:r>
          </a:p>
        </p:txBody>
      </p:sp>
      <p:sp>
        <p:nvSpPr>
          <p:cNvPr id="3" name="Content Placeholder 2">
            <a:extLst>
              <a:ext uri="{FF2B5EF4-FFF2-40B4-BE49-F238E27FC236}">
                <a16:creationId xmlns:a16="http://schemas.microsoft.com/office/drawing/2014/main" id="{494EB6B7-AB2D-4873-B989-69155563B295}"/>
              </a:ext>
            </a:extLst>
          </p:cNvPr>
          <p:cNvSpPr>
            <a:spLocks noGrp="1"/>
          </p:cNvSpPr>
          <p:nvPr>
            <p:ph idx="1"/>
          </p:nvPr>
        </p:nvSpPr>
        <p:spPr/>
        <p:txBody>
          <a:bodyPr/>
          <a:lstStyle/>
          <a:p>
            <a:r>
              <a:rPr lang="en-GB" dirty="0"/>
              <a:t>Recognising your feelings</a:t>
            </a:r>
          </a:p>
          <a:p>
            <a:r>
              <a:rPr lang="en-GB" dirty="0"/>
              <a:t>Preparing </a:t>
            </a:r>
          </a:p>
          <a:p>
            <a:r>
              <a:rPr lang="en-GB" dirty="0"/>
              <a:t>Getting support</a:t>
            </a:r>
          </a:p>
        </p:txBody>
      </p:sp>
    </p:spTree>
    <p:extLst>
      <p:ext uri="{BB962C8B-B14F-4D97-AF65-F5344CB8AC3E}">
        <p14:creationId xmlns:p14="http://schemas.microsoft.com/office/powerpoint/2010/main" val="28547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Meetings – how do you feel?</a:t>
            </a:r>
            <a:br>
              <a:rPr lang="en-GB" dirty="0"/>
            </a:br>
            <a:r>
              <a:rPr lang="en-GB" dirty="0"/>
              <a:t>Parent/young persons feelings	</a:t>
            </a:r>
          </a:p>
        </p:txBody>
      </p:sp>
      <p:sp>
        <p:nvSpPr>
          <p:cNvPr id="3" name="Content Placeholder 2"/>
          <p:cNvSpPr>
            <a:spLocks noGrp="1"/>
          </p:cNvSpPr>
          <p:nvPr>
            <p:ph idx="1"/>
          </p:nvPr>
        </p:nvSpPr>
        <p:spPr/>
        <p:txBody>
          <a:bodyPr>
            <a:normAutofit/>
          </a:bodyPr>
          <a:lstStyle/>
          <a:p>
            <a:r>
              <a:rPr lang="en-GB" dirty="0"/>
              <a:t>Meeting is in school</a:t>
            </a:r>
          </a:p>
          <a:p>
            <a:r>
              <a:rPr lang="en-GB" dirty="0"/>
              <a:t>Lots of professionals</a:t>
            </a:r>
          </a:p>
          <a:p>
            <a:r>
              <a:rPr lang="en-GB" dirty="0"/>
              <a:t>Lots of paperwork</a:t>
            </a:r>
          </a:p>
          <a:p>
            <a:r>
              <a:rPr lang="en-GB" dirty="0"/>
              <a:t>Talking about progress (or lack of it!)</a:t>
            </a:r>
          </a:p>
          <a:p>
            <a:r>
              <a:rPr lang="en-GB" dirty="0"/>
              <a:t>Relationships with teachers/professionals</a:t>
            </a:r>
          </a:p>
          <a:p>
            <a:r>
              <a:rPr lang="en-GB" dirty="0"/>
              <a:t>Professionals sending apologies and not coming</a:t>
            </a:r>
          </a:p>
          <a:p>
            <a:r>
              <a:rPr lang="en-GB" dirty="0"/>
              <a:t>What emotions might the situation evoke in parents/young people?</a:t>
            </a:r>
          </a:p>
          <a:p>
            <a:endParaRPr lang="en-GB" dirty="0"/>
          </a:p>
          <a:p>
            <a:endParaRPr lang="en-GB" dirty="0"/>
          </a:p>
          <a:p>
            <a:endParaRPr lang="en-GB" dirty="0"/>
          </a:p>
        </p:txBody>
      </p:sp>
    </p:spTree>
    <p:extLst>
      <p:ext uri="{BB962C8B-B14F-4D97-AF65-F5344CB8AC3E}">
        <p14:creationId xmlns:p14="http://schemas.microsoft.com/office/powerpoint/2010/main" val="1856776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F233-7536-4234-B3B3-187FC6AD8952}"/>
              </a:ext>
            </a:extLst>
          </p:cNvPr>
          <p:cNvSpPr>
            <a:spLocks noGrp="1"/>
          </p:cNvSpPr>
          <p:nvPr>
            <p:ph type="title"/>
          </p:nvPr>
        </p:nvSpPr>
        <p:spPr/>
        <p:txBody>
          <a:bodyPr/>
          <a:lstStyle/>
          <a:p>
            <a:r>
              <a:rPr lang="en-GB" dirty="0"/>
              <a:t>Feelings</a:t>
            </a:r>
          </a:p>
        </p:txBody>
      </p:sp>
      <p:sp>
        <p:nvSpPr>
          <p:cNvPr id="3" name="Content Placeholder 2">
            <a:extLst>
              <a:ext uri="{FF2B5EF4-FFF2-40B4-BE49-F238E27FC236}">
                <a16:creationId xmlns:a16="http://schemas.microsoft.com/office/drawing/2014/main" id="{955CCDF6-CF7A-4ED1-91DF-8FEE54E1C124}"/>
              </a:ext>
            </a:extLst>
          </p:cNvPr>
          <p:cNvSpPr>
            <a:spLocks noGrp="1"/>
          </p:cNvSpPr>
          <p:nvPr>
            <p:ph idx="1"/>
          </p:nvPr>
        </p:nvSpPr>
        <p:spPr/>
        <p:txBody>
          <a:bodyPr/>
          <a:lstStyle/>
          <a:p>
            <a:r>
              <a:rPr lang="en-GB" dirty="0"/>
              <a:t>Anxiety / nervous</a:t>
            </a:r>
          </a:p>
          <a:p>
            <a:r>
              <a:rPr lang="en-GB" dirty="0"/>
              <a:t>Embarrassment  </a:t>
            </a:r>
          </a:p>
          <a:p>
            <a:r>
              <a:rPr lang="en-GB" dirty="0"/>
              <a:t>Angry</a:t>
            </a:r>
          </a:p>
          <a:p>
            <a:r>
              <a:rPr lang="en-GB" dirty="0"/>
              <a:t>Confused</a:t>
            </a:r>
          </a:p>
          <a:p>
            <a:r>
              <a:rPr lang="en-GB" dirty="0"/>
              <a:t>Upset</a:t>
            </a:r>
          </a:p>
          <a:p>
            <a:r>
              <a:rPr lang="en-GB" dirty="0"/>
              <a:t>Frustrated</a:t>
            </a:r>
          </a:p>
          <a:p>
            <a:endParaRPr lang="en-GB" dirty="0"/>
          </a:p>
          <a:p>
            <a:endParaRPr lang="en-GB" dirty="0"/>
          </a:p>
        </p:txBody>
      </p:sp>
    </p:spTree>
    <p:extLst>
      <p:ext uri="{BB962C8B-B14F-4D97-AF65-F5344CB8AC3E}">
        <p14:creationId xmlns:p14="http://schemas.microsoft.com/office/powerpoint/2010/main" val="13547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8DA9-A248-447D-9FC9-CB5702D3C3B2}"/>
              </a:ext>
            </a:extLst>
          </p:cNvPr>
          <p:cNvSpPr>
            <a:spLocks noGrp="1"/>
          </p:cNvSpPr>
          <p:nvPr>
            <p:ph type="title"/>
          </p:nvPr>
        </p:nvSpPr>
        <p:spPr>
          <a:xfrm>
            <a:off x="685800" y="1050132"/>
            <a:ext cx="7772400" cy="728663"/>
          </a:xfrm>
        </p:spPr>
        <p:txBody>
          <a:bodyPr/>
          <a:lstStyle/>
          <a:p>
            <a:r>
              <a:rPr lang="en-GB" dirty="0"/>
              <a:t>Planning for Meetings	</a:t>
            </a:r>
          </a:p>
        </p:txBody>
      </p:sp>
      <p:sp>
        <p:nvSpPr>
          <p:cNvPr id="3" name="Content Placeholder 2">
            <a:extLst>
              <a:ext uri="{FF2B5EF4-FFF2-40B4-BE49-F238E27FC236}">
                <a16:creationId xmlns:a16="http://schemas.microsoft.com/office/drawing/2014/main" id="{60525D34-4634-48F7-A57F-684BB600B36C}"/>
              </a:ext>
            </a:extLst>
          </p:cNvPr>
          <p:cNvSpPr>
            <a:spLocks noGrp="1"/>
          </p:cNvSpPr>
          <p:nvPr>
            <p:ph idx="1"/>
          </p:nvPr>
        </p:nvSpPr>
        <p:spPr>
          <a:xfrm>
            <a:off x="685800" y="1778794"/>
            <a:ext cx="7772400" cy="3650456"/>
          </a:xfrm>
        </p:spPr>
        <p:txBody>
          <a:bodyPr>
            <a:normAutofit lnSpcReduction="10000"/>
          </a:bodyPr>
          <a:lstStyle/>
          <a:p>
            <a:r>
              <a:rPr lang="en-GB" dirty="0"/>
              <a:t>Check you know what the meeting is for – agenda?</a:t>
            </a:r>
          </a:p>
          <a:p>
            <a:r>
              <a:rPr lang="en-GB" dirty="0"/>
              <a:t>Do you have notes/minutes from last meeting?</a:t>
            </a:r>
          </a:p>
          <a:p>
            <a:r>
              <a:rPr lang="en-GB" dirty="0"/>
              <a:t>Check who will be there – everyone you expect/need?</a:t>
            </a:r>
          </a:p>
          <a:p>
            <a:r>
              <a:rPr lang="en-GB" dirty="0"/>
              <a:t>Where and when?  How long for?</a:t>
            </a:r>
          </a:p>
          <a:p>
            <a:r>
              <a:rPr lang="en-GB" dirty="0"/>
              <a:t>Your role? Did you ask for meeting?</a:t>
            </a:r>
          </a:p>
          <a:p>
            <a:r>
              <a:rPr lang="en-GB" dirty="0"/>
              <a:t>Any paperwork to read?</a:t>
            </a:r>
          </a:p>
          <a:p>
            <a:r>
              <a:rPr lang="en-GB" dirty="0"/>
              <a:t>Can you take someone to support you?</a:t>
            </a:r>
          </a:p>
          <a:p>
            <a:r>
              <a:rPr lang="en-GB" dirty="0"/>
              <a:t>Have you got your notes?</a:t>
            </a:r>
          </a:p>
          <a:p>
            <a:endParaRPr lang="en-GB" dirty="0"/>
          </a:p>
          <a:p>
            <a:endParaRPr lang="en-GB" dirty="0"/>
          </a:p>
        </p:txBody>
      </p:sp>
    </p:spTree>
    <p:extLst>
      <p:ext uri="{BB962C8B-B14F-4D97-AF65-F5344CB8AC3E}">
        <p14:creationId xmlns:p14="http://schemas.microsoft.com/office/powerpoint/2010/main" val="355442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Content Placeholder 2"/>
          <p:cNvSpPr>
            <a:spLocks noGrp="1"/>
          </p:cNvSpPr>
          <p:nvPr>
            <p:ph idx="1"/>
          </p:nvPr>
        </p:nvSpPr>
        <p:spPr/>
        <p:txBody>
          <a:bodyPr/>
          <a:lstStyle/>
          <a:p>
            <a:r>
              <a:rPr lang="en-GB" dirty="0"/>
              <a:t>Can be friend or family member but also IAS Service</a:t>
            </a:r>
          </a:p>
          <a:p>
            <a:r>
              <a:rPr lang="en-GB" dirty="0"/>
              <a:t>Support to understand the issues</a:t>
            </a:r>
          </a:p>
          <a:p>
            <a:r>
              <a:rPr lang="en-GB" dirty="0"/>
              <a:t>Support to plan for meetings</a:t>
            </a:r>
          </a:p>
          <a:p>
            <a:r>
              <a:rPr lang="en-GB" dirty="0"/>
              <a:t>Support in the meeting</a:t>
            </a:r>
          </a:p>
          <a:p>
            <a:r>
              <a:rPr lang="en-GB" dirty="0"/>
              <a:t>Signposting and support after meeting – planning next steps</a:t>
            </a:r>
          </a:p>
        </p:txBody>
      </p:sp>
    </p:spTree>
    <p:extLst>
      <p:ext uri="{BB962C8B-B14F-4D97-AF65-F5344CB8AC3E}">
        <p14:creationId xmlns:p14="http://schemas.microsoft.com/office/powerpoint/2010/main" val="2904186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7DE2326-3E7D-404B-B653-325D4D06236F}"/>
              </a:ext>
            </a:extLst>
          </p:cNvPr>
          <p:cNvSpPr>
            <a:spLocks noGrp="1" noChangeArrowheads="1"/>
          </p:cNvSpPr>
          <p:nvPr>
            <p:ph type="title"/>
          </p:nvPr>
        </p:nvSpPr>
        <p:spPr/>
        <p:txBody>
          <a:bodyPr/>
          <a:lstStyle/>
          <a:p>
            <a:r>
              <a:rPr lang="en-GB" altLang="en-US"/>
              <a:t>Additional Sources of Advice about SEN:</a:t>
            </a:r>
          </a:p>
        </p:txBody>
      </p:sp>
      <p:sp>
        <p:nvSpPr>
          <p:cNvPr id="3" name="Content Placeholder 2">
            <a:extLst>
              <a:ext uri="{FF2B5EF4-FFF2-40B4-BE49-F238E27FC236}">
                <a16:creationId xmlns:a16="http://schemas.microsoft.com/office/drawing/2014/main" id="{C2DFECD9-CB18-46D3-934A-8DB16711B4A9}"/>
              </a:ext>
            </a:extLst>
          </p:cNvPr>
          <p:cNvSpPr>
            <a:spLocks noGrp="1"/>
          </p:cNvSpPr>
          <p:nvPr>
            <p:ph idx="1"/>
          </p:nvPr>
        </p:nvSpPr>
        <p:spPr/>
        <p:txBody>
          <a:bodyPr/>
          <a:lstStyle/>
          <a:p>
            <a:pPr marL="428625" indent="-428625">
              <a:defRPr/>
            </a:pPr>
            <a:r>
              <a:rPr lang="en-US" dirty="0"/>
              <a:t>CORAM – Children’s Legal Centre</a:t>
            </a:r>
          </a:p>
          <a:p>
            <a:pPr marL="912019" lvl="2" indent="-428625">
              <a:defRPr/>
            </a:pPr>
            <a:r>
              <a:rPr lang="en-US" dirty="0">
                <a:hlinkClick r:id="rId3"/>
              </a:rPr>
              <a:t>www.childrenslegalcentre.com</a:t>
            </a:r>
            <a:r>
              <a:rPr lang="en-US" dirty="0"/>
              <a:t>, 01206 877910</a:t>
            </a:r>
          </a:p>
          <a:p>
            <a:pPr marL="428625" indent="-428625">
              <a:defRPr/>
            </a:pPr>
            <a:r>
              <a:rPr lang="en-US" dirty="0"/>
              <a:t>Advisory Centre for Education website</a:t>
            </a:r>
          </a:p>
          <a:p>
            <a:pPr marL="912019" lvl="2" indent="-428625">
              <a:defRPr/>
            </a:pPr>
            <a:r>
              <a:rPr lang="en-US" dirty="0">
                <a:solidFill>
                  <a:srgbClr val="3B57CF"/>
                </a:solidFill>
              </a:rPr>
              <a:t>www.ace-ed.org.uk</a:t>
            </a:r>
          </a:p>
          <a:p>
            <a:pPr marL="428625" indent="-428625">
              <a:defRPr/>
            </a:pPr>
            <a:r>
              <a:rPr lang="en-US" dirty="0"/>
              <a:t>IPSEA</a:t>
            </a:r>
          </a:p>
          <a:p>
            <a:pPr marL="912019" lvl="2" indent="-428625">
              <a:defRPr/>
            </a:pPr>
            <a:r>
              <a:rPr lang="en-US" dirty="0">
                <a:hlinkClick r:id="rId4"/>
              </a:rPr>
              <a:t>www.ipsea.org.uk</a:t>
            </a:r>
            <a:r>
              <a:rPr lang="en-US" dirty="0"/>
              <a:t>, </a:t>
            </a:r>
            <a:r>
              <a:rPr lang="en-GB" dirty="0"/>
              <a:t>0800 018 4016</a:t>
            </a:r>
          </a:p>
          <a:p>
            <a:pPr marL="912019" lvl="2" indent="-428625">
              <a:defRPr/>
            </a:pPr>
            <a:endParaRPr lang="en-US" dirty="0"/>
          </a:p>
          <a:p>
            <a:pPr>
              <a:buFontTx/>
              <a:buNone/>
              <a:defRPr/>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14C2-532A-A996-72B3-9C9D1E739ADA}"/>
              </a:ext>
            </a:extLst>
          </p:cNvPr>
          <p:cNvSpPr>
            <a:spLocks noGrp="1"/>
          </p:cNvSpPr>
          <p:nvPr>
            <p:ph type="title"/>
          </p:nvPr>
        </p:nvSpPr>
        <p:spPr/>
        <p:txBody>
          <a:bodyPr/>
          <a:lstStyle/>
          <a:p>
            <a:r>
              <a:rPr lang="en-GB" dirty="0"/>
              <a:t>Top tips…..in no particular order		</a:t>
            </a:r>
          </a:p>
        </p:txBody>
      </p:sp>
      <p:sp>
        <p:nvSpPr>
          <p:cNvPr id="3" name="Content Placeholder 2">
            <a:extLst>
              <a:ext uri="{FF2B5EF4-FFF2-40B4-BE49-F238E27FC236}">
                <a16:creationId xmlns:a16="http://schemas.microsoft.com/office/drawing/2014/main" id="{46573F22-0173-6146-ED42-C566903EE2F2}"/>
              </a:ext>
            </a:extLst>
          </p:cNvPr>
          <p:cNvSpPr>
            <a:spLocks noGrp="1"/>
          </p:cNvSpPr>
          <p:nvPr>
            <p:ph sz="quarter" idx="1"/>
          </p:nvPr>
        </p:nvSpPr>
        <p:spPr/>
        <p:txBody>
          <a:bodyPr>
            <a:normAutofit lnSpcReduction="10000"/>
          </a:bodyPr>
          <a:lstStyle/>
          <a:p>
            <a:r>
              <a:rPr lang="en-GB" dirty="0"/>
              <a:t>Look at your school’s SEN Information Report</a:t>
            </a:r>
          </a:p>
          <a:p>
            <a:r>
              <a:rPr lang="en-GB" dirty="0"/>
              <a:t>Ask to meet with the school SENCO to talk about your concerns</a:t>
            </a:r>
          </a:p>
          <a:p>
            <a:r>
              <a:rPr lang="en-GB" dirty="0"/>
              <a:t>See if any of our SENDIASS leaflets can help  </a:t>
            </a:r>
            <a:r>
              <a:rPr lang="en-GB" dirty="0">
                <a:hlinkClick r:id="rId2"/>
              </a:rPr>
              <a:t>Special Educational Needs and Disability Information, Advice and Support Service (SENDIASS) | Live Well Cheshire West</a:t>
            </a:r>
            <a:r>
              <a:rPr lang="en-GB" dirty="0"/>
              <a:t> </a:t>
            </a:r>
          </a:p>
          <a:p>
            <a:r>
              <a:rPr lang="en-GB" dirty="0"/>
              <a:t>Have a look on the IPSEA website  </a:t>
            </a:r>
            <a:r>
              <a:rPr lang="en-GB" dirty="0">
                <a:hlinkClick r:id="rId3"/>
              </a:rPr>
              <a:t>Get support | (IPSEA) Independent Provider of Special Education Advice</a:t>
            </a:r>
            <a:endParaRPr lang="en-GB" dirty="0"/>
          </a:p>
          <a:p>
            <a:r>
              <a:rPr lang="en-GB" dirty="0"/>
              <a:t>Have a look at the LiveWell website SEN pages  </a:t>
            </a:r>
            <a:r>
              <a:rPr lang="en-GB" dirty="0">
                <a:hlinkClick r:id="rId4"/>
              </a:rPr>
              <a:t>Special Educational Needs and Disability (SEND) Local Offer | Live Well Cheshire West</a:t>
            </a:r>
            <a:endParaRPr lang="en-GB" dirty="0"/>
          </a:p>
        </p:txBody>
      </p:sp>
    </p:spTree>
    <p:extLst>
      <p:ext uri="{BB962C8B-B14F-4D97-AF65-F5344CB8AC3E}">
        <p14:creationId xmlns:p14="http://schemas.microsoft.com/office/powerpoint/2010/main" val="1930515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F3C64A0C-5D05-4C55-8FD1-68DD5DBA7BDB}"/>
              </a:ext>
            </a:extLst>
          </p:cNvPr>
          <p:cNvSpPr>
            <a:spLocks noGrp="1" noChangeArrowheads="1"/>
          </p:cNvSpPr>
          <p:nvPr>
            <p:ph idx="1"/>
          </p:nvPr>
        </p:nvSpPr>
        <p:spPr>
          <a:xfrm>
            <a:off x="1657350" y="1593056"/>
            <a:ext cx="5829300" cy="3401616"/>
          </a:xfrm>
        </p:spPr>
        <p:txBody>
          <a:bodyPr/>
          <a:lstStyle/>
          <a:p>
            <a:pPr marL="0" indent="0" algn="ctr">
              <a:buNone/>
            </a:pPr>
            <a:r>
              <a:rPr lang="en-GB" altLang="en-US"/>
              <a:t>Cheshire West and Chester Information, Advice and Support Service</a:t>
            </a:r>
          </a:p>
          <a:p>
            <a:pPr marL="0" indent="0" algn="ctr">
              <a:buNone/>
            </a:pPr>
            <a:endParaRPr lang="en-GB" altLang="en-US"/>
          </a:p>
          <a:p>
            <a:pPr marL="0" indent="0" algn="ctr">
              <a:buNone/>
            </a:pPr>
            <a:r>
              <a:rPr lang="en-GB" altLang="en-US"/>
              <a:t>0300 123 7001</a:t>
            </a:r>
          </a:p>
          <a:p>
            <a:pPr marL="0" indent="0" algn="ctr">
              <a:buNone/>
            </a:pPr>
            <a:r>
              <a:rPr lang="en-GB" altLang="en-US"/>
              <a:t>07592 022734</a:t>
            </a:r>
          </a:p>
          <a:p>
            <a:pPr marL="0" indent="0" algn="ctr">
              <a:buNone/>
            </a:pPr>
            <a:endParaRPr lang="en-GB" altLang="en-US" sz="2250"/>
          </a:p>
          <a:p>
            <a:pPr marL="0" indent="0" algn="ctr">
              <a:buNone/>
            </a:pPr>
            <a:r>
              <a:rPr lang="en-GB" altLang="en-US" sz="2250"/>
              <a:t>iasservice@cheshirewestandchester.gov.uk</a:t>
            </a:r>
          </a:p>
          <a:p>
            <a:pPr marL="0" indent="0" algn="ctr">
              <a:buNone/>
            </a:pPr>
            <a:endParaRPr lang="en-GB" altLang="en-US" sz="2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FE46-4A40-C0DA-7FAA-06850126AF07}"/>
            </a:ext>
          </a:extLst>
        </p:cNvPr>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4B33FBEF-3F96-98A1-831B-818DC5696256}"/>
              </a:ext>
            </a:extLst>
          </p:cNvPr>
          <p:cNvSpPr>
            <a:spLocks noGrp="1" noChangeArrowheads="1"/>
          </p:cNvSpPr>
          <p:nvPr>
            <p:ph idx="1"/>
          </p:nvPr>
        </p:nvSpPr>
        <p:spPr>
          <a:xfrm>
            <a:off x="2344899" y="128094"/>
            <a:ext cx="4066778" cy="755824"/>
          </a:xfrm>
        </p:spPr>
        <p:txBody>
          <a:bodyPr/>
          <a:lstStyle/>
          <a:p>
            <a:pPr marL="0" indent="0" algn="ctr">
              <a:buNone/>
            </a:pPr>
            <a:r>
              <a:rPr lang="en-GB" altLang="en-US" dirty="0"/>
              <a:t>Event Feedback</a:t>
            </a:r>
            <a:endParaRPr lang="en-GB" altLang="en-US" sz="2250" dirty="0"/>
          </a:p>
          <a:p>
            <a:pPr marL="0" indent="0" algn="ctr">
              <a:buNone/>
            </a:pPr>
            <a:endParaRPr lang="en-GB" altLang="en-US" sz="2100" dirty="0"/>
          </a:p>
        </p:txBody>
      </p:sp>
      <p:pic>
        <p:nvPicPr>
          <p:cNvPr id="1026" name="Picture 2" descr="QRCode for  Event Feedback: Information Advice support  Service: Help to navigate the SEND system">
            <a:extLst>
              <a:ext uri="{FF2B5EF4-FFF2-40B4-BE49-F238E27FC236}">
                <a16:creationId xmlns:a16="http://schemas.microsoft.com/office/drawing/2014/main" id="{4D826A3E-B653-5230-D157-9D7463D3A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883918"/>
            <a:ext cx="3645024" cy="3645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9E2681-ED20-E9A5-F789-416258440C8C}"/>
              </a:ext>
            </a:extLst>
          </p:cNvPr>
          <p:cNvSpPr txBox="1"/>
          <p:nvPr/>
        </p:nvSpPr>
        <p:spPr>
          <a:xfrm>
            <a:off x="2092288" y="4961600"/>
            <a:ext cx="4572000" cy="646331"/>
          </a:xfrm>
          <a:prstGeom prst="rect">
            <a:avLst/>
          </a:prstGeom>
          <a:noFill/>
        </p:spPr>
        <p:txBody>
          <a:bodyPr wrap="square">
            <a:spAutoFit/>
          </a:bodyPr>
          <a:lstStyle/>
          <a:p>
            <a:r>
              <a:rPr lang="en-GB" dirty="0"/>
              <a:t>https://forms.office.com/e/4z15mBn1dK?origin=lprLink</a:t>
            </a:r>
          </a:p>
        </p:txBody>
      </p:sp>
    </p:spTree>
    <p:extLst>
      <p:ext uri="{BB962C8B-B14F-4D97-AF65-F5344CB8AC3E}">
        <p14:creationId xmlns:p14="http://schemas.microsoft.com/office/powerpoint/2010/main" val="76038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lumMod val="75000"/>
                  </a:schemeClr>
                </a:solidFill>
              </a:rPr>
              <a:t>SENDIASS</a:t>
            </a:r>
          </a:p>
        </p:txBody>
      </p:sp>
      <p:sp>
        <p:nvSpPr>
          <p:cNvPr id="3" name="Subtitle 2"/>
          <p:cNvSpPr>
            <a:spLocks noGrp="1"/>
          </p:cNvSpPr>
          <p:nvPr>
            <p:ph type="subTitle" idx="1"/>
          </p:nvPr>
        </p:nvSpPr>
        <p:spPr/>
        <p:txBody>
          <a:bodyPr>
            <a:normAutofit/>
          </a:bodyPr>
          <a:lstStyle/>
          <a:p>
            <a:r>
              <a:rPr lang="en-GB" sz="2000" dirty="0">
                <a:solidFill>
                  <a:schemeClr val="accent2">
                    <a:lumMod val="75000"/>
                  </a:schemeClr>
                </a:solidFill>
              </a:rPr>
              <a:t>Information, Advice &amp; Support Service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84784"/>
            <a:ext cx="26148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89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rPr>
              <a:t>The SEND Information, Advice &amp; Support Service Team…….</a:t>
            </a:r>
          </a:p>
        </p:txBody>
      </p:sp>
      <p:sp>
        <p:nvSpPr>
          <p:cNvPr id="3" name="Content Placeholder 2">
            <a:extLst>
              <a:ext uri="{FF2B5EF4-FFF2-40B4-BE49-F238E27FC236}">
                <a16:creationId xmlns:a16="http://schemas.microsoft.com/office/drawing/2014/main" id="{55E33347-FD74-44E2-B6E6-307AC4B939A4}"/>
              </a:ext>
            </a:extLst>
          </p:cNvPr>
          <p:cNvSpPr>
            <a:spLocks noGrp="1"/>
          </p:cNvSpPr>
          <p:nvPr>
            <p:ph sz="quarter" idx="1"/>
          </p:nvPr>
        </p:nvSpPr>
        <p:spPr/>
        <p:txBody>
          <a:bodyPr>
            <a:normAutofit fontScale="55000" lnSpcReduction="20000"/>
          </a:bodyPr>
          <a:lstStyle/>
          <a:p>
            <a:r>
              <a:rPr lang="en-GB" sz="2000" b="1" dirty="0">
                <a:solidFill>
                  <a:schemeClr val="accent1">
                    <a:lumMod val="75000"/>
                  </a:schemeClr>
                </a:solidFill>
              </a:rPr>
              <a:t>Joanna Davies</a:t>
            </a:r>
          </a:p>
          <a:p>
            <a:pPr marL="0" indent="0">
              <a:buNone/>
            </a:pPr>
            <a:r>
              <a:rPr lang="en-GB" sz="2000" dirty="0"/>
              <a:t>      </a:t>
            </a:r>
            <a:r>
              <a:rPr lang="en-GB" sz="2000" dirty="0">
                <a:solidFill>
                  <a:schemeClr val="accent2">
                    <a:lumMod val="75000"/>
                  </a:schemeClr>
                </a:solidFill>
              </a:rPr>
              <a:t>Team Manager</a:t>
            </a:r>
          </a:p>
          <a:p>
            <a:pPr marL="0" indent="0">
              <a:buNone/>
            </a:pPr>
            <a:endParaRPr lang="en-GB" sz="2000" dirty="0">
              <a:solidFill>
                <a:schemeClr val="accent2">
                  <a:lumMod val="75000"/>
                </a:schemeClr>
              </a:solidFill>
            </a:endParaRPr>
          </a:p>
          <a:p>
            <a:r>
              <a:rPr lang="en-GB" sz="2000" b="1" dirty="0">
                <a:solidFill>
                  <a:schemeClr val="accent1">
                    <a:lumMod val="75000"/>
                  </a:schemeClr>
                </a:solidFill>
              </a:rPr>
              <a:t>Sue Ayers (Winsford and Northwich)</a:t>
            </a:r>
          </a:p>
          <a:p>
            <a:pPr marL="0" indent="0">
              <a:buNone/>
            </a:pPr>
            <a:r>
              <a:rPr lang="en-GB" sz="2000" dirty="0">
                <a:solidFill>
                  <a:schemeClr val="accent2">
                    <a:lumMod val="75000"/>
                  </a:schemeClr>
                </a:solidFill>
              </a:rPr>
              <a:t>        Information, Advice &amp; Support Officer</a:t>
            </a:r>
          </a:p>
          <a:p>
            <a:pPr marL="0" indent="0">
              <a:buNone/>
            </a:pPr>
            <a:endParaRPr lang="en-GB" sz="2000" dirty="0"/>
          </a:p>
          <a:p>
            <a:r>
              <a:rPr lang="en-GB" sz="2000" b="1" dirty="0">
                <a:solidFill>
                  <a:schemeClr val="accent1">
                    <a:lumMod val="75000"/>
                  </a:schemeClr>
                </a:solidFill>
              </a:rPr>
              <a:t>Sandra Callaghan (Ellesmere Port &amp; Neston)</a:t>
            </a:r>
          </a:p>
          <a:p>
            <a:pPr marL="0" indent="0">
              <a:buNone/>
            </a:pPr>
            <a:r>
              <a:rPr lang="en-GB" sz="2000" dirty="0">
                <a:solidFill>
                  <a:schemeClr val="accent2">
                    <a:lumMod val="75000"/>
                  </a:schemeClr>
                </a:solidFill>
              </a:rPr>
              <a:t>        Information, Advice &amp; Support Officer</a:t>
            </a:r>
          </a:p>
          <a:p>
            <a:pPr marL="0" indent="0">
              <a:buNone/>
            </a:pPr>
            <a:endParaRPr lang="en-GB" sz="2000" dirty="0"/>
          </a:p>
          <a:p>
            <a:r>
              <a:rPr lang="en-GB" sz="2000" b="1" dirty="0">
                <a:solidFill>
                  <a:schemeClr val="accent1">
                    <a:lumMod val="75000"/>
                  </a:schemeClr>
                </a:solidFill>
              </a:rPr>
              <a:t>Annemarie Cotton (Winsford &amp; Northwich)</a:t>
            </a:r>
          </a:p>
          <a:p>
            <a:pPr marL="0" indent="0">
              <a:buNone/>
            </a:pPr>
            <a:r>
              <a:rPr lang="en-GB" sz="2000" dirty="0"/>
              <a:t>        </a:t>
            </a:r>
            <a:r>
              <a:rPr lang="en-GB" sz="2000" dirty="0">
                <a:solidFill>
                  <a:schemeClr val="accent2">
                    <a:lumMod val="75000"/>
                  </a:schemeClr>
                </a:solidFill>
              </a:rPr>
              <a:t>Information, Advice &amp; Support Officer</a:t>
            </a:r>
          </a:p>
          <a:p>
            <a:pPr marL="0" indent="0">
              <a:buNone/>
            </a:pPr>
            <a:endParaRPr lang="en-GB" sz="2000" dirty="0"/>
          </a:p>
          <a:p>
            <a:r>
              <a:rPr lang="en-GB" sz="2000" b="1" dirty="0">
                <a:solidFill>
                  <a:schemeClr val="accent1">
                    <a:lumMod val="75000"/>
                  </a:schemeClr>
                </a:solidFill>
              </a:rPr>
              <a:t>Rachel Niestroj (Chester &amp; Cheshire Rural)</a:t>
            </a:r>
          </a:p>
          <a:p>
            <a:pPr marL="0" indent="0">
              <a:buNone/>
            </a:pPr>
            <a:r>
              <a:rPr lang="en-GB" sz="2000" b="1" dirty="0">
                <a:solidFill>
                  <a:schemeClr val="accent1">
                    <a:lumMod val="75000"/>
                  </a:schemeClr>
                </a:solidFill>
              </a:rPr>
              <a:t>        </a:t>
            </a:r>
            <a:r>
              <a:rPr lang="en-GB" sz="2000" b="1" dirty="0">
                <a:solidFill>
                  <a:schemeClr val="accent2"/>
                </a:solidFill>
              </a:rPr>
              <a:t>Information , Advice &amp; Support Officer</a:t>
            </a:r>
          </a:p>
          <a:p>
            <a:endParaRPr lang="en-GB" sz="2000" b="1" dirty="0">
              <a:solidFill>
                <a:schemeClr val="accent2"/>
              </a:solidFill>
            </a:endParaRPr>
          </a:p>
          <a:p>
            <a:r>
              <a:rPr lang="en-GB" sz="2000" b="1" dirty="0">
                <a:solidFill>
                  <a:schemeClr val="accent1">
                    <a:lumMod val="75000"/>
                  </a:schemeClr>
                </a:solidFill>
              </a:rPr>
              <a:t>Liz Earps  (Chester &amp; Cheshire Rural) </a:t>
            </a:r>
          </a:p>
          <a:p>
            <a:pPr marL="0" indent="0">
              <a:buNone/>
            </a:pPr>
            <a:r>
              <a:rPr lang="en-GB" sz="2000" b="1" dirty="0">
                <a:solidFill>
                  <a:schemeClr val="accent2"/>
                </a:solidFill>
              </a:rPr>
              <a:t>        Information, Advice &amp; Support Officer</a:t>
            </a:r>
          </a:p>
          <a:p>
            <a:endParaRPr lang="en-GB" sz="2000" b="1" dirty="0">
              <a:solidFill>
                <a:schemeClr val="accent2"/>
              </a:solidFill>
            </a:endParaRPr>
          </a:p>
          <a:p>
            <a:r>
              <a:rPr lang="en-GB" sz="2000" b="1" dirty="0">
                <a:solidFill>
                  <a:schemeClr val="accent1">
                    <a:lumMod val="75000"/>
                  </a:schemeClr>
                </a:solidFill>
              </a:rPr>
              <a:t>Elise </a:t>
            </a:r>
            <a:r>
              <a:rPr lang="en-GB" sz="2000" b="1" dirty="0" err="1">
                <a:solidFill>
                  <a:schemeClr val="accent1">
                    <a:lumMod val="75000"/>
                  </a:schemeClr>
                </a:solidFill>
              </a:rPr>
              <a:t>Kefford</a:t>
            </a:r>
            <a:r>
              <a:rPr lang="en-GB" sz="2000" b="1" dirty="0">
                <a:solidFill>
                  <a:schemeClr val="accent1">
                    <a:lumMod val="75000"/>
                  </a:schemeClr>
                </a:solidFill>
              </a:rPr>
              <a:t> (Ellesmere Port &amp; Neston)</a:t>
            </a:r>
          </a:p>
          <a:p>
            <a:pPr marL="0" indent="0">
              <a:buNone/>
            </a:pPr>
            <a:r>
              <a:rPr lang="en-GB" sz="2000" dirty="0"/>
              <a:t>        </a:t>
            </a:r>
            <a:r>
              <a:rPr lang="en-GB" sz="2000" dirty="0">
                <a:solidFill>
                  <a:schemeClr val="accent2">
                    <a:lumMod val="75000"/>
                  </a:schemeClr>
                </a:solidFill>
              </a:rPr>
              <a:t>Information, Advice &amp; Support Officer</a:t>
            </a:r>
          </a:p>
          <a:p>
            <a:endParaRPr lang="en-GB" sz="2000" b="1" dirty="0">
              <a:solidFill>
                <a:schemeClr val="accent1">
                  <a:lumMod val="75000"/>
                </a:schemeClr>
              </a:solidFill>
            </a:endParaRPr>
          </a:p>
          <a:p>
            <a:r>
              <a:rPr lang="en-GB" sz="2000" b="1" dirty="0">
                <a:solidFill>
                  <a:schemeClr val="accent1">
                    <a:lumMod val="75000"/>
                  </a:schemeClr>
                </a:solidFill>
              </a:rPr>
              <a:t>Layla Mackie &amp; Gemma Keen</a:t>
            </a:r>
          </a:p>
          <a:p>
            <a:pPr marL="0" indent="0">
              <a:buNone/>
            </a:pPr>
            <a:r>
              <a:rPr lang="en-GB" sz="2000" dirty="0"/>
              <a:t>         </a:t>
            </a:r>
            <a:r>
              <a:rPr lang="en-GB" sz="2000" dirty="0">
                <a:solidFill>
                  <a:schemeClr val="accent2">
                    <a:lumMod val="75000"/>
                  </a:schemeClr>
                </a:solidFill>
              </a:rPr>
              <a:t>Business Support Assistants</a:t>
            </a:r>
          </a:p>
          <a:p>
            <a:pPr marL="0" indent="0">
              <a:buNone/>
            </a:pP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2521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solidFill>
                  <a:srgbClr val="FFC000"/>
                </a:solidFill>
              </a:rPr>
              <a:t>Section 19 – Children and Families Act </a:t>
            </a:r>
          </a:p>
        </p:txBody>
      </p:sp>
      <p:sp>
        <p:nvSpPr>
          <p:cNvPr id="3" name="Content Placeholder 2"/>
          <p:cNvSpPr>
            <a:spLocks noGrp="1"/>
          </p:cNvSpPr>
          <p:nvPr>
            <p:ph sz="quarter" idx="1"/>
          </p:nvPr>
        </p:nvSpPr>
        <p:spPr/>
        <p:txBody>
          <a:bodyPr>
            <a:normAutofit fontScale="92500" lnSpcReduction="10000"/>
          </a:bodyPr>
          <a:lstStyle/>
          <a:p>
            <a:r>
              <a:rPr lang="en-GB" dirty="0"/>
              <a:t>Local Authorities must pay particular attention to…</a:t>
            </a:r>
          </a:p>
          <a:p>
            <a:r>
              <a:rPr lang="en-GB" dirty="0"/>
              <a:t>“The views, wishes and feelings of the child or young person, and their parents;”</a:t>
            </a:r>
          </a:p>
          <a:p>
            <a:pPr marL="0" indent="0">
              <a:buNone/>
            </a:pPr>
            <a:r>
              <a:rPr lang="en-GB" dirty="0"/>
              <a:t> </a:t>
            </a:r>
          </a:p>
          <a:p>
            <a:r>
              <a:rPr lang="en-GB" dirty="0"/>
              <a:t>“The importance of them participating as fully as possible in decision-making and providing the information and support to enable them to do so;”</a:t>
            </a:r>
          </a:p>
          <a:p>
            <a:endParaRPr lang="en-GB" dirty="0"/>
          </a:p>
          <a:p>
            <a:r>
              <a:rPr lang="en-GB" dirty="0"/>
              <a:t>CW&amp;C SENDIASS is ‘in-house’ BUT the team has its own manager and operates at ‘arms length’ from the rest of the LA.  No shared database.  No sharing of information unless agreed by the parent/carer.  </a:t>
            </a:r>
          </a:p>
          <a:p>
            <a:r>
              <a:rPr lang="en-GB" dirty="0"/>
              <a:t>Our service is free, confidential, impartial.</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4276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C000"/>
                </a:solidFill>
              </a:rPr>
              <a:t>Focus of our work</a:t>
            </a:r>
          </a:p>
        </p:txBody>
      </p:sp>
      <p:sp>
        <p:nvSpPr>
          <p:cNvPr id="3" name="Content Placeholder 2"/>
          <p:cNvSpPr>
            <a:spLocks noGrp="1"/>
          </p:cNvSpPr>
          <p:nvPr>
            <p:ph sz="quarter" idx="1"/>
          </p:nvPr>
        </p:nvSpPr>
        <p:spPr/>
        <p:txBody>
          <a:bodyPr/>
          <a:lstStyle/>
          <a:p>
            <a:r>
              <a:rPr lang="en-GB" dirty="0"/>
              <a:t>Help parents/carers, young people and children to “navigate” the  “system” so they can make informed decisions relating to their SEN or Disability.</a:t>
            </a:r>
          </a:p>
          <a:p>
            <a:endParaRPr lang="en-GB" dirty="0"/>
          </a:p>
          <a:p>
            <a:r>
              <a:rPr lang="en-GB" dirty="0"/>
              <a:t>Empower Parents/Carers to make those decisions.</a:t>
            </a:r>
          </a:p>
          <a:p>
            <a:endParaRPr lang="en-GB" u="sng" dirty="0"/>
          </a:p>
          <a:p>
            <a:r>
              <a:rPr lang="en-GB" sz="2800" b="1" dirty="0"/>
              <a:t>Giving Children/Young People with SEND a voice</a:t>
            </a:r>
          </a:p>
          <a:p>
            <a:endParaRPr lang="en-GB" dirty="0"/>
          </a:p>
        </p:txBody>
      </p:sp>
    </p:spTree>
    <p:extLst>
      <p:ext uri="{BB962C8B-B14F-4D97-AF65-F5344CB8AC3E}">
        <p14:creationId xmlns:p14="http://schemas.microsoft.com/office/powerpoint/2010/main" val="345587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C000"/>
                </a:solidFill>
              </a:rPr>
              <a:t>What can we help with?</a:t>
            </a:r>
          </a:p>
        </p:txBody>
      </p:sp>
      <p:sp>
        <p:nvSpPr>
          <p:cNvPr id="3" name="Content Placeholder 2"/>
          <p:cNvSpPr>
            <a:spLocks noGrp="1"/>
          </p:cNvSpPr>
          <p:nvPr>
            <p:ph sz="quarter" idx="1"/>
          </p:nvPr>
        </p:nvSpPr>
        <p:spPr/>
        <p:txBody>
          <a:bodyPr>
            <a:normAutofit lnSpcReduction="10000"/>
          </a:bodyPr>
          <a:lstStyle/>
          <a:p>
            <a:r>
              <a:rPr lang="en-GB" dirty="0"/>
              <a:t>Support in resolving disagreements</a:t>
            </a:r>
          </a:p>
          <a:p>
            <a:r>
              <a:rPr lang="en-GB" dirty="0"/>
              <a:t>SEN Support in schools </a:t>
            </a:r>
          </a:p>
          <a:p>
            <a:r>
              <a:rPr lang="en-GB" dirty="0"/>
              <a:t>School funding</a:t>
            </a:r>
          </a:p>
          <a:p>
            <a:r>
              <a:rPr lang="en-GB" dirty="0"/>
              <a:t>What provision is available </a:t>
            </a:r>
          </a:p>
          <a:p>
            <a:r>
              <a:rPr lang="en-GB" dirty="0"/>
              <a:t>EHCP</a:t>
            </a:r>
          </a:p>
          <a:p>
            <a:pPr lvl="1">
              <a:buFont typeface="Arial" panose="020B0604020202020204" pitchFamily="34" charset="0"/>
              <a:buChar char="•"/>
            </a:pPr>
            <a:r>
              <a:rPr lang="en-GB" dirty="0"/>
              <a:t>Assessment/decide assessment is not required </a:t>
            </a:r>
          </a:p>
          <a:p>
            <a:pPr lvl="1">
              <a:buFont typeface="Arial" panose="020B0604020202020204" pitchFamily="34" charset="0"/>
              <a:buChar char="•"/>
            </a:pPr>
            <a:r>
              <a:rPr lang="en-GB" dirty="0"/>
              <a:t>What do all the sections mean?</a:t>
            </a:r>
          </a:p>
          <a:p>
            <a:pPr lvl="1">
              <a:buFont typeface="Arial" panose="020B0604020202020204" pitchFamily="34" charset="0"/>
              <a:buChar char="•"/>
            </a:pPr>
            <a:r>
              <a:rPr lang="en-GB" dirty="0"/>
              <a:t>What do I do if I want to change any of the Plan?</a:t>
            </a:r>
          </a:p>
          <a:p>
            <a:pPr lvl="1">
              <a:buFont typeface="Arial" panose="020B0604020202020204" pitchFamily="34" charset="0"/>
              <a:buChar char="•"/>
            </a:pPr>
            <a:r>
              <a:rPr lang="en-GB" dirty="0"/>
              <a:t>How is it reviewed?</a:t>
            </a:r>
          </a:p>
          <a:p>
            <a:pPr lvl="1">
              <a:buFont typeface="Arial" panose="020B0604020202020204" pitchFamily="34" charset="0"/>
              <a:buChar char="•"/>
            </a:pPr>
            <a:r>
              <a:rPr lang="en-GB" dirty="0"/>
              <a:t>Where do health and social care fit in?</a:t>
            </a:r>
          </a:p>
          <a:p>
            <a:r>
              <a:rPr lang="en-GB" dirty="0"/>
              <a:t>Health and care needs assessment</a:t>
            </a:r>
          </a:p>
          <a:p>
            <a:r>
              <a:rPr lang="en-GB" dirty="0"/>
              <a:t>Personal Budgets</a:t>
            </a:r>
          </a:p>
          <a:p>
            <a:endParaRPr lang="en-GB" dirty="0"/>
          </a:p>
        </p:txBody>
      </p:sp>
    </p:spTree>
    <p:extLst>
      <p:ext uri="{BB962C8B-B14F-4D97-AF65-F5344CB8AC3E}">
        <p14:creationId xmlns:p14="http://schemas.microsoft.com/office/powerpoint/2010/main" val="211851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rgbClr val="FFC000"/>
                </a:solidFill>
              </a:rPr>
              <a:t>How do we help?</a:t>
            </a:r>
          </a:p>
        </p:txBody>
      </p:sp>
      <p:sp>
        <p:nvSpPr>
          <p:cNvPr id="4" name="Content Placeholder 3"/>
          <p:cNvSpPr>
            <a:spLocks noGrp="1"/>
          </p:cNvSpPr>
          <p:nvPr>
            <p:ph sz="quarter" idx="1"/>
          </p:nvPr>
        </p:nvSpPr>
        <p:spPr>
          <a:xfrm>
            <a:off x="457200" y="1628800"/>
            <a:ext cx="7467600" cy="4873752"/>
          </a:xfrm>
        </p:spPr>
        <p:txBody>
          <a:bodyPr/>
          <a:lstStyle/>
          <a:p>
            <a:r>
              <a:rPr lang="en-GB" dirty="0"/>
              <a:t>Telephone/Virtual Appointments</a:t>
            </a:r>
          </a:p>
          <a:p>
            <a:r>
              <a:rPr lang="en-GB" dirty="0"/>
              <a:t>One to one advice sessions, via telephone or virtual channels</a:t>
            </a:r>
          </a:p>
          <a:p>
            <a:r>
              <a:rPr lang="en-GB" dirty="0"/>
              <a:t>Face to face meetings (if required and meet our criteria)</a:t>
            </a:r>
          </a:p>
          <a:p>
            <a:r>
              <a:rPr lang="en-GB" dirty="0"/>
              <a:t>Support in preparing for and attending meetings</a:t>
            </a:r>
          </a:p>
          <a:p>
            <a:r>
              <a:rPr lang="en-GB" dirty="0"/>
              <a:t>Support and guidance in filling in forms and writing letters</a:t>
            </a:r>
          </a:p>
          <a:p>
            <a:r>
              <a:rPr lang="en-GB" dirty="0"/>
              <a:t>Signposting</a:t>
            </a:r>
          </a:p>
          <a:p>
            <a:endParaRPr lang="en-GB" dirty="0"/>
          </a:p>
        </p:txBody>
      </p:sp>
    </p:spTree>
    <p:extLst>
      <p:ext uri="{BB962C8B-B14F-4D97-AF65-F5344CB8AC3E}">
        <p14:creationId xmlns:p14="http://schemas.microsoft.com/office/powerpoint/2010/main" val="2608764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5A6378"/>
      </a:dk2>
      <a:lt2>
        <a:srgbClr val="D4D4D6"/>
      </a:lt2>
      <a:accent1>
        <a:srgbClr val="3691AA"/>
      </a:accent1>
      <a:accent2>
        <a:srgbClr val="FFD15D"/>
      </a:accent2>
      <a:accent3>
        <a:srgbClr val="E66C7D"/>
      </a:accent3>
      <a:accent4>
        <a:srgbClr val="6BB76D"/>
      </a:accent4>
      <a:accent5>
        <a:srgbClr val="E88651"/>
      </a:accent5>
      <a:accent6>
        <a:srgbClr val="C64847"/>
      </a:accent6>
      <a:hlink>
        <a:srgbClr val="168BBA"/>
      </a:hlink>
      <a:folHlink>
        <a:srgbClr val="680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4831984C627048B8FF41323701FD3A" ma:contentTypeVersion="9" ma:contentTypeDescription="Create a new document." ma:contentTypeScope="" ma:versionID="bdc7e438a449170559d9b493020cb6a4">
  <xsd:schema xmlns:xsd="http://www.w3.org/2001/XMLSchema" xmlns:xs="http://www.w3.org/2001/XMLSchema" xmlns:p="http://schemas.microsoft.com/office/2006/metadata/properties" xmlns:ns3="d93ae358-1774-488e-b2fa-11e6500f16a9" targetNamespace="http://schemas.microsoft.com/office/2006/metadata/properties" ma:root="true" ma:fieldsID="02cf5e5a6dd2e8bcd75bb74e7eede796" ns3:_="">
    <xsd:import namespace="d93ae358-1774-488e-b2fa-11e6500f16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ae358-1774-488e-b2fa-11e6500f1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F11C4-9FCD-4C7A-9302-B076A24AF4B7}">
  <ds:schemaRefs>
    <ds:schemaRef ds:uri="http://schemas.microsoft.com/sharepoint/v3/contenttype/forms"/>
  </ds:schemaRefs>
</ds:datastoreItem>
</file>

<file path=customXml/itemProps2.xml><?xml version="1.0" encoding="utf-8"?>
<ds:datastoreItem xmlns:ds="http://schemas.openxmlformats.org/officeDocument/2006/customXml" ds:itemID="{D32A2B79-4CED-4ED2-B020-73D23C294EEF}">
  <ds:schemaRefs>
    <ds:schemaRef ds:uri="http://schemas.microsoft.com/office/2006/metadata/properties"/>
    <ds:schemaRef ds:uri="http://purl.org/dc/dcmitype/"/>
    <ds:schemaRef ds:uri="http://purl.org/dc/elements/1.1/"/>
    <ds:schemaRef ds:uri="http://schemas.microsoft.com/office/infopath/2007/PartnerControls"/>
    <ds:schemaRef ds:uri="d93ae358-1774-488e-b2fa-11e6500f16a9"/>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4D0E7A-22AD-4EC3-903F-B77A45FDB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ae358-1774-488e-b2fa-11e6500f1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55</TotalTime>
  <Words>4520</Words>
  <Application>Microsoft Office PowerPoint</Application>
  <PresentationFormat>On-screen Show (4:3)</PresentationFormat>
  <Paragraphs>399</Paragraphs>
  <Slides>38</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Schoolbook</vt:lpstr>
      <vt:lpstr>Wingdings</vt:lpstr>
      <vt:lpstr>Wingdings 2</vt:lpstr>
      <vt:lpstr>Oriel</vt:lpstr>
      <vt:lpstr>PowerPoint Presentation</vt:lpstr>
      <vt:lpstr>PowerPoint Presentation</vt:lpstr>
      <vt:lpstr>PowerPoint Presentation</vt:lpstr>
      <vt:lpstr>SENDIASS</vt:lpstr>
      <vt:lpstr>The SEND Information, Advice &amp; Support Service Team…….</vt:lpstr>
      <vt:lpstr>Section 19 – Children and Families Act </vt:lpstr>
      <vt:lpstr>Focus of our work</vt:lpstr>
      <vt:lpstr>What can we help with?</vt:lpstr>
      <vt:lpstr>How do we help?</vt:lpstr>
      <vt:lpstr>Face – to – Face Support Criteria  Decided on a individual request by request basis:</vt:lpstr>
      <vt:lpstr>What we cannot do:</vt:lpstr>
      <vt:lpstr>Find us on the Local Offer</vt:lpstr>
      <vt:lpstr>How to Contact us:</vt:lpstr>
      <vt:lpstr>Special Educational Needs Code of Practice</vt:lpstr>
      <vt:lpstr>What is the SEND COP</vt:lpstr>
      <vt:lpstr>The SEND Code of practice</vt:lpstr>
      <vt:lpstr>The SEND Code of practice</vt:lpstr>
      <vt:lpstr>Understanding SEN Support &amp; EHCPs</vt:lpstr>
      <vt:lpstr>Where are you at the moment?</vt:lpstr>
      <vt:lpstr>What is an EHCP and how does it fit into the SEN support system?</vt:lpstr>
      <vt:lpstr>What is an EHCP and how does it fit into the SEN support system?</vt:lpstr>
      <vt:lpstr>What is an EHCP and how does it fit into the SEN support system?</vt:lpstr>
      <vt:lpstr>How do I know what support to expect?</vt:lpstr>
      <vt:lpstr>Education Health &amp; Care Plans </vt:lpstr>
      <vt:lpstr>Ehc needs assessment – how to get started</vt:lpstr>
      <vt:lpstr>The EHC Process</vt:lpstr>
      <vt:lpstr>Not a perfect world</vt:lpstr>
      <vt:lpstr>Who can I contact if things are not going to plan?</vt:lpstr>
      <vt:lpstr>Meeting Professionals</vt:lpstr>
      <vt:lpstr>Meetings</vt:lpstr>
      <vt:lpstr>Meetings – how do you feel? Parent/young persons feelings </vt:lpstr>
      <vt:lpstr>Feelings</vt:lpstr>
      <vt:lpstr>Planning for Meetings </vt:lpstr>
      <vt:lpstr>Support</vt:lpstr>
      <vt:lpstr>Additional Sources of Advice about SEN:</vt:lpstr>
      <vt:lpstr>Top tips…..in no particular order  </vt:lpstr>
      <vt:lpstr>PowerPoint Presentation</vt:lpstr>
      <vt:lpstr>PowerPoint Presentation</vt:lpstr>
    </vt:vector>
  </TitlesOfParts>
  <Company>Cheshire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Joanna Davies</dc:title>
  <dc:creator>DAVIES, Joanna</dc:creator>
  <cp:lastModifiedBy>Info</cp:lastModifiedBy>
  <cp:revision>26</cp:revision>
  <cp:lastPrinted>2019-12-18T16:05:03Z</cp:lastPrinted>
  <dcterms:created xsi:type="dcterms:W3CDTF">2019-12-11T08:59:15Z</dcterms:created>
  <dcterms:modified xsi:type="dcterms:W3CDTF">2026-01-13T09:53:03Z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0x010100BC4831984C627048B8FF41323701FD3A</vt:lpwstr>
  </property>
</Properties>
</file>