
<file path=[Content_Types].xml><?xml version="1.0" encoding="utf-8"?>
<Types xmlns="http://schemas.openxmlformats.org/package/2006/content-types">
  <Default Extension="dotx" ContentType="application/vnd.openxmlformats-officedocument.wordprocessingml.template"/>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 id="2147483667" r:id="rId3"/>
  </p:sldMasterIdLst>
  <p:notesMasterIdLst>
    <p:notesMasterId r:id="rId56"/>
  </p:notesMasterIdLst>
  <p:sldIdLst>
    <p:sldId id="387" r:id="rId4"/>
    <p:sldId id="458" r:id="rId5"/>
    <p:sldId id="256" r:id="rId6"/>
    <p:sldId id="299" r:id="rId7"/>
    <p:sldId id="289" r:id="rId8"/>
    <p:sldId id="295" r:id="rId9"/>
    <p:sldId id="287" r:id="rId10"/>
    <p:sldId id="288" r:id="rId11"/>
    <p:sldId id="266" r:id="rId12"/>
    <p:sldId id="267" r:id="rId13"/>
    <p:sldId id="262" r:id="rId14"/>
    <p:sldId id="284" r:id="rId15"/>
    <p:sldId id="286" r:id="rId16"/>
    <p:sldId id="290" r:id="rId17"/>
    <p:sldId id="292" r:id="rId18"/>
    <p:sldId id="258" r:id="rId19"/>
    <p:sldId id="259" r:id="rId20"/>
    <p:sldId id="293" r:id="rId21"/>
    <p:sldId id="261" r:id="rId22"/>
    <p:sldId id="294" r:id="rId23"/>
    <p:sldId id="263" r:id="rId24"/>
    <p:sldId id="264" r:id="rId25"/>
    <p:sldId id="257" r:id="rId26"/>
    <p:sldId id="260" r:id="rId27"/>
    <p:sldId id="296" r:id="rId28"/>
    <p:sldId id="298" r:id="rId29"/>
    <p:sldId id="302" r:id="rId30"/>
    <p:sldId id="315" r:id="rId31"/>
    <p:sldId id="304" r:id="rId32"/>
    <p:sldId id="306" r:id="rId33"/>
    <p:sldId id="316" r:id="rId34"/>
    <p:sldId id="317" r:id="rId35"/>
    <p:sldId id="318" r:id="rId36"/>
    <p:sldId id="319" r:id="rId37"/>
    <p:sldId id="320" r:id="rId38"/>
    <p:sldId id="321" r:id="rId39"/>
    <p:sldId id="323" r:id="rId40"/>
    <p:sldId id="322" r:id="rId41"/>
    <p:sldId id="324" r:id="rId42"/>
    <p:sldId id="325" r:id="rId43"/>
    <p:sldId id="300" r:id="rId44"/>
    <p:sldId id="313" r:id="rId45"/>
    <p:sldId id="311" r:id="rId46"/>
    <p:sldId id="312" r:id="rId47"/>
    <p:sldId id="309" r:id="rId48"/>
    <p:sldId id="307" r:id="rId49"/>
    <p:sldId id="308" r:id="rId50"/>
    <p:sldId id="310" r:id="rId51"/>
    <p:sldId id="506" r:id="rId52"/>
    <p:sldId id="505" r:id="rId53"/>
    <p:sldId id="465" r:id="rId54"/>
    <p:sldId id="344"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54DEDA-DC3A-4B59-95B7-71204DDE1066}" v="1" dt="2026-10-22T06:58:33.4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4" autoAdjust="0"/>
    <p:restoredTop sz="75038" autoAdjust="0"/>
  </p:normalViewPr>
  <p:slideViewPr>
    <p:cSldViewPr snapToGrid="0">
      <p:cViewPr varScale="1">
        <p:scale>
          <a:sx n="47" d="100"/>
          <a:sy n="47" d="100"/>
        </p:scale>
        <p:origin x="1304"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viewProps" Target="viewProps.xml"/><Relationship Id="rId5" Type="http://schemas.openxmlformats.org/officeDocument/2006/relationships/slide" Target="slides/slide2.xml"/><Relationship Id="rId61" Type="http://schemas.microsoft.com/office/2016/11/relationships/changesInfo" Target="changesInfos/changesInfo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presProps" Target="pres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y Kennerley" userId="fd5663bb-1d09-4062-bd32-4fda051cbe8d" providerId="ADAL" clId="{49386DB2-EBFF-4EE3-9CDE-A6C92A512516}"/>
    <pc:docChg chg="modSld sldOrd">
      <pc:chgData name="Lucy Kennerley" userId="fd5663bb-1d09-4062-bd32-4fda051cbe8d" providerId="ADAL" clId="{49386DB2-EBFF-4EE3-9CDE-A6C92A512516}" dt="2026-10-22T06:58:33.349" v="4" actId="20577"/>
      <pc:docMkLst>
        <pc:docMk/>
      </pc:docMkLst>
      <pc:sldChg chg="modNotesTx">
        <pc:chgData name="Lucy Kennerley" userId="fd5663bb-1d09-4062-bd32-4fda051cbe8d" providerId="ADAL" clId="{49386DB2-EBFF-4EE3-9CDE-A6C92A512516}" dt="2026-10-22T06:56:45.341" v="1" actId="20577"/>
        <pc:sldMkLst>
          <pc:docMk/>
          <pc:sldMk cId="3207327663" sldId="458"/>
        </pc:sldMkLst>
      </pc:sldChg>
      <pc:sldChg chg="modSp mod ord">
        <pc:chgData name="Lucy Kennerley" userId="fd5663bb-1d09-4062-bd32-4fda051cbe8d" providerId="ADAL" clId="{49386DB2-EBFF-4EE3-9CDE-A6C92A512516}" dt="2026-10-22T06:58:33.349" v="4" actId="20577"/>
        <pc:sldMkLst>
          <pc:docMk/>
          <pc:sldMk cId="3627127348" sldId="505"/>
        </pc:sldMkLst>
        <pc:spChg chg="mod">
          <ac:chgData name="Lucy Kennerley" userId="fd5663bb-1d09-4062-bd32-4fda051cbe8d" providerId="ADAL" clId="{49386DB2-EBFF-4EE3-9CDE-A6C92A512516}" dt="2026-10-22T06:58:33.349" v="4" actId="20577"/>
          <ac:spMkLst>
            <pc:docMk/>
            <pc:sldMk cId="3627127348" sldId="505"/>
            <ac:spMk id="7" creationId="{0E975791-01D2-B81B-C523-8D271D5DC36F}"/>
          </ac:spMkLst>
        </pc:spChg>
      </pc:sldChg>
    </pc:docChg>
  </pc:docChgLst>
</pc:chgInfo>
</file>

<file path=ppt/diagrams/_rels/data3.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hyperlink" Target="http://www.pcfcheshirewest.org/" TargetMode="External"/><Relationship Id="rId7" Type="http://schemas.openxmlformats.org/officeDocument/2006/relationships/image" Target="../media/image54.svg"/><Relationship Id="rId2" Type="http://schemas.openxmlformats.org/officeDocument/2006/relationships/hyperlink" Target="mailto:info@pcfcheshirewest.org" TargetMode="External"/><Relationship Id="rId1" Type="http://schemas.openxmlformats.org/officeDocument/2006/relationships/hyperlink" Target="https://www.pcfcheshirewest.org/copy-of-make-a-donation" TargetMode="External"/><Relationship Id="rId6" Type="http://schemas.openxmlformats.org/officeDocument/2006/relationships/image" Target="../media/image53.svg"/><Relationship Id="rId11" Type="http://schemas.openxmlformats.org/officeDocument/2006/relationships/image" Target="../media/image58.svg"/><Relationship Id="rId5" Type="http://schemas.openxmlformats.org/officeDocument/2006/relationships/hyperlink" Target="https://facebook.com/pcfcwac" TargetMode="External"/><Relationship Id="rId10" Type="http://schemas.openxmlformats.org/officeDocument/2006/relationships/image" Target="../media/image57.svg"/><Relationship Id="rId4" Type="http://schemas.openxmlformats.org/officeDocument/2006/relationships/hyperlink" Target="https://youtube.com/channel/UC8-4_JBGF44h_nEhR-o12fg" TargetMode="External"/><Relationship Id="rId9" Type="http://schemas.openxmlformats.org/officeDocument/2006/relationships/image" Target="../media/image56.svg"/></Relationships>
</file>

<file path=ppt/diagrams/_rels/drawing3.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4.svg"/><Relationship Id="rId7" Type="http://schemas.openxmlformats.org/officeDocument/2006/relationships/hyperlink" Target="http://www.pcfcheshirewest.org/" TargetMode="External"/><Relationship Id="rId2" Type="http://schemas.openxmlformats.org/officeDocument/2006/relationships/hyperlink" Target="https://www.pcfcheshirewest.org/copy-of-make-a-donation" TargetMode="External"/><Relationship Id="rId1" Type="http://schemas.openxmlformats.org/officeDocument/2006/relationships/image" Target="../media/image53.svg"/><Relationship Id="rId6" Type="http://schemas.openxmlformats.org/officeDocument/2006/relationships/image" Target="../media/image56.svg"/><Relationship Id="rId11" Type="http://schemas.openxmlformats.org/officeDocument/2006/relationships/hyperlink" Target="https://facebook.com/pcfcwac" TargetMode="External"/><Relationship Id="rId5" Type="http://schemas.openxmlformats.org/officeDocument/2006/relationships/hyperlink" Target="mailto:info@pcfcheshirewest.org" TargetMode="External"/><Relationship Id="rId10" Type="http://schemas.openxmlformats.org/officeDocument/2006/relationships/hyperlink" Target="https://youtube.com/channel/UC8-4_JBGF44h_nEhR-o12fg" TargetMode="External"/><Relationship Id="rId4" Type="http://schemas.openxmlformats.org/officeDocument/2006/relationships/image" Target="../media/image55.svg"/><Relationship Id="rId9" Type="http://schemas.openxmlformats.org/officeDocument/2006/relationships/image" Target="../media/image58.svg"/></Relationships>
</file>

<file path=ppt/diagrams/colors1.xml><?xml version="1.0" encoding="utf-8"?>
<dgm:colorsDef xmlns:dgm="http://schemas.openxmlformats.org/drawingml/2006/diagram" xmlns:a="http://schemas.openxmlformats.org/drawingml/2006/main" uniqueId="urn:microsoft.com/office/officeart/2005/8/colors/accent1_4#1">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1">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FFC574-85F2-431B-B526-FCDC247577CE}" type="doc">
      <dgm:prSet loTypeId="urn:microsoft.com/office/officeart/2005/8/layout/vList2" loCatId="list" qsTypeId="urn:microsoft.com/office/officeart/2005/8/quickstyle/simple1#1" qsCatId="simple" csTypeId="urn:microsoft.com/office/officeart/2005/8/colors/accent1_4#1" csCatId="accent1" phldr="1"/>
      <dgm:spPr/>
      <dgm:t>
        <a:bodyPr/>
        <a:lstStyle/>
        <a:p>
          <a:endParaRPr lang="en-US"/>
        </a:p>
      </dgm:t>
    </dgm:pt>
    <dgm:pt modelId="{AD3C8110-FA4A-4B3C-8E49-5C924EC932AB}">
      <dgm:prSet custT="1"/>
      <dgm:spPr/>
      <dgm:t>
        <a:bodyPr/>
        <a:lstStyle/>
        <a:p>
          <a:r>
            <a:rPr lang="en-GB" sz="3200" dirty="0">
              <a:latin typeface="Arial" panose="020B0604020202020204" pitchFamily="34" charset="0"/>
              <a:cs typeface="Arial" panose="020B0604020202020204" pitchFamily="34" charset="0"/>
            </a:rPr>
            <a:t>To provide evidence-based interventions for children and young people presenting with mild to moderate mental health issues using low intensity CBT </a:t>
          </a:r>
          <a:endParaRPr lang="en-US" sz="3200" dirty="0">
            <a:latin typeface="Arial" panose="020B0604020202020204" pitchFamily="34" charset="0"/>
            <a:cs typeface="Arial" panose="020B0604020202020204" pitchFamily="34" charset="0"/>
          </a:endParaRPr>
        </a:p>
      </dgm:t>
    </dgm:pt>
    <dgm:pt modelId="{DE35BEB6-AFA1-4503-A090-AD39CA1037FB}" type="parTrans" cxnId="{7C88C15F-B994-40C5-9F0D-6170EE433BF8}">
      <dgm:prSet/>
      <dgm:spPr/>
      <dgm:t>
        <a:bodyPr/>
        <a:lstStyle/>
        <a:p>
          <a:endParaRPr lang="en-US">
            <a:latin typeface="Arial" panose="020B0604020202020204" pitchFamily="34" charset="0"/>
            <a:cs typeface="Arial" panose="020B0604020202020204" pitchFamily="34" charset="0"/>
          </a:endParaRPr>
        </a:p>
      </dgm:t>
    </dgm:pt>
    <dgm:pt modelId="{A8B24C84-F5A4-4699-BE33-C64170C11838}" type="sibTrans" cxnId="{7C88C15F-B994-40C5-9F0D-6170EE433BF8}">
      <dgm:prSet/>
      <dgm:spPr/>
      <dgm:t>
        <a:bodyPr/>
        <a:lstStyle/>
        <a:p>
          <a:endParaRPr lang="en-US">
            <a:latin typeface="Arial" panose="020B0604020202020204" pitchFamily="34" charset="0"/>
            <a:cs typeface="Arial" panose="020B0604020202020204" pitchFamily="34" charset="0"/>
          </a:endParaRPr>
        </a:p>
      </dgm:t>
    </dgm:pt>
    <dgm:pt modelId="{46A14236-78AD-4CF9-987B-6E41DEBDC65E}">
      <dgm:prSet custT="1"/>
      <dgm:spPr/>
      <dgm:t>
        <a:bodyPr/>
        <a:lstStyle/>
        <a:p>
          <a:r>
            <a:rPr lang="en-GB" sz="3200" b="0" dirty="0">
              <a:latin typeface="Arial" panose="020B0604020202020204" pitchFamily="34" charset="0"/>
              <a:cs typeface="Arial" panose="020B0604020202020204" pitchFamily="34" charset="0"/>
            </a:rPr>
            <a:t>Provide support to school as part of the whole school approach which aims to raise awareness of mental health and provide early intervention and prevention strategies</a:t>
          </a:r>
          <a:endParaRPr lang="en-US" sz="3200" b="0" dirty="0">
            <a:latin typeface="Arial" panose="020B0604020202020204" pitchFamily="34" charset="0"/>
            <a:cs typeface="Arial" panose="020B0604020202020204" pitchFamily="34" charset="0"/>
          </a:endParaRPr>
        </a:p>
      </dgm:t>
    </dgm:pt>
    <dgm:pt modelId="{99CC6330-E6C5-4312-A53E-0C26FD560B36}" type="parTrans" cxnId="{8F301E48-582A-4CFF-BA60-EA2A0F9E861C}">
      <dgm:prSet/>
      <dgm:spPr/>
      <dgm:t>
        <a:bodyPr/>
        <a:lstStyle/>
        <a:p>
          <a:endParaRPr lang="en-US">
            <a:latin typeface="Arial" panose="020B0604020202020204" pitchFamily="34" charset="0"/>
            <a:cs typeface="Arial" panose="020B0604020202020204" pitchFamily="34" charset="0"/>
          </a:endParaRPr>
        </a:p>
      </dgm:t>
    </dgm:pt>
    <dgm:pt modelId="{1ED2EACC-F6F6-4498-B2B7-E475251CA26B}" type="sibTrans" cxnId="{8F301E48-582A-4CFF-BA60-EA2A0F9E861C}">
      <dgm:prSet/>
      <dgm:spPr/>
      <dgm:t>
        <a:bodyPr/>
        <a:lstStyle/>
        <a:p>
          <a:endParaRPr lang="en-US">
            <a:latin typeface="Arial" panose="020B0604020202020204" pitchFamily="34" charset="0"/>
            <a:cs typeface="Arial" panose="020B0604020202020204" pitchFamily="34" charset="0"/>
          </a:endParaRPr>
        </a:p>
      </dgm:t>
    </dgm:pt>
    <dgm:pt modelId="{3F9FEF34-F76D-4A9E-BBC0-75B59A6D545E}">
      <dgm:prSet custT="1"/>
      <dgm:spPr/>
      <dgm:t>
        <a:bodyPr/>
        <a:lstStyle/>
        <a:p>
          <a:r>
            <a:rPr lang="en-GB" sz="3200" b="0" i="0" dirty="0">
              <a:latin typeface="Arial" panose="020B0604020202020204" pitchFamily="34" charset="0"/>
              <a:cs typeface="Arial" panose="020B0604020202020204" pitchFamily="34" charset="0"/>
            </a:rPr>
            <a:t>Give timely advice and signposting to school staff, and liaise with external agencies to help children and young people to get the right support</a:t>
          </a:r>
          <a:endParaRPr lang="en-US" sz="3200" dirty="0">
            <a:latin typeface="Arial" panose="020B0604020202020204" pitchFamily="34" charset="0"/>
            <a:cs typeface="Arial" panose="020B0604020202020204" pitchFamily="34" charset="0"/>
          </a:endParaRPr>
        </a:p>
      </dgm:t>
    </dgm:pt>
    <dgm:pt modelId="{9C4FC9CA-7639-4ABD-AA92-C25052621507}" type="parTrans" cxnId="{92BEF506-3F6D-417C-9032-935EFE1E8029}">
      <dgm:prSet/>
      <dgm:spPr/>
      <dgm:t>
        <a:bodyPr/>
        <a:lstStyle/>
        <a:p>
          <a:endParaRPr lang="en-US">
            <a:latin typeface="Arial" panose="020B0604020202020204" pitchFamily="34" charset="0"/>
            <a:cs typeface="Arial" panose="020B0604020202020204" pitchFamily="34" charset="0"/>
          </a:endParaRPr>
        </a:p>
      </dgm:t>
    </dgm:pt>
    <dgm:pt modelId="{C4AD8DDB-CC5C-479F-A8B0-A58685F51F76}" type="sibTrans" cxnId="{92BEF506-3F6D-417C-9032-935EFE1E8029}">
      <dgm:prSet/>
      <dgm:spPr/>
      <dgm:t>
        <a:bodyPr/>
        <a:lstStyle/>
        <a:p>
          <a:endParaRPr lang="en-US">
            <a:latin typeface="Arial" panose="020B0604020202020204" pitchFamily="34" charset="0"/>
            <a:cs typeface="Arial" panose="020B0604020202020204" pitchFamily="34" charset="0"/>
          </a:endParaRPr>
        </a:p>
      </dgm:t>
    </dgm:pt>
    <dgm:pt modelId="{202E5F3A-53B2-42D6-9E68-CF08C0EE7EA7}" type="pres">
      <dgm:prSet presAssocID="{8AFFC574-85F2-431B-B526-FCDC247577CE}" presName="linear" presStyleCnt="0">
        <dgm:presLayoutVars>
          <dgm:animLvl val="lvl"/>
          <dgm:resizeHandles val="exact"/>
        </dgm:presLayoutVars>
      </dgm:prSet>
      <dgm:spPr/>
    </dgm:pt>
    <dgm:pt modelId="{809E7FE3-BDF2-4722-BCF0-0A7BE7A73F18}" type="pres">
      <dgm:prSet presAssocID="{AD3C8110-FA4A-4B3C-8E49-5C924EC932AB}" presName="parentText" presStyleLbl="node1" presStyleIdx="0" presStyleCnt="3" custScaleY="156467">
        <dgm:presLayoutVars>
          <dgm:chMax val="0"/>
          <dgm:bulletEnabled val="1"/>
        </dgm:presLayoutVars>
      </dgm:prSet>
      <dgm:spPr/>
    </dgm:pt>
    <dgm:pt modelId="{84B603EB-E221-4D72-AAE2-BFAD51724D2A}" type="pres">
      <dgm:prSet presAssocID="{A8B24C84-F5A4-4699-BE33-C64170C11838}" presName="spacer" presStyleCnt="0"/>
      <dgm:spPr/>
    </dgm:pt>
    <dgm:pt modelId="{0C9B9675-4161-4070-B204-BF8C056EA491}" type="pres">
      <dgm:prSet presAssocID="{46A14236-78AD-4CF9-987B-6E41DEBDC65E}" presName="parentText" presStyleLbl="node1" presStyleIdx="1" presStyleCnt="3" custScaleY="155287">
        <dgm:presLayoutVars>
          <dgm:chMax val="0"/>
          <dgm:bulletEnabled val="1"/>
        </dgm:presLayoutVars>
      </dgm:prSet>
      <dgm:spPr/>
    </dgm:pt>
    <dgm:pt modelId="{DF9DEC64-09E1-4FC2-A229-5177396E32D1}" type="pres">
      <dgm:prSet presAssocID="{1ED2EACC-F6F6-4498-B2B7-E475251CA26B}" presName="spacer" presStyleCnt="0"/>
      <dgm:spPr/>
    </dgm:pt>
    <dgm:pt modelId="{CD5904DE-0BCD-43E1-83D7-7E66938DF6CB}" type="pres">
      <dgm:prSet presAssocID="{3F9FEF34-F76D-4A9E-BBC0-75B59A6D545E}" presName="parentText" presStyleLbl="node1" presStyleIdx="2" presStyleCnt="3" custScaleY="148391">
        <dgm:presLayoutVars>
          <dgm:chMax val="0"/>
          <dgm:bulletEnabled val="1"/>
        </dgm:presLayoutVars>
      </dgm:prSet>
      <dgm:spPr/>
    </dgm:pt>
  </dgm:ptLst>
  <dgm:cxnLst>
    <dgm:cxn modelId="{92BEF506-3F6D-417C-9032-935EFE1E8029}" srcId="{8AFFC574-85F2-431B-B526-FCDC247577CE}" destId="{3F9FEF34-F76D-4A9E-BBC0-75B59A6D545E}" srcOrd="2" destOrd="0" parTransId="{9C4FC9CA-7639-4ABD-AA92-C25052621507}" sibTransId="{C4AD8DDB-CC5C-479F-A8B0-A58685F51F76}"/>
    <dgm:cxn modelId="{F3D8DA33-6BE9-447C-925A-3BAFE3B2AE95}" type="presOf" srcId="{8AFFC574-85F2-431B-B526-FCDC247577CE}" destId="{202E5F3A-53B2-42D6-9E68-CF08C0EE7EA7}" srcOrd="0" destOrd="0" presId="urn:microsoft.com/office/officeart/2005/8/layout/vList2"/>
    <dgm:cxn modelId="{81727337-DA49-468F-8045-680C87BE455C}" type="presOf" srcId="{46A14236-78AD-4CF9-987B-6E41DEBDC65E}" destId="{0C9B9675-4161-4070-B204-BF8C056EA491}" srcOrd="0" destOrd="0" presId="urn:microsoft.com/office/officeart/2005/8/layout/vList2"/>
    <dgm:cxn modelId="{7C88C15F-B994-40C5-9F0D-6170EE433BF8}" srcId="{8AFFC574-85F2-431B-B526-FCDC247577CE}" destId="{AD3C8110-FA4A-4B3C-8E49-5C924EC932AB}" srcOrd="0" destOrd="0" parTransId="{DE35BEB6-AFA1-4503-A090-AD39CA1037FB}" sibTransId="{A8B24C84-F5A4-4699-BE33-C64170C11838}"/>
    <dgm:cxn modelId="{8F301E48-582A-4CFF-BA60-EA2A0F9E861C}" srcId="{8AFFC574-85F2-431B-B526-FCDC247577CE}" destId="{46A14236-78AD-4CF9-987B-6E41DEBDC65E}" srcOrd="1" destOrd="0" parTransId="{99CC6330-E6C5-4312-A53E-0C26FD560B36}" sibTransId="{1ED2EACC-F6F6-4498-B2B7-E475251CA26B}"/>
    <dgm:cxn modelId="{9B548B83-ABE1-4486-831D-953F31DCF78F}" type="presOf" srcId="{AD3C8110-FA4A-4B3C-8E49-5C924EC932AB}" destId="{809E7FE3-BDF2-4722-BCF0-0A7BE7A73F18}" srcOrd="0" destOrd="0" presId="urn:microsoft.com/office/officeart/2005/8/layout/vList2"/>
    <dgm:cxn modelId="{42F853DF-503B-4B9C-BD94-5A2BA6CB2B1E}" type="presOf" srcId="{3F9FEF34-F76D-4A9E-BBC0-75B59A6D545E}" destId="{CD5904DE-0BCD-43E1-83D7-7E66938DF6CB}" srcOrd="0" destOrd="0" presId="urn:microsoft.com/office/officeart/2005/8/layout/vList2"/>
    <dgm:cxn modelId="{4D0C1017-B384-49B0-92D2-81AD82B5CA14}" type="presParOf" srcId="{202E5F3A-53B2-42D6-9E68-CF08C0EE7EA7}" destId="{809E7FE3-BDF2-4722-BCF0-0A7BE7A73F18}" srcOrd="0" destOrd="0" presId="urn:microsoft.com/office/officeart/2005/8/layout/vList2"/>
    <dgm:cxn modelId="{AB1EA482-2E05-442E-BEA2-479AFD5D7062}" type="presParOf" srcId="{202E5F3A-53B2-42D6-9E68-CF08C0EE7EA7}" destId="{84B603EB-E221-4D72-AAE2-BFAD51724D2A}" srcOrd="1" destOrd="0" presId="urn:microsoft.com/office/officeart/2005/8/layout/vList2"/>
    <dgm:cxn modelId="{3350FD36-3E1E-4B6C-999D-FC0E2EB90130}" type="presParOf" srcId="{202E5F3A-53B2-42D6-9E68-CF08C0EE7EA7}" destId="{0C9B9675-4161-4070-B204-BF8C056EA491}" srcOrd="2" destOrd="0" presId="urn:microsoft.com/office/officeart/2005/8/layout/vList2"/>
    <dgm:cxn modelId="{CC99E408-5956-4B72-B704-017B7832FF91}" type="presParOf" srcId="{202E5F3A-53B2-42D6-9E68-CF08C0EE7EA7}" destId="{DF9DEC64-09E1-4FC2-A229-5177396E32D1}" srcOrd="3" destOrd="0" presId="urn:microsoft.com/office/officeart/2005/8/layout/vList2"/>
    <dgm:cxn modelId="{BE905270-03D5-48C9-AA20-26414B4AB91A}" type="presParOf" srcId="{202E5F3A-53B2-42D6-9E68-CF08C0EE7EA7}" destId="{CD5904DE-0BCD-43E1-83D7-7E66938DF6CB}"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64928310-8676-4D9E-86B6-99CD4381C6B8}" type="doc">
      <dgm:prSet loTypeId="urn:microsoft.com/office/officeart/2005/8/layout/vList2" loCatId="list" qsTypeId="urn:microsoft.com/office/officeart/2005/8/quickstyle/simple1#2" qsCatId="simple" csTypeId="urn:microsoft.com/office/officeart/2005/8/colors/accent1_5#1" csCatId="accent1" phldr="1"/>
      <dgm:spPr/>
      <dgm:t>
        <a:bodyPr/>
        <a:lstStyle/>
        <a:p>
          <a:endParaRPr lang="en-US"/>
        </a:p>
      </dgm:t>
    </dgm:pt>
    <dgm:pt modelId="{E29A1173-5EF4-4198-A89B-B38E5491C229}">
      <dgm:prSet custT="1"/>
      <dgm:spPr/>
      <dgm:t>
        <a:bodyPr/>
        <a:lstStyle/>
        <a:p>
          <a:r>
            <a:rPr lang="en-GB" sz="3200" dirty="0">
              <a:latin typeface="Arial" panose="020B0604020202020204" pitchFamily="34" charset="0"/>
              <a:cs typeface="Arial" panose="020B0604020202020204" pitchFamily="34" charset="0"/>
            </a:rPr>
            <a:t>Research has shown that parent led treatment is more effective in the 5-12 year age range and progress can be made in fewer sessions</a:t>
          </a:r>
          <a:endParaRPr lang="en-US" sz="3200" dirty="0">
            <a:latin typeface="Arial" panose="020B0604020202020204" pitchFamily="34" charset="0"/>
            <a:cs typeface="Arial" panose="020B0604020202020204" pitchFamily="34" charset="0"/>
          </a:endParaRPr>
        </a:p>
      </dgm:t>
    </dgm:pt>
    <dgm:pt modelId="{7DB544D6-8D5D-4034-A9C0-FB74AC3B9381}" type="parTrans" cxnId="{AD73B3D3-B6FA-43D4-AE7A-F5C06A2E02EA}">
      <dgm:prSet/>
      <dgm:spPr/>
      <dgm:t>
        <a:bodyPr/>
        <a:lstStyle/>
        <a:p>
          <a:endParaRPr lang="en-US"/>
        </a:p>
      </dgm:t>
    </dgm:pt>
    <dgm:pt modelId="{3E3DACDD-5BAC-4D80-8770-5A0631176E79}" type="sibTrans" cxnId="{AD73B3D3-B6FA-43D4-AE7A-F5C06A2E02EA}">
      <dgm:prSet/>
      <dgm:spPr/>
      <dgm:t>
        <a:bodyPr/>
        <a:lstStyle/>
        <a:p>
          <a:endParaRPr lang="en-US"/>
        </a:p>
      </dgm:t>
    </dgm:pt>
    <dgm:pt modelId="{64A2167D-E3B5-45D5-88CD-D1D52CD0AC54}">
      <dgm:prSet custT="1"/>
      <dgm:spPr/>
      <dgm:t>
        <a:bodyPr/>
        <a:lstStyle/>
        <a:p>
          <a:r>
            <a:rPr lang="en-GB" sz="3200" dirty="0">
              <a:latin typeface="Arial" panose="020B0604020202020204" pitchFamily="34" charset="0"/>
              <a:cs typeface="Arial" panose="020B0604020202020204" pitchFamily="34" charset="0"/>
            </a:rPr>
            <a:t>Children will look towards their parents to answer questions for them and as such parents are best placed to help children make sense of their world, help them implement change and problem solve difficulties as they arise</a:t>
          </a:r>
          <a:endParaRPr lang="en-US" sz="3200" dirty="0">
            <a:latin typeface="Arial" panose="020B0604020202020204" pitchFamily="34" charset="0"/>
            <a:cs typeface="Arial" panose="020B0604020202020204" pitchFamily="34" charset="0"/>
          </a:endParaRPr>
        </a:p>
      </dgm:t>
    </dgm:pt>
    <dgm:pt modelId="{D971194D-D160-4D96-BEF9-4B4D6DCEBCFC}" type="parTrans" cxnId="{D7D0F9DC-F872-49DE-8220-8E6E4DE9E56A}">
      <dgm:prSet/>
      <dgm:spPr/>
      <dgm:t>
        <a:bodyPr/>
        <a:lstStyle/>
        <a:p>
          <a:endParaRPr lang="en-US"/>
        </a:p>
      </dgm:t>
    </dgm:pt>
    <dgm:pt modelId="{CE623504-A22B-43F2-9100-E162F1B5ADAA}" type="sibTrans" cxnId="{D7D0F9DC-F872-49DE-8220-8E6E4DE9E56A}">
      <dgm:prSet/>
      <dgm:spPr/>
      <dgm:t>
        <a:bodyPr/>
        <a:lstStyle/>
        <a:p>
          <a:endParaRPr lang="en-US"/>
        </a:p>
      </dgm:t>
    </dgm:pt>
    <dgm:pt modelId="{51E1F349-C018-4208-AEB4-CC4894F618DD}" type="pres">
      <dgm:prSet presAssocID="{64928310-8676-4D9E-86B6-99CD4381C6B8}" presName="linear" presStyleCnt="0">
        <dgm:presLayoutVars>
          <dgm:animLvl val="lvl"/>
          <dgm:resizeHandles val="exact"/>
        </dgm:presLayoutVars>
      </dgm:prSet>
      <dgm:spPr/>
    </dgm:pt>
    <dgm:pt modelId="{BAFF5651-7095-47D3-BC4A-549E5D572721}" type="pres">
      <dgm:prSet presAssocID="{E29A1173-5EF4-4198-A89B-B38E5491C229}" presName="parentText" presStyleLbl="node1" presStyleIdx="0" presStyleCnt="2" custLinFactY="2073" custLinFactNeighborX="-62636" custLinFactNeighborY="100000">
        <dgm:presLayoutVars>
          <dgm:chMax val="0"/>
          <dgm:bulletEnabled val="1"/>
        </dgm:presLayoutVars>
      </dgm:prSet>
      <dgm:spPr/>
    </dgm:pt>
    <dgm:pt modelId="{C00787D1-0258-48F0-A44F-5AF2ADBAFC87}" type="pres">
      <dgm:prSet presAssocID="{3E3DACDD-5BAC-4D80-8770-5A0631176E79}" presName="spacer" presStyleCnt="0"/>
      <dgm:spPr/>
    </dgm:pt>
    <dgm:pt modelId="{F7EC22E2-BF4B-4C95-B7F3-D2C704E991B1}" type="pres">
      <dgm:prSet presAssocID="{64A2167D-E3B5-45D5-88CD-D1D52CD0AC54}" presName="parentText" presStyleLbl="node1" presStyleIdx="1" presStyleCnt="2" custLinFactY="11431" custLinFactNeighborX="364" custLinFactNeighborY="100000">
        <dgm:presLayoutVars>
          <dgm:chMax val="0"/>
          <dgm:bulletEnabled val="1"/>
        </dgm:presLayoutVars>
      </dgm:prSet>
      <dgm:spPr/>
    </dgm:pt>
  </dgm:ptLst>
  <dgm:cxnLst>
    <dgm:cxn modelId="{A6323D55-2349-441E-88CB-0A481856DA0F}" type="presOf" srcId="{64928310-8676-4D9E-86B6-99CD4381C6B8}" destId="{51E1F349-C018-4208-AEB4-CC4894F618DD}" srcOrd="0" destOrd="0" presId="urn:microsoft.com/office/officeart/2005/8/layout/vList2"/>
    <dgm:cxn modelId="{1C5C48A4-4F11-4F6A-884C-74F832E600E1}" type="presOf" srcId="{64A2167D-E3B5-45D5-88CD-D1D52CD0AC54}" destId="{F7EC22E2-BF4B-4C95-B7F3-D2C704E991B1}" srcOrd="0" destOrd="0" presId="urn:microsoft.com/office/officeart/2005/8/layout/vList2"/>
    <dgm:cxn modelId="{380C76D3-53F3-4727-839A-1A16CE0441CF}" type="presOf" srcId="{E29A1173-5EF4-4198-A89B-B38E5491C229}" destId="{BAFF5651-7095-47D3-BC4A-549E5D572721}" srcOrd="0" destOrd="0" presId="urn:microsoft.com/office/officeart/2005/8/layout/vList2"/>
    <dgm:cxn modelId="{AD73B3D3-B6FA-43D4-AE7A-F5C06A2E02EA}" srcId="{64928310-8676-4D9E-86B6-99CD4381C6B8}" destId="{E29A1173-5EF4-4198-A89B-B38E5491C229}" srcOrd="0" destOrd="0" parTransId="{7DB544D6-8D5D-4034-A9C0-FB74AC3B9381}" sibTransId="{3E3DACDD-5BAC-4D80-8770-5A0631176E79}"/>
    <dgm:cxn modelId="{D7D0F9DC-F872-49DE-8220-8E6E4DE9E56A}" srcId="{64928310-8676-4D9E-86B6-99CD4381C6B8}" destId="{64A2167D-E3B5-45D5-88CD-D1D52CD0AC54}" srcOrd="1" destOrd="0" parTransId="{D971194D-D160-4D96-BEF9-4B4D6DCEBCFC}" sibTransId="{CE623504-A22B-43F2-9100-E162F1B5ADAA}"/>
    <dgm:cxn modelId="{611EE8AB-BB28-4FA6-87F3-05DCF71A14D2}" type="presParOf" srcId="{51E1F349-C018-4208-AEB4-CC4894F618DD}" destId="{BAFF5651-7095-47D3-BC4A-549E5D572721}" srcOrd="0" destOrd="0" presId="urn:microsoft.com/office/officeart/2005/8/layout/vList2"/>
    <dgm:cxn modelId="{3333216E-88C6-4F00-8EE4-019B0B1A05BA}" type="presParOf" srcId="{51E1F349-C018-4208-AEB4-CC4894F618DD}" destId="{C00787D1-0258-48F0-A44F-5AF2ADBAFC87}" srcOrd="1" destOrd="0" presId="urn:microsoft.com/office/officeart/2005/8/layout/vList2"/>
    <dgm:cxn modelId="{9B6FEDB9-6DD3-4F0A-B085-F31F2A5858B7}" type="presParOf" srcId="{51E1F349-C018-4208-AEB4-CC4894F618DD}" destId="{F7EC22E2-BF4B-4C95-B7F3-D2C704E991B1}"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04DD52-82B4-4391-985D-F4D91653BC1B}" type="doc">
      <dgm:prSet loTypeId="urn:microsoft.com/office/officeart/2018/2/layout/IconCircleList" loCatId="icon" qsTypeId="urn:microsoft.com/office/officeart/2005/8/quickstyle/simple1#14" qsCatId="simple" csTypeId="urn:microsoft.com/office/officeart/2018/5/colors/Iconchunking_neutralbg_colorful1" csCatId="colorful" phldr="1"/>
      <dgm:spPr/>
      <dgm:t>
        <a:bodyPr/>
        <a:lstStyle/>
        <a:p>
          <a:endParaRPr lang="en-US"/>
        </a:p>
      </dgm:t>
    </dgm:pt>
    <dgm:pt modelId="{6C041027-5AB0-4320-AC07-53C70C7834EB}">
      <dgm:prSet/>
      <dgm:spPr/>
      <dgm:t>
        <a:bodyPr/>
        <a:lstStyle/>
        <a:p>
          <a:pPr>
            <a:lnSpc>
              <a:spcPct val="100000"/>
            </a:lnSpc>
          </a:pPr>
          <a:r>
            <a:rPr lang="en-US"/>
            <a:t>Monthly </a:t>
          </a:r>
          <a:r>
            <a:rPr lang="en-US">
              <a:solidFill>
                <a:schemeClr val="tx1"/>
              </a:solidFill>
            </a:rPr>
            <a:t>Newsletters</a:t>
          </a:r>
        </a:p>
        <a:p>
          <a:pPr>
            <a:lnSpc>
              <a:spcPct val="100000"/>
            </a:lnSpc>
          </a:pPr>
          <a:r>
            <a:rPr lang="en-US">
              <a:solidFill>
                <a:schemeClr val="accent1"/>
              </a:solidFill>
            </a:rPr>
            <a:t> </a:t>
          </a:r>
          <a:r>
            <a:rPr lang="en-GB" b="1">
              <a:solidFill>
                <a:schemeClr val="accent1"/>
              </a:solidFill>
              <a:latin typeface="Aptos" panose="020B00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Sign up here!</a:t>
          </a:r>
          <a:endParaRPr lang="en-US">
            <a:solidFill>
              <a:schemeClr val="accent1"/>
            </a:solidFill>
          </a:endParaRPr>
        </a:p>
      </dgm:t>
    </dgm:pt>
    <dgm:pt modelId="{1C1C5F57-C063-4660-BB07-14B777D135EC}" type="parTrans" cxnId="{9DBBB1C1-D2D6-4EE7-B648-CDA741606B8D}">
      <dgm:prSet/>
      <dgm:spPr/>
      <dgm:t>
        <a:bodyPr/>
        <a:lstStyle/>
        <a:p>
          <a:endParaRPr lang="en-US"/>
        </a:p>
      </dgm:t>
    </dgm:pt>
    <dgm:pt modelId="{0834C713-8177-4564-87C4-F54289342F8D}" type="sibTrans" cxnId="{9DBBB1C1-D2D6-4EE7-B648-CDA741606B8D}">
      <dgm:prSet/>
      <dgm:spPr/>
      <dgm:t>
        <a:bodyPr/>
        <a:lstStyle/>
        <a:p>
          <a:pPr>
            <a:lnSpc>
              <a:spcPct val="100000"/>
            </a:lnSpc>
          </a:pPr>
          <a:endParaRPr lang="en-US"/>
        </a:p>
      </dgm:t>
    </dgm:pt>
    <dgm:pt modelId="{EB91A0CD-820D-4FFE-A7C7-4FB15F1033DC}">
      <dgm:prSet/>
      <dgm:spPr/>
      <dgm:t>
        <a:bodyPr/>
        <a:lstStyle/>
        <a:p>
          <a:pPr>
            <a:lnSpc>
              <a:spcPct val="100000"/>
            </a:lnSpc>
          </a:pPr>
          <a:endParaRPr lang="en-US"/>
        </a:p>
      </dgm:t>
    </dgm:pt>
    <dgm:pt modelId="{21C2CE97-CA9B-4E17-A98B-61E1B0E79FDB}" type="parTrans" cxnId="{B1796278-850F-488C-A888-2D89042DBC1E}">
      <dgm:prSet/>
      <dgm:spPr/>
      <dgm:t>
        <a:bodyPr/>
        <a:lstStyle/>
        <a:p>
          <a:endParaRPr lang="en-US"/>
        </a:p>
      </dgm:t>
    </dgm:pt>
    <dgm:pt modelId="{7640B3D7-2026-4014-BE52-F7AEF4927AE2}" type="sibTrans" cxnId="{B1796278-850F-488C-A888-2D89042DBC1E}">
      <dgm:prSet/>
      <dgm:spPr/>
      <dgm:t>
        <a:bodyPr/>
        <a:lstStyle/>
        <a:p>
          <a:pPr>
            <a:lnSpc>
              <a:spcPct val="100000"/>
            </a:lnSpc>
          </a:pPr>
          <a:endParaRPr lang="en-US"/>
        </a:p>
      </dgm:t>
    </dgm:pt>
    <dgm:pt modelId="{EE45FDF8-E413-4D7D-BA52-C84DBCF7C388}">
      <dgm:prSet/>
      <dgm:spPr/>
      <dgm:t>
        <a:bodyPr/>
        <a:lstStyle/>
        <a:p>
          <a:pPr>
            <a:lnSpc>
              <a:spcPct val="100000"/>
            </a:lnSpc>
          </a:pPr>
          <a:r>
            <a:rPr lang="en-US"/>
            <a:t>Email: </a:t>
          </a:r>
          <a:r>
            <a:rPr lang="en-US">
              <a:hlinkClick xmlns:r="http://schemas.openxmlformats.org/officeDocument/2006/relationships" r:id="rId2"/>
            </a:rPr>
            <a:t>info@pcfcheshirewest.org</a:t>
          </a:r>
          <a:endParaRPr lang="en-US"/>
        </a:p>
      </dgm:t>
    </dgm:pt>
    <dgm:pt modelId="{E68113DB-DFBA-440F-B7C6-5276E03AF829}" type="parTrans" cxnId="{E4B19020-EFB0-471C-B789-40586001A275}">
      <dgm:prSet/>
      <dgm:spPr/>
      <dgm:t>
        <a:bodyPr/>
        <a:lstStyle/>
        <a:p>
          <a:endParaRPr lang="en-US"/>
        </a:p>
      </dgm:t>
    </dgm:pt>
    <dgm:pt modelId="{11F5D653-6E5E-4A32-996F-91CA71822C58}" type="sibTrans" cxnId="{E4B19020-EFB0-471C-B789-40586001A275}">
      <dgm:prSet/>
      <dgm:spPr/>
      <dgm:t>
        <a:bodyPr/>
        <a:lstStyle/>
        <a:p>
          <a:pPr>
            <a:lnSpc>
              <a:spcPct val="100000"/>
            </a:lnSpc>
          </a:pPr>
          <a:endParaRPr lang="en-US"/>
        </a:p>
      </dgm:t>
    </dgm:pt>
    <dgm:pt modelId="{CCCD7733-92B0-4B04-AB18-0CC8C2FEBD9E}">
      <dgm:prSet/>
      <dgm:spPr/>
      <dgm:t>
        <a:bodyPr/>
        <a:lstStyle/>
        <a:p>
          <a:pPr>
            <a:lnSpc>
              <a:spcPct val="100000"/>
            </a:lnSpc>
          </a:pPr>
          <a:r>
            <a:rPr lang="en-US"/>
            <a:t>Website: </a:t>
          </a:r>
          <a:r>
            <a:rPr lang="en-US">
              <a:hlinkClick xmlns:r="http://schemas.openxmlformats.org/officeDocument/2006/relationships" r:id="rId3"/>
            </a:rPr>
            <a:t>www.pcfcheshirewest.org</a:t>
          </a:r>
          <a:endParaRPr lang="en-US"/>
        </a:p>
      </dgm:t>
    </dgm:pt>
    <dgm:pt modelId="{D0E60387-4116-4383-844E-069078D54F69}" type="parTrans" cxnId="{C95DFD75-3E91-4E34-9F15-49A94156CA4A}">
      <dgm:prSet/>
      <dgm:spPr/>
      <dgm:t>
        <a:bodyPr/>
        <a:lstStyle/>
        <a:p>
          <a:endParaRPr lang="en-US"/>
        </a:p>
      </dgm:t>
    </dgm:pt>
    <dgm:pt modelId="{6127480E-09E4-48FB-AC05-6595637FFE93}" type="sibTrans" cxnId="{C95DFD75-3E91-4E34-9F15-49A94156CA4A}">
      <dgm:prSet/>
      <dgm:spPr/>
      <dgm:t>
        <a:bodyPr/>
        <a:lstStyle/>
        <a:p>
          <a:pPr>
            <a:lnSpc>
              <a:spcPct val="100000"/>
            </a:lnSpc>
          </a:pPr>
          <a:endParaRPr lang="en-US"/>
        </a:p>
      </dgm:t>
    </dgm:pt>
    <dgm:pt modelId="{2E1F63D4-2A5B-49C4-ADCF-7EA2DB29D244}">
      <dgm:prSet/>
      <dgm:spPr/>
      <dgm:t>
        <a:bodyPr/>
        <a:lstStyle/>
        <a:p>
          <a:pPr>
            <a:lnSpc>
              <a:spcPct val="100000"/>
            </a:lnSpc>
          </a:pPr>
          <a:r>
            <a:rPr lang="en-US"/>
            <a:t>Phone number: 07900840867</a:t>
          </a:r>
        </a:p>
      </dgm:t>
    </dgm:pt>
    <dgm:pt modelId="{45A5BFD4-0763-4975-A5E5-F8EFEBCA35A5}" type="parTrans" cxnId="{767C372B-0A0D-4E6E-B243-1550E6B231A7}">
      <dgm:prSet/>
      <dgm:spPr/>
      <dgm:t>
        <a:bodyPr/>
        <a:lstStyle/>
        <a:p>
          <a:endParaRPr lang="en-US"/>
        </a:p>
      </dgm:t>
    </dgm:pt>
    <dgm:pt modelId="{53D7D552-1678-48EA-895B-BFD007B32D14}" type="sibTrans" cxnId="{767C372B-0A0D-4E6E-B243-1550E6B231A7}">
      <dgm:prSet/>
      <dgm:spPr/>
      <dgm:t>
        <a:bodyPr/>
        <a:lstStyle/>
        <a:p>
          <a:pPr>
            <a:lnSpc>
              <a:spcPct val="100000"/>
            </a:lnSpc>
          </a:pPr>
          <a:endParaRPr lang="en-US"/>
        </a:p>
      </dgm:t>
    </dgm:pt>
    <dgm:pt modelId="{FD3932BC-7EAB-44CC-BCDD-EE0033FAF746}">
      <dgm:prSet/>
      <dgm:spPr/>
      <dgm:t>
        <a:bodyPr/>
        <a:lstStyle/>
        <a:p>
          <a:pPr>
            <a:lnSpc>
              <a:spcPct val="100000"/>
            </a:lnSpc>
          </a:pPr>
          <a:r>
            <a:rPr lang="en-GB">
              <a:hlinkClick xmlns:r="http://schemas.openxmlformats.org/officeDocument/2006/relationships" r:id="rId4"/>
            </a:rPr>
            <a:t>PCF YouTube Channel</a:t>
          </a:r>
          <a:endParaRPr lang="en-GB"/>
        </a:p>
        <a:p>
          <a:pPr>
            <a:lnSpc>
              <a:spcPct val="100000"/>
            </a:lnSpc>
          </a:pPr>
          <a:endParaRPr lang="en-GB"/>
        </a:p>
      </dgm:t>
    </dgm:pt>
    <dgm:pt modelId="{2CE38EDA-7E11-4058-8C36-30BF1D9FE422}" type="parTrans" cxnId="{F97B763F-0D2C-490B-8CC7-2E37943EDBAC}">
      <dgm:prSet/>
      <dgm:spPr/>
      <dgm:t>
        <a:bodyPr/>
        <a:lstStyle/>
        <a:p>
          <a:endParaRPr lang="en-GB"/>
        </a:p>
      </dgm:t>
    </dgm:pt>
    <dgm:pt modelId="{69157D99-94B5-445C-A47A-431DC9935009}" type="sibTrans" cxnId="{F97B763F-0D2C-490B-8CC7-2E37943EDBAC}">
      <dgm:prSet/>
      <dgm:spPr/>
      <dgm:t>
        <a:bodyPr/>
        <a:lstStyle/>
        <a:p>
          <a:pPr>
            <a:lnSpc>
              <a:spcPct val="100000"/>
            </a:lnSpc>
          </a:pPr>
          <a:endParaRPr lang="en-GB"/>
        </a:p>
      </dgm:t>
    </dgm:pt>
    <dgm:pt modelId="{50255150-9722-4865-B339-9461A8136223}">
      <dgm:prSet/>
      <dgm:spPr/>
      <dgm:t>
        <a:bodyPr/>
        <a:lstStyle/>
        <a:p>
          <a:pPr>
            <a:lnSpc>
              <a:spcPct val="100000"/>
            </a:lnSpc>
          </a:pPr>
          <a:r>
            <a:rPr lang="en-GB">
              <a:hlinkClick xmlns:r="http://schemas.openxmlformats.org/officeDocument/2006/relationships" r:id="rId5"/>
            </a:rPr>
            <a:t>https://facebook.com/pcfcwac</a:t>
          </a:r>
          <a:endParaRPr lang="en-GB"/>
        </a:p>
        <a:p>
          <a:pPr>
            <a:lnSpc>
              <a:spcPct val="100000"/>
            </a:lnSpc>
          </a:pPr>
          <a:endParaRPr lang="en-GB"/>
        </a:p>
        <a:p>
          <a:pPr>
            <a:lnSpc>
              <a:spcPct val="100000"/>
            </a:lnSpc>
          </a:pPr>
          <a:endParaRPr lang="en-GB"/>
        </a:p>
      </dgm:t>
    </dgm:pt>
    <dgm:pt modelId="{C75BDE35-C6FD-4329-AD87-AD6785DC711A}" type="parTrans" cxnId="{74131FA2-7841-45D6-B972-E1E6425B9C8D}">
      <dgm:prSet/>
      <dgm:spPr/>
      <dgm:t>
        <a:bodyPr/>
        <a:lstStyle/>
        <a:p>
          <a:endParaRPr lang="en-GB"/>
        </a:p>
      </dgm:t>
    </dgm:pt>
    <dgm:pt modelId="{7E0F125F-E0F5-4EC1-839B-49167B0CB417}" type="sibTrans" cxnId="{74131FA2-7841-45D6-B972-E1E6425B9C8D}">
      <dgm:prSet/>
      <dgm:spPr/>
      <dgm:t>
        <a:bodyPr/>
        <a:lstStyle/>
        <a:p>
          <a:endParaRPr lang="en-GB"/>
        </a:p>
      </dgm:t>
    </dgm:pt>
    <dgm:pt modelId="{74A9C7A9-73B8-41DB-9CD2-F41BB4073FC7}" type="pres">
      <dgm:prSet presAssocID="{1F04DD52-82B4-4391-985D-F4D91653BC1B}" presName="root" presStyleCnt="0">
        <dgm:presLayoutVars>
          <dgm:dir/>
          <dgm:resizeHandles val="exact"/>
        </dgm:presLayoutVars>
      </dgm:prSet>
      <dgm:spPr/>
    </dgm:pt>
    <dgm:pt modelId="{4E75551F-6B7F-44B7-A83C-175E8D80A74A}" type="pres">
      <dgm:prSet presAssocID="{1F04DD52-82B4-4391-985D-F4D91653BC1B}" presName="container" presStyleCnt="0">
        <dgm:presLayoutVars>
          <dgm:dir/>
          <dgm:resizeHandles val="exact"/>
        </dgm:presLayoutVars>
      </dgm:prSet>
      <dgm:spPr/>
    </dgm:pt>
    <dgm:pt modelId="{F2BECCF3-00D6-4651-B633-CA35A0DEE469}" type="pres">
      <dgm:prSet presAssocID="{6C041027-5AB0-4320-AC07-53C70C7834EB}" presName="compNode" presStyleCnt="0"/>
      <dgm:spPr/>
    </dgm:pt>
    <dgm:pt modelId="{028FAF15-6E92-45D3-A608-9D0C18705E57}" type="pres">
      <dgm:prSet presAssocID="{6C041027-5AB0-4320-AC07-53C70C7834EB}" presName="iconBgRect" presStyleLbl="bgShp" presStyleIdx="0" presStyleCnt="7"/>
      <dgm:spPr/>
    </dgm:pt>
    <dgm:pt modelId="{AA7F4BF2-A05A-47A1-AE75-C602ECE217B6}" type="pres">
      <dgm:prSet presAssocID="{6C041027-5AB0-4320-AC07-53C70C7834EB}" presName="iconRect" presStyleLbl="node1" presStyleIdx="0"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mail"/>
        </a:ext>
      </dgm:extLst>
    </dgm:pt>
    <dgm:pt modelId="{E4FE7E3A-A45A-4992-8D54-654EC6CDC0F3}" type="pres">
      <dgm:prSet presAssocID="{6C041027-5AB0-4320-AC07-53C70C7834EB}" presName="spaceRect" presStyleCnt="0"/>
      <dgm:spPr/>
    </dgm:pt>
    <dgm:pt modelId="{012EEC84-F610-48C7-89A0-30372EA718C4}" type="pres">
      <dgm:prSet presAssocID="{6C041027-5AB0-4320-AC07-53C70C7834EB}" presName="textRect" presStyleLbl="revTx" presStyleIdx="0" presStyleCnt="7">
        <dgm:presLayoutVars>
          <dgm:chMax val="1"/>
          <dgm:chPref val="1"/>
        </dgm:presLayoutVars>
      </dgm:prSet>
      <dgm:spPr/>
    </dgm:pt>
    <dgm:pt modelId="{34E5A4A1-5A25-45BD-B558-C807FBD371C4}" type="pres">
      <dgm:prSet presAssocID="{0834C713-8177-4564-87C4-F54289342F8D}" presName="sibTrans" presStyleLbl="sibTrans2D1" presStyleIdx="0" presStyleCnt="0"/>
      <dgm:spPr/>
    </dgm:pt>
    <dgm:pt modelId="{F8D9984C-2954-423A-B01E-99C2F4284199}" type="pres">
      <dgm:prSet presAssocID="{EB91A0CD-820D-4FFE-A7C7-4FB15F1033DC}" presName="compNode" presStyleCnt="0"/>
      <dgm:spPr/>
    </dgm:pt>
    <dgm:pt modelId="{95A87F1B-6893-4C03-91AA-78C99CF5BFCA}" type="pres">
      <dgm:prSet presAssocID="{EB91A0CD-820D-4FFE-A7C7-4FB15F1033DC}" presName="iconBgRect" presStyleLbl="bgShp" presStyleIdx="1" presStyleCnt="7"/>
      <dgm:spPr/>
    </dgm:pt>
    <dgm:pt modelId="{DF789456-CAFE-4E33-B08C-07D97CCE7F7B}" type="pres">
      <dgm:prSet presAssocID="{EB91A0CD-820D-4FFE-A7C7-4FB15F1033DC}" presName="iconRect" presStyleLbl="node1" presStyleIdx="1"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Thumbs Up Sign"/>
        </a:ext>
      </dgm:extLst>
    </dgm:pt>
    <dgm:pt modelId="{8B396E8C-680C-4E90-9098-31F1B15AE06A}" type="pres">
      <dgm:prSet presAssocID="{EB91A0CD-820D-4FFE-A7C7-4FB15F1033DC}" presName="spaceRect" presStyleCnt="0"/>
      <dgm:spPr/>
    </dgm:pt>
    <dgm:pt modelId="{E3A7D99E-BCA7-492F-A29E-0AC1090B6DEB}" type="pres">
      <dgm:prSet presAssocID="{EB91A0CD-820D-4FFE-A7C7-4FB15F1033DC}" presName="textRect" presStyleLbl="revTx" presStyleIdx="1" presStyleCnt="7">
        <dgm:presLayoutVars>
          <dgm:chMax val="1"/>
          <dgm:chPref val="1"/>
        </dgm:presLayoutVars>
      </dgm:prSet>
      <dgm:spPr/>
    </dgm:pt>
    <dgm:pt modelId="{21B5ED76-5FB6-4A99-95AC-8866718AECA7}" type="pres">
      <dgm:prSet presAssocID="{7640B3D7-2026-4014-BE52-F7AEF4927AE2}" presName="sibTrans" presStyleLbl="sibTrans2D1" presStyleIdx="0" presStyleCnt="0"/>
      <dgm:spPr/>
    </dgm:pt>
    <dgm:pt modelId="{601C60DE-9348-4636-9D75-11393E3C4B8C}" type="pres">
      <dgm:prSet presAssocID="{EE45FDF8-E413-4D7D-BA52-C84DBCF7C388}" presName="compNode" presStyleCnt="0"/>
      <dgm:spPr/>
    </dgm:pt>
    <dgm:pt modelId="{DCA1F043-1793-41B0-A6D9-9E5066EE044F}" type="pres">
      <dgm:prSet presAssocID="{EE45FDF8-E413-4D7D-BA52-C84DBCF7C388}" presName="iconBgRect" presStyleLbl="bgShp" presStyleIdx="2" presStyleCnt="7"/>
      <dgm:spPr/>
    </dgm:pt>
    <dgm:pt modelId="{4DFECD96-68DA-4463-A7E0-97CFD04FBFF7}" type="pres">
      <dgm:prSet presAssocID="{EE45FDF8-E413-4D7D-BA52-C84DBCF7C388}" presName="iconRect" presStyleLbl="node1" presStyleIdx="2"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end"/>
        </a:ext>
      </dgm:extLst>
    </dgm:pt>
    <dgm:pt modelId="{A57037F9-B8D8-4E46-8BB8-7F68D439A14D}" type="pres">
      <dgm:prSet presAssocID="{EE45FDF8-E413-4D7D-BA52-C84DBCF7C388}" presName="spaceRect" presStyleCnt="0"/>
      <dgm:spPr/>
    </dgm:pt>
    <dgm:pt modelId="{217C1F4F-BA34-4133-9F41-DA90B9EB9BF1}" type="pres">
      <dgm:prSet presAssocID="{EE45FDF8-E413-4D7D-BA52-C84DBCF7C388}" presName="textRect" presStyleLbl="revTx" presStyleIdx="2" presStyleCnt="7">
        <dgm:presLayoutVars>
          <dgm:chMax val="1"/>
          <dgm:chPref val="1"/>
        </dgm:presLayoutVars>
      </dgm:prSet>
      <dgm:spPr/>
    </dgm:pt>
    <dgm:pt modelId="{AC96182C-3170-411A-8193-BD72010EE767}" type="pres">
      <dgm:prSet presAssocID="{11F5D653-6E5E-4A32-996F-91CA71822C58}" presName="sibTrans" presStyleLbl="sibTrans2D1" presStyleIdx="0" presStyleCnt="0"/>
      <dgm:spPr/>
    </dgm:pt>
    <dgm:pt modelId="{EB9FFE3F-1507-4473-A0BB-B23397CF2A0B}" type="pres">
      <dgm:prSet presAssocID="{CCCD7733-92B0-4B04-AB18-0CC8C2FEBD9E}" presName="compNode" presStyleCnt="0"/>
      <dgm:spPr/>
    </dgm:pt>
    <dgm:pt modelId="{4957492C-0C05-418D-A29E-C7C478E98227}" type="pres">
      <dgm:prSet presAssocID="{CCCD7733-92B0-4B04-AB18-0CC8C2FEBD9E}" presName="iconBgRect" presStyleLbl="bgShp" presStyleIdx="3" presStyleCnt="7"/>
      <dgm:spPr/>
    </dgm:pt>
    <dgm:pt modelId="{3B04D94E-E43F-4402-BFE6-9C9440F52D93}" type="pres">
      <dgm:prSet presAssocID="{CCCD7733-92B0-4B04-AB18-0CC8C2FEBD9E}" presName="iconRect" presStyleLbl="node1" presStyleIdx="3"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Monitor"/>
        </a:ext>
      </dgm:extLst>
    </dgm:pt>
    <dgm:pt modelId="{63F5D994-C264-4C09-821C-B8CA7E0A3620}" type="pres">
      <dgm:prSet presAssocID="{CCCD7733-92B0-4B04-AB18-0CC8C2FEBD9E}" presName="spaceRect" presStyleCnt="0"/>
      <dgm:spPr/>
    </dgm:pt>
    <dgm:pt modelId="{268A2438-32D8-4AC6-A492-9D0ED65B3D08}" type="pres">
      <dgm:prSet presAssocID="{CCCD7733-92B0-4B04-AB18-0CC8C2FEBD9E}" presName="textRect" presStyleLbl="revTx" presStyleIdx="3" presStyleCnt="7">
        <dgm:presLayoutVars>
          <dgm:chMax val="1"/>
          <dgm:chPref val="1"/>
        </dgm:presLayoutVars>
      </dgm:prSet>
      <dgm:spPr/>
    </dgm:pt>
    <dgm:pt modelId="{E41E3FA2-61D8-4BC7-97A4-9F2CC5A0F6F3}" type="pres">
      <dgm:prSet presAssocID="{6127480E-09E4-48FB-AC05-6595637FFE93}" presName="sibTrans" presStyleLbl="sibTrans2D1" presStyleIdx="0" presStyleCnt="0"/>
      <dgm:spPr/>
    </dgm:pt>
    <dgm:pt modelId="{974C261F-FD8D-4B0B-A681-2204D15484F9}" type="pres">
      <dgm:prSet presAssocID="{2E1F63D4-2A5B-49C4-ADCF-7EA2DB29D244}" presName="compNode" presStyleCnt="0"/>
      <dgm:spPr/>
    </dgm:pt>
    <dgm:pt modelId="{AF945963-C0C9-4895-A193-E7840C48136D}" type="pres">
      <dgm:prSet presAssocID="{2E1F63D4-2A5B-49C4-ADCF-7EA2DB29D244}" presName="iconBgRect" presStyleLbl="bgShp" presStyleIdx="4" presStyleCnt="7"/>
      <dgm:spPr/>
    </dgm:pt>
    <dgm:pt modelId="{B4F63BA8-2BF4-44DB-BFD3-BCFF982C520C}" type="pres">
      <dgm:prSet presAssocID="{2E1F63D4-2A5B-49C4-ADCF-7EA2DB29D244}" presName="iconRect" presStyleLbl="node1" presStyleIdx="4"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peaker Phone"/>
        </a:ext>
      </dgm:extLst>
    </dgm:pt>
    <dgm:pt modelId="{F5A25E39-7211-4C39-9BBB-EAB277918853}" type="pres">
      <dgm:prSet presAssocID="{2E1F63D4-2A5B-49C4-ADCF-7EA2DB29D244}" presName="spaceRect" presStyleCnt="0"/>
      <dgm:spPr/>
    </dgm:pt>
    <dgm:pt modelId="{31426E31-952A-4046-A623-218EC1D7BF8C}" type="pres">
      <dgm:prSet presAssocID="{2E1F63D4-2A5B-49C4-ADCF-7EA2DB29D244}" presName="textRect" presStyleLbl="revTx" presStyleIdx="4" presStyleCnt="7">
        <dgm:presLayoutVars>
          <dgm:chMax val="1"/>
          <dgm:chPref val="1"/>
        </dgm:presLayoutVars>
      </dgm:prSet>
      <dgm:spPr/>
    </dgm:pt>
    <dgm:pt modelId="{4BB8226D-1644-4EF1-B23E-5D61CB6536B5}" type="pres">
      <dgm:prSet presAssocID="{53D7D552-1678-48EA-895B-BFD007B32D14}" presName="sibTrans" presStyleLbl="sibTrans2D1" presStyleIdx="0" presStyleCnt="0"/>
      <dgm:spPr/>
    </dgm:pt>
    <dgm:pt modelId="{47896B3A-5625-4C87-8B0E-8C0D3F5CBD61}" type="pres">
      <dgm:prSet presAssocID="{FD3932BC-7EAB-44CC-BCDD-EE0033FAF746}" presName="compNode" presStyleCnt="0"/>
      <dgm:spPr/>
    </dgm:pt>
    <dgm:pt modelId="{E6F44875-2BB5-4F52-B109-C5B2813F6B5B}" type="pres">
      <dgm:prSet presAssocID="{FD3932BC-7EAB-44CC-BCDD-EE0033FAF746}" presName="iconBgRect" presStyleLbl="bgShp" presStyleIdx="5" presStyleCnt="7"/>
      <dgm:spPr/>
    </dgm:pt>
    <dgm:pt modelId="{33F0ED86-3C5B-4706-8356-FD1585F25695}" type="pres">
      <dgm:prSet presAssocID="{FD3932BC-7EAB-44CC-BCDD-EE0033FAF746}" presName="iconRect" presStyleLbl="node1" presStyleIdx="5" presStyleCnt="7"/>
      <dgm:spPr>
        <a:blipFill>
          <a:blip xmlns:r="http://schemas.openxmlformats.org/officeDocument/2006/relationships">
            <a:extLst>
              <a:ext uri="{96DAC541-7B7A-43D3-8B79-37D633B846F1}">
                <asvg:svgBlip xmlns:asvg="http://schemas.microsoft.com/office/drawing/2016/SVG/main" r:embed="rId11"/>
              </a:ext>
            </a:extLst>
          </a:blip>
          <a:srcRect/>
          <a:stretch>
            <a:fillRect/>
          </a:stretch>
        </a:blipFill>
      </dgm:spPr>
      <dgm:extLst>
        <a:ext uri="{E40237B7-FDA0-4F09-8148-C483321AD2D9}">
          <dgm14:cNvPr xmlns:dgm14="http://schemas.microsoft.com/office/drawing/2010/diagram" id="0" name="" descr="Video camera with solid fill"/>
        </a:ext>
      </dgm:extLst>
    </dgm:pt>
    <dgm:pt modelId="{F5BB8BE4-6606-4D01-95EC-C0E6C9B59433}" type="pres">
      <dgm:prSet presAssocID="{FD3932BC-7EAB-44CC-BCDD-EE0033FAF746}" presName="spaceRect" presStyleCnt="0"/>
      <dgm:spPr/>
    </dgm:pt>
    <dgm:pt modelId="{5140D8A3-5058-44C2-9211-7EFA4D6E2923}" type="pres">
      <dgm:prSet presAssocID="{FD3932BC-7EAB-44CC-BCDD-EE0033FAF746}" presName="textRect" presStyleLbl="revTx" presStyleIdx="5" presStyleCnt="7">
        <dgm:presLayoutVars>
          <dgm:chMax val="1"/>
          <dgm:chPref val="1"/>
        </dgm:presLayoutVars>
      </dgm:prSet>
      <dgm:spPr/>
    </dgm:pt>
    <dgm:pt modelId="{3E9C2210-5CE6-4077-B6B0-B4BFD69ECAC1}" type="pres">
      <dgm:prSet presAssocID="{69157D99-94B5-445C-A47A-431DC9935009}" presName="sibTrans" presStyleLbl="sibTrans2D1" presStyleIdx="0" presStyleCnt="0"/>
      <dgm:spPr/>
    </dgm:pt>
    <dgm:pt modelId="{37B7F7C6-14D5-441B-A8CD-F9C6476C5D2C}" type="pres">
      <dgm:prSet presAssocID="{50255150-9722-4865-B339-9461A8136223}" presName="compNode" presStyleCnt="0"/>
      <dgm:spPr/>
    </dgm:pt>
    <dgm:pt modelId="{1D588AB2-9601-4B9B-ACBD-E8ED03D1CCC4}" type="pres">
      <dgm:prSet presAssocID="{50255150-9722-4865-B339-9461A8136223}" presName="iconBgRect" presStyleLbl="bgShp" presStyleIdx="6" presStyleCnt="7"/>
      <dgm:spPr>
        <a:solidFill>
          <a:schemeClr val="bg1"/>
        </a:solidFill>
      </dgm:spPr>
    </dgm:pt>
    <dgm:pt modelId="{CEAD12B5-8A0B-4264-B388-E3E4D7C49195}" type="pres">
      <dgm:prSet presAssocID="{50255150-9722-4865-B339-9461A8136223}" presName="iconRect" presStyleLbl="node1" presStyleIdx="6" presStyleCnt="7" custFlipHor="1" custScaleX="33591" custLinFactY="100000" custLinFactNeighborX="-8934" custLinFactNeighborY="134383"/>
      <dgm:spPr/>
    </dgm:pt>
    <dgm:pt modelId="{9941E052-0EAB-4C88-A355-3FC5973F2B09}" type="pres">
      <dgm:prSet presAssocID="{50255150-9722-4865-B339-9461A8136223}" presName="spaceRect" presStyleCnt="0"/>
      <dgm:spPr/>
    </dgm:pt>
    <dgm:pt modelId="{CAC78723-BAD9-4D63-B44F-488ECA3C2C3D}" type="pres">
      <dgm:prSet presAssocID="{50255150-9722-4865-B339-9461A8136223}" presName="textRect" presStyleLbl="revTx" presStyleIdx="6" presStyleCnt="7" custScaleX="134920" custScaleY="124357" custLinFactX="81566" custLinFactY="-141439" custLinFactNeighborX="100000" custLinFactNeighborY="-200000">
        <dgm:presLayoutVars>
          <dgm:chMax val="1"/>
          <dgm:chPref val="1"/>
        </dgm:presLayoutVars>
      </dgm:prSet>
      <dgm:spPr/>
    </dgm:pt>
  </dgm:ptLst>
  <dgm:cxnLst>
    <dgm:cxn modelId="{37452219-E856-441A-9961-31FD7BC30553}" type="presOf" srcId="{6127480E-09E4-48FB-AC05-6595637FFE93}" destId="{E41E3FA2-61D8-4BC7-97A4-9F2CC5A0F6F3}" srcOrd="0" destOrd="0" presId="urn:microsoft.com/office/officeart/2018/2/layout/IconCircleList"/>
    <dgm:cxn modelId="{E4B19020-EFB0-471C-B789-40586001A275}" srcId="{1F04DD52-82B4-4391-985D-F4D91653BC1B}" destId="{EE45FDF8-E413-4D7D-BA52-C84DBCF7C388}" srcOrd="2" destOrd="0" parTransId="{E68113DB-DFBA-440F-B7C6-5276E03AF829}" sibTransId="{11F5D653-6E5E-4A32-996F-91CA71822C58}"/>
    <dgm:cxn modelId="{767C372B-0A0D-4E6E-B243-1550E6B231A7}" srcId="{1F04DD52-82B4-4391-985D-F4D91653BC1B}" destId="{2E1F63D4-2A5B-49C4-ADCF-7EA2DB29D244}" srcOrd="4" destOrd="0" parTransId="{45A5BFD4-0763-4975-A5E5-F8EFEBCA35A5}" sibTransId="{53D7D552-1678-48EA-895B-BFD007B32D14}"/>
    <dgm:cxn modelId="{F97B763F-0D2C-490B-8CC7-2E37943EDBAC}" srcId="{1F04DD52-82B4-4391-985D-F4D91653BC1B}" destId="{FD3932BC-7EAB-44CC-BCDD-EE0033FAF746}" srcOrd="5" destOrd="0" parTransId="{2CE38EDA-7E11-4058-8C36-30BF1D9FE422}" sibTransId="{69157D99-94B5-445C-A47A-431DC9935009}"/>
    <dgm:cxn modelId="{33087541-7273-4377-9237-3B67C2A38013}" type="presOf" srcId="{CCCD7733-92B0-4B04-AB18-0CC8C2FEBD9E}" destId="{268A2438-32D8-4AC6-A492-9D0ED65B3D08}" srcOrd="0" destOrd="0" presId="urn:microsoft.com/office/officeart/2018/2/layout/IconCircleList"/>
    <dgm:cxn modelId="{EFDD2A6B-A9CB-4FDE-B410-10093E51948F}" type="presOf" srcId="{FD3932BC-7EAB-44CC-BCDD-EE0033FAF746}" destId="{5140D8A3-5058-44C2-9211-7EFA4D6E2923}" srcOrd="0" destOrd="0" presId="urn:microsoft.com/office/officeart/2018/2/layout/IconCircleList"/>
    <dgm:cxn modelId="{4A9B806B-3745-45AA-AA31-C6EF263E39FE}" type="presOf" srcId="{6C041027-5AB0-4320-AC07-53C70C7834EB}" destId="{012EEC84-F610-48C7-89A0-30372EA718C4}" srcOrd="0" destOrd="0" presId="urn:microsoft.com/office/officeart/2018/2/layout/IconCircleList"/>
    <dgm:cxn modelId="{DCFE6C4E-F496-4B69-A6EE-CA652C038FA2}" type="presOf" srcId="{69157D99-94B5-445C-A47A-431DC9935009}" destId="{3E9C2210-5CE6-4077-B6B0-B4BFD69ECAC1}" srcOrd="0" destOrd="0" presId="urn:microsoft.com/office/officeart/2018/2/layout/IconCircleList"/>
    <dgm:cxn modelId="{C95DFD75-3E91-4E34-9F15-49A94156CA4A}" srcId="{1F04DD52-82B4-4391-985D-F4D91653BC1B}" destId="{CCCD7733-92B0-4B04-AB18-0CC8C2FEBD9E}" srcOrd="3" destOrd="0" parTransId="{D0E60387-4116-4383-844E-069078D54F69}" sibTransId="{6127480E-09E4-48FB-AC05-6595637FFE93}"/>
    <dgm:cxn modelId="{B1796278-850F-488C-A888-2D89042DBC1E}" srcId="{1F04DD52-82B4-4391-985D-F4D91653BC1B}" destId="{EB91A0CD-820D-4FFE-A7C7-4FB15F1033DC}" srcOrd="1" destOrd="0" parTransId="{21C2CE97-CA9B-4E17-A98B-61E1B0E79FDB}" sibTransId="{7640B3D7-2026-4014-BE52-F7AEF4927AE2}"/>
    <dgm:cxn modelId="{847FC489-5DA8-4256-A205-04D8B16D87F9}" type="presOf" srcId="{50255150-9722-4865-B339-9461A8136223}" destId="{CAC78723-BAD9-4D63-B44F-488ECA3C2C3D}" srcOrd="0" destOrd="0" presId="urn:microsoft.com/office/officeart/2018/2/layout/IconCircleList"/>
    <dgm:cxn modelId="{74131FA2-7841-45D6-B972-E1E6425B9C8D}" srcId="{1F04DD52-82B4-4391-985D-F4D91653BC1B}" destId="{50255150-9722-4865-B339-9461A8136223}" srcOrd="6" destOrd="0" parTransId="{C75BDE35-C6FD-4329-AD87-AD6785DC711A}" sibTransId="{7E0F125F-E0F5-4EC1-839B-49167B0CB417}"/>
    <dgm:cxn modelId="{9DBBB1C1-D2D6-4EE7-B648-CDA741606B8D}" srcId="{1F04DD52-82B4-4391-985D-F4D91653BC1B}" destId="{6C041027-5AB0-4320-AC07-53C70C7834EB}" srcOrd="0" destOrd="0" parTransId="{1C1C5F57-C063-4660-BB07-14B777D135EC}" sibTransId="{0834C713-8177-4564-87C4-F54289342F8D}"/>
    <dgm:cxn modelId="{B25715C8-4108-49C1-8034-F28EFA58F94A}" type="presOf" srcId="{1F04DD52-82B4-4391-985D-F4D91653BC1B}" destId="{74A9C7A9-73B8-41DB-9CD2-F41BB4073FC7}" srcOrd="0" destOrd="0" presId="urn:microsoft.com/office/officeart/2018/2/layout/IconCircleList"/>
    <dgm:cxn modelId="{297C7ECB-FE6C-4108-8215-AE877168FC34}" type="presOf" srcId="{EB91A0CD-820D-4FFE-A7C7-4FB15F1033DC}" destId="{E3A7D99E-BCA7-492F-A29E-0AC1090B6DEB}" srcOrd="0" destOrd="0" presId="urn:microsoft.com/office/officeart/2018/2/layout/IconCircleList"/>
    <dgm:cxn modelId="{507300CE-2C5A-4D0A-8F18-7919B24EB826}" type="presOf" srcId="{11F5D653-6E5E-4A32-996F-91CA71822C58}" destId="{AC96182C-3170-411A-8193-BD72010EE767}" srcOrd="0" destOrd="0" presId="urn:microsoft.com/office/officeart/2018/2/layout/IconCircleList"/>
    <dgm:cxn modelId="{30146ACF-48F2-4B02-B164-1AEBE4396053}" type="presOf" srcId="{EE45FDF8-E413-4D7D-BA52-C84DBCF7C388}" destId="{217C1F4F-BA34-4133-9F41-DA90B9EB9BF1}" srcOrd="0" destOrd="0" presId="urn:microsoft.com/office/officeart/2018/2/layout/IconCircleList"/>
    <dgm:cxn modelId="{9D28FFCF-0CC7-41E7-A302-7D9A7BA022ED}" type="presOf" srcId="{0834C713-8177-4564-87C4-F54289342F8D}" destId="{34E5A4A1-5A25-45BD-B558-C807FBD371C4}" srcOrd="0" destOrd="0" presId="urn:microsoft.com/office/officeart/2018/2/layout/IconCircleList"/>
    <dgm:cxn modelId="{2C83ECDB-A173-4C69-895E-2406B88ABBB2}" type="presOf" srcId="{53D7D552-1678-48EA-895B-BFD007B32D14}" destId="{4BB8226D-1644-4EF1-B23E-5D61CB6536B5}" srcOrd="0" destOrd="0" presId="urn:microsoft.com/office/officeart/2018/2/layout/IconCircleList"/>
    <dgm:cxn modelId="{381B65EE-B7F5-408D-8641-3ACA391E8088}" type="presOf" srcId="{7640B3D7-2026-4014-BE52-F7AEF4927AE2}" destId="{21B5ED76-5FB6-4A99-95AC-8866718AECA7}" srcOrd="0" destOrd="0" presId="urn:microsoft.com/office/officeart/2018/2/layout/IconCircleList"/>
    <dgm:cxn modelId="{70B390EF-8798-488E-BB8C-B655C38CBF3C}" type="presOf" srcId="{2E1F63D4-2A5B-49C4-ADCF-7EA2DB29D244}" destId="{31426E31-952A-4046-A623-218EC1D7BF8C}" srcOrd="0" destOrd="0" presId="urn:microsoft.com/office/officeart/2018/2/layout/IconCircleList"/>
    <dgm:cxn modelId="{C3A680B1-60D6-458E-A189-69E17D7CE5F9}" type="presParOf" srcId="{74A9C7A9-73B8-41DB-9CD2-F41BB4073FC7}" destId="{4E75551F-6B7F-44B7-A83C-175E8D80A74A}" srcOrd="0" destOrd="0" presId="urn:microsoft.com/office/officeart/2018/2/layout/IconCircleList"/>
    <dgm:cxn modelId="{A6A0239E-B521-4E2E-933C-CD5A988DC87B}" type="presParOf" srcId="{4E75551F-6B7F-44B7-A83C-175E8D80A74A}" destId="{F2BECCF3-00D6-4651-B633-CA35A0DEE469}" srcOrd="0" destOrd="0" presId="urn:microsoft.com/office/officeart/2018/2/layout/IconCircleList"/>
    <dgm:cxn modelId="{E737613F-A1B7-4AA2-BF94-C1EBA963E3AC}" type="presParOf" srcId="{F2BECCF3-00D6-4651-B633-CA35A0DEE469}" destId="{028FAF15-6E92-45D3-A608-9D0C18705E57}" srcOrd="0" destOrd="0" presId="urn:microsoft.com/office/officeart/2018/2/layout/IconCircleList"/>
    <dgm:cxn modelId="{3049B085-07F3-4D4F-83BD-6D3A24A161CA}" type="presParOf" srcId="{F2BECCF3-00D6-4651-B633-CA35A0DEE469}" destId="{AA7F4BF2-A05A-47A1-AE75-C602ECE217B6}" srcOrd="1" destOrd="0" presId="urn:microsoft.com/office/officeart/2018/2/layout/IconCircleList"/>
    <dgm:cxn modelId="{FA152515-7481-44B3-A121-F4EA0AFDD1E6}" type="presParOf" srcId="{F2BECCF3-00D6-4651-B633-CA35A0DEE469}" destId="{E4FE7E3A-A45A-4992-8D54-654EC6CDC0F3}" srcOrd="2" destOrd="0" presId="urn:microsoft.com/office/officeart/2018/2/layout/IconCircleList"/>
    <dgm:cxn modelId="{CE234706-B994-45CC-B32F-16A49813A1FA}" type="presParOf" srcId="{F2BECCF3-00D6-4651-B633-CA35A0DEE469}" destId="{012EEC84-F610-48C7-89A0-30372EA718C4}" srcOrd="3" destOrd="0" presId="urn:microsoft.com/office/officeart/2018/2/layout/IconCircleList"/>
    <dgm:cxn modelId="{23B638D7-76AF-4FA4-A988-4E78AB49A99A}" type="presParOf" srcId="{4E75551F-6B7F-44B7-A83C-175E8D80A74A}" destId="{34E5A4A1-5A25-45BD-B558-C807FBD371C4}" srcOrd="1" destOrd="0" presId="urn:microsoft.com/office/officeart/2018/2/layout/IconCircleList"/>
    <dgm:cxn modelId="{C5F67F40-F1A2-4CA5-AF03-8E04256FBA0B}" type="presParOf" srcId="{4E75551F-6B7F-44B7-A83C-175E8D80A74A}" destId="{F8D9984C-2954-423A-B01E-99C2F4284199}" srcOrd="2" destOrd="0" presId="urn:microsoft.com/office/officeart/2018/2/layout/IconCircleList"/>
    <dgm:cxn modelId="{50220BB5-783B-4E80-96B7-EE4E6BC61A63}" type="presParOf" srcId="{F8D9984C-2954-423A-B01E-99C2F4284199}" destId="{95A87F1B-6893-4C03-91AA-78C99CF5BFCA}" srcOrd="0" destOrd="0" presId="urn:microsoft.com/office/officeart/2018/2/layout/IconCircleList"/>
    <dgm:cxn modelId="{80624708-B5FC-4008-AF3C-33E725058D7A}" type="presParOf" srcId="{F8D9984C-2954-423A-B01E-99C2F4284199}" destId="{DF789456-CAFE-4E33-B08C-07D97CCE7F7B}" srcOrd="1" destOrd="0" presId="urn:microsoft.com/office/officeart/2018/2/layout/IconCircleList"/>
    <dgm:cxn modelId="{7931D3B3-C03E-46C1-8BCC-C7DB6D1E6E4E}" type="presParOf" srcId="{F8D9984C-2954-423A-B01E-99C2F4284199}" destId="{8B396E8C-680C-4E90-9098-31F1B15AE06A}" srcOrd="2" destOrd="0" presId="urn:microsoft.com/office/officeart/2018/2/layout/IconCircleList"/>
    <dgm:cxn modelId="{7EF1016C-AF9E-4E45-A3CC-D888EBE10380}" type="presParOf" srcId="{F8D9984C-2954-423A-B01E-99C2F4284199}" destId="{E3A7D99E-BCA7-492F-A29E-0AC1090B6DEB}" srcOrd="3" destOrd="0" presId="urn:microsoft.com/office/officeart/2018/2/layout/IconCircleList"/>
    <dgm:cxn modelId="{2E3106AF-8AC4-417E-8244-B69C28994019}" type="presParOf" srcId="{4E75551F-6B7F-44B7-A83C-175E8D80A74A}" destId="{21B5ED76-5FB6-4A99-95AC-8866718AECA7}" srcOrd="3" destOrd="0" presId="urn:microsoft.com/office/officeart/2018/2/layout/IconCircleList"/>
    <dgm:cxn modelId="{CD167BE3-D17C-4ABC-A401-A287EFF536D3}" type="presParOf" srcId="{4E75551F-6B7F-44B7-A83C-175E8D80A74A}" destId="{601C60DE-9348-4636-9D75-11393E3C4B8C}" srcOrd="4" destOrd="0" presId="urn:microsoft.com/office/officeart/2018/2/layout/IconCircleList"/>
    <dgm:cxn modelId="{3F91C042-3F60-424E-9327-E4A2047BA6B3}" type="presParOf" srcId="{601C60DE-9348-4636-9D75-11393E3C4B8C}" destId="{DCA1F043-1793-41B0-A6D9-9E5066EE044F}" srcOrd="0" destOrd="0" presId="urn:microsoft.com/office/officeart/2018/2/layout/IconCircleList"/>
    <dgm:cxn modelId="{C35ECEFC-B52D-4E35-89F5-885D6F6F3AF6}" type="presParOf" srcId="{601C60DE-9348-4636-9D75-11393E3C4B8C}" destId="{4DFECD96-68DA-4463-A7E0-97CFD04FBFF7}" srcOrd="1" destOrd="0" presId="urn:microsoft.com/office/officeart/2018/2/layout/IconCircleList"/>
    <dgm:cxn modelId="{DAF3C813-E54A-48BC-840D-057E8F3FF5CC}" type="presParOf" srcId="{601C60DE-9348-4636-9D75-11393E3C4B8C}" destId="{A57037F9-B8D8-4E46-8BB8-7F68D439A14D}" srcOrd="2" destOrd="0" presId="urn:microsoft.com/office/officeart/2018/2/layout/IconCircleList"/>
    <dgm:cxn modelId="{76E0328B-092B-4E50-94F4-684EBF8D0033}" type="presParOf" srcId="{601C60DE-9348-4636-9D75-11393E3C4B8C}" destId="{217C1F4F-BA34-4133-9F41-DA90B9EB9BF1}" srcOrd="3" destOrd="0" presId="urn:microsoft.com/office/officeart/2018/2/layout/IconCircleList"/>
    <dgm:cxn modelId="{52949852-2D14-40E9-889D-5D8F1D21E3A0}" type="presParOf" srcId="{4E75551F-6B7F-44B7-A83C-175E8D80A74A}" destId="{AC96182C-3170-411A-8193-BD72010EE767}" srcOrd="5" destOrd="0" presId="urn:microsoft.com/office/officeart/2018/2/layout/IconCircleList"/>
    <dgm:cxn modelId="{A07BC820-ACCA-4E3F-9394-4B76DCA36FEA}" type="presParOf" srcId="{4E75551F-6B7F-44B7-A83C-175E8D80A74A}" destId="{EB9FFE3F-1507-4473-A0BB-B23397CF2A0B}" srcOrd="6" destOrd="0" presId="urn:microsoft.com/office/officeart/2018/2/layout/IconCircleList"/>
    <dgm:cxn modelId="{C90CBB67-2917-4297-8BAD-349E482124F4}" type="presParOf" srcId="{EB9FFE3F-1507-4473-A0BB-B23397CF2A0B}" destId="{4957492C-0C05-418D-A29E-C7C478E98227}" srcOrd="0" destOrd="0" presId="urn:microsoft.com/office/officeart/2018/2/layout/IconCircleList"/>
    <dgm:cxn modelId="{8AFB0BB6-B835-45E8-B4DC-AFC0A3D9937A}" type="presParOf" srcId="{EB9FFE3F-1507-4473-A0BB-B23397CF2A0B}" destId="{3B04D94E-E43F-4402-BFE6-9C9440F52D93}" srcOrd="1" destOrd="0" presId="urn:microsoft.com/office/officeart/2018/2/layout/IconCircleList"/>
    <dgm:cxn modelId="{D812D5E5-F912-4EF3-B501-31D71DA9EC37}" type="presParOf" srcId="{EB9FFE3F-1507-4473-A0BB-B23397CF2A0B}" destId="{63F5D994-C264-4C09-821C-B8CA7E0A3620}" srcOrd="2" destOrd="0" presId="urn:microsoft.com/office/officeart/2018/2/layout/IconCircleList"/>
    <dgm:cxn modelId="{2074C144-A718-460E-912A-7CBB0578E7B5}" type="presParOf" srcId="{EB9FFE3F-1507-4473-A0BB-B23397CF2A0B}" destId="{268A2438-32D8-4AC6-A492-9D0ED65B3D08}" srcOrd="3" destOrd="0" presId="urn:microsoft.com/office/officeart/2018/2/layout/IconCircleList"/>
    <dgm:cxn modelId="{52422599-C98C-4D90-8E3F-F9BBEC2EA04A}" type="presParOf" srcId="{4E75551F-6B7F-44B7-A83C-175E8D80A74A}" destId="{E41E3FA2-61D8-4BC7-97A4-9F2CC5A0F6F3}" srcOrd="7" destOrd="0" presId="urn:microsoft.com/office/officeart/2018/2/layout/IconCircleList"/>
    <dgm:cxn modelId="{9D62356C-5AF9-43A2-974B-C907074CC7DF}" type="presParOf" srcId="{4E75551F-6B7F-44B7-A83C-175E8D80A74A}" destId="{974C261F-FD8D-4B0B-A681-2204D15484F9}" srcOrd="8" destOrd="0" presId="urn:microsoft.com/office/officeart/2018/2/layout/IconCircleList"/>
    <dgm:cxn modelId="{68B4095B-5689-424F-8190-7F62C4CECA7D}" type="presParOf" srcId="{974C261F-FD8D-4B0B-A681-2204D15484F9}" destId="{AF945963-C0C9-4895-A193-E7840C48136D}" srcOrd="0" destOrd="0" presId="urn:microsoft.com/office/officeart/2018/2/layout/IconCircleList"/>
    <dgm:cxn modelId="{38D12E04-632D-43E1-A1CD-3EF55FF9B51C}" type="presParOf" srcId="{974C261F-FD8D-4B0B-A681-2204D15484F9}" destId="{B4F63BA8-2BF4-44DB-BFD3-BCFF982C520C}" srcOrd="1" destOrd="0" presId="urn:microsoft.com/office/officeart/2018/2/layout/IconCircleList"/>
    <dgm:cxn modelId="{96AB389C-6C1D-48C1-B440-9D590E4199A6}" type="presParOf" srcId="{974C261F-FD8D-4B0B-A681-2204D15484F9}" destId="{F5A25E39-7211-4C39-9BBB-EAB277918853}" srcOrd="2" destOrd="0" presId="urn:microsoft.com/office/officeart/2018/2/layout/IconCircleList"/>
    <dgm:cxn modelId="{41A748C7-4682-4C02-A28E-09983AEE7761}" type="presParOf" srcId="{974C261F-FD8D-4B0B-A681-2204D15484F9}" destId="{31426E31-952A-4046-A623-218EC1D7BF8C}" srcOrd="3" destOrd="0" presId="urn:microsoft.com/office/officeart/2018/2/layout/IconCircleList"/>
    <dgm:cxn modelId="{7D10CB7F-E77C-423C-A12B-285433DCE481}" type="presParOf" srcId="{4E75551F-6B7F-44B7-A83C-175E8D80A74A}" destId="{4BB8226D-1644-4EF1-B23E-5D61CB6536B5}" srcOrd="9" destOrd="0" presId="urn:microsoft.com/office/officeart/2018/2/layout/IconCircleList"/>
    <dgm:cxn modelId="{C9B4F221-AA68-4DB3-8C21-16A2A2ECBBAB}" type="presParOf" srcId="{4E75551F-6B7F-44B7-A83C-175E8D80A74A}" destId="{47896B3A-5625-4C87-8B0E-8C0D3F5CBD61}" srcOrd="10" destOrd="0" presId="urn:microsoft.com/office/officeart/2018/2/layout/IconCircleList"/>
    <dgm:cxn modelId="{2DEB422C-D707-45B8-A9D6-7757D1E31B60}" type="presParOf" srcId="{47896B3A-5625-4C87-8B0E-8C0D3F5CBD61}" destId="{E6F44875-2BB5-4F52-B109-C5B2813F6B5B}" srcOrd="0" destOrd="0" presId="urn:microsoft.com/office/officeart/2018/2/layout/IconCircleList"/>
    <dgm:cxn modelId="{BD4146D8-5E06-4E7B-B1A2-8B771E07CC56}" type="presParOf" srcId="{47896B3A-5625-4C87-8B0E-8C0D3F5CBD61}" destId="{33F0ED86-3C5B-4706-8356-FD1585F25695}" srcOrd="1" destOrd="0" presId="urn:microsoft.com/office/officeart/2018/2/layout/IconCircleList"/>
    <dgm:cxn modelId="{116BE827-C5DF-49F7-B4E6-C2D49106A83B}" type="presParOf" srcId="{47896B3A-5625-4C87-8B0E-8C0D3F5CBD61}" destId="{F5BB8BE4-6606-4D01-95EC-C0E6C9B59433}" srcOrd="2" destOrd="0" presId="urn:microsoft.com/office/officeart/2018/2/layout/IconCircleList"/>
    <dgm:cxn modelId="{7BC098AC-C0BF-49BA-A416-35941EF6AFC7}" type="presParOf" srcId="{47896B3A-5625-4C87-8B0E-8C0D3F5CBD61}" destId="{5140D8A3-5058-44C2-9211-7EFA4D6E2923}" srcOrd="3" destOrd="0" presId="urn:microsoft.com/office/officeart/2018/2/layout/IconCircleList"/>
    <dgm:cxn modelId="{E3F48C60-523E-4034-BCEE-F234B3A60F2B}" type="presParOf" srcId="{4E75551F-6B7F-44B7-A83C-175E8D80A74A}" destId="{3E9C2210-5CE6-4077-B6B0-B4BFD69ECAC1}" srcOrd="11" destOrd="0" presId="urn:microsoft.com/office/officeart/2018/2/layout/IconCircleList"/>
    <dgm:cxn modelId="{D8F2C9D6-4D69-4248-B7E4-DD045B9077AE}" type="presParOf" srcId="{4E75551F-6B7F-44B7-A83C-175E8D80A74A}" destId="{37B7F7C6-14D5-441B-A8CD-F9C6476C5D2C}" srcOrd="12" destOrd="0" presId="urn:microsoft.com/office/officeart/2018/2/layout/IconCircleList"/>
    <dgm:cxn modelId="{95B7EAE7-7B18-48C1-9A9B-D1B0BF076DFE}" type="presParOf" srcId="{37B7F7C6-14D5-441B-A8CD-F9C6476C5D2C}" destId="{1D588AB2-9601-4B9B-ACBD-E8ED03D1CCC4}" srcOrd="0" destOrd="0" presId="urn:microsoft.com/office/officeart/2018/2/layout/IconCircleList"/>
    <dgm:cxn modelId="{65E0A169-3A9A-4401-97B1-AD881362A334}" type="presParOf" srcId="{37B7F7C6-14D5-441B-A8CD-F9C6476C5D2C}" destId="{CEAD12B5-8A0B-4264-B388-E3E4D7C49195}" srcOrd="1" destOrd="0" presId="urn:microsoft.com/office/officeart/2018/2/layout/IconCircleList"/>
    <dgm:cxn modelId="{6987838A-2D57-4050-BF84-2CCED0F6BE61}" type="presParOf" srcId="{37B7F7C6-14D5-441B-A8CD-F9C6476C5D2C}" destId="{9941E052-0EAB-4C88-A355-3FC5973F2B09}" srcOrd="2" destOrd="0" presId="urn:microsoft.com/office/officeart/2018/2/layout/IconCircleList"/>
    <dgm:cxn modelId="{51E105D8-8DDF-4B98-82A7-21A068ABF403}" type="presParOf" srcId="{37B7F7C6-14D5-441B-A8CD-F9C6476C5D2C}" destId="{CAC78723-BAD9-4D63-B44F-488ECA3C2C3D}"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9E7FE3-BDF2-4722-BCF0-0A7BE7A73F18}">
      <dsp:nvSpPr>
        <dsp:cNvPr id="0" name=""/>
        <dsp:cNvSpPr/>
      </dsp:nvSpPr>
      <dsp:spPr>
        <a:xfrm>
          <a:off x="0" y="1376865"/>
          <a:ext cx="10343121" cy="717133"/>
        </a:xfrm>
        <a:prstGeom prst="roundRect">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dirty="0">
              <a:latin typeface="Arial" panose="020B0604020202020204" pitchFamily="34" charset="0"/>
              <a:cs typeface="Arial" panose="020B0604020202020204" pitchFamily="34" charset="0"/>
            </a:rPr>
            <a:t>To provide evidence-based interventions for children and young people presenting with mild to moderate mental health issues using low intensity CBT </a:t>
          </a:r>
          <a:endParaRPr lang="en-US" sz="3200" kern="1200" dirty="0">
            <a:latin typeface="Arial" panose="020B0604020202020204" pitchFamily="34" charset="0"/>
            <a:cs typeface="Arial" panose="020B0604020202020204" pitchFamily="34" charset="0"/>
          </a:endParaRPr>
        </a:p>
      </dsp:txBody>
      <dsp:txXfrm>
        <a:off x="35008" y="1411873"/>
        <a:ext cx="10273105" cy="647117"/>
      </dsp:txXfrm>
    </dsp:sp>
    <dsp:sp modelId="{0C9B9675-4161-4070-B204-BF8C056EA491}">
      <dsp:nvSpPr>
        <dsp:cNvPr id="0" name=""/>
        <dsp:cNvSpPr/>
      </dsp:nvSpPr>
      <dsp:spPr>
        <a:xfrm>
          <a:off x="0" y="2101044"/>
          <a:ext cx="10343121" cy="711725"/>
        </a:xfrm>
        <a:prstGeom prst="roundRect">
          <a:avLst/>
        </a:prstGeom>
        <a:solidFill>
          <a:schemeClr val="accent1">
            <a:shade val="50000"/>
            <a:hueOff val="520350"/>
            <a:satOff val="-30057"/>
            <a:lumOff val="330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b="0" kern="1200" dirty="0">
              <a:latin typeface="Arial" panose="020B0604020202020204" pitchFamily="34" charset="0"/>
              <a:cs typeface="Arial" panose="020B0604020202020204" pitchFamily="34" charset="0"/>
            </a:rPr>
            <a:t>Provide support to school as part of the whole school approach which aims to raise awareness of mental health and provide early intervention and prevention strategies</a:t>
          </a:r>
          <a:endParaRPr lang="en-US" sz="3200" b="0" kern="1200" dirty="0">
            <a:latin typeface="Arial" panose="020B0604020202020204" pitchFamily="34" charset="0"/>
            <a:cs typeface="Arial" panose="020B0604020202020204" pitchFamily="34" charset="0"/>
          </a:endParaRPr>
        </a:p>
      </dsp:txBody>
      <dsp:txXfrm>
        <a:off x="34744" y="2135788"/>
        <a:ext cx="10273633" cy="642237"/>
      </dsp:txXfrm>
    </dsp:sp>
    <dsp:sp modelId="{CD5904DE-0BCD-43E1-83D7-7E66938DF6CB}">
      <dsp:nvSpPr>
        <dsp:cNvPr id="0" name=""/>
        <dsp:cNvSpPr/>
      </dsp:nvSpPr>
      <dsp:spPr>
        <a:xfrm>
          <a:off x="0" y="2819815"/>
          <a:ext cx="10343121" cy="680118"/>
        </a:xfrm>
        <a:prstGeom prst="roundRect">
          <a:avLst/>
        </a:prstGeom>
        <a:solidFill>
          <a:schemeClr val="accent1">
            <a:shade val="50000"/>
            <a:hueOff val="520350"/>
            <a:satOff val="-30057"/>
            <a:lumOff val="330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b="0" i="0" kern="1200" dirty="0">
              <a:latin typeface="Arial" panose="020B0604020202020204" pitchFamily="34" charset="0"/>
              <a:cs typeface="Arial" panose="020B0604020202020204" pitchFamily="34" charset="0"/>
            </a:rPr>
            <a:t>Give timely advice and signposting to school staff, and liaise with external agencies to help children and young people to get the right support</a:t>
          </a:r>
          <a:endParaRPr lang="en-US" sz="3200" kern="1200" dirty="0">
            <a:latin typeface="Arial" panose="020B0604020202020204" pitchFamily="34" charset="0"/>
            <a:cs typeface="Arial" panose="020B0604020202020204" pitchFamily="34" charset="0"/>
          </a:endParaRPr>
        </a:p>
      </dsp:txBody>
      <dsp:txXfrm>
        <a:off x="33201" y="2853016"/>
        <a:ext cx="10276719" cy="6137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FF5651-7095-47D3-BC4A-549E5D572721}">
      <dsp:nvSpPr>
        <dsp:cNvPr id="0" name=""/>
        <dsp:cNvSpPr/>
      </dsp:nvSpPr>
      <dsp:spPr>
        <a:xfrm>
          <a:off x="0" y="45862"/>
          <a:ext cx="9296400" cy="1696728"/>
        </a:xfrm>
        <a:prstGeom prst="roundRect">
          <a:avLst/>
        </a:prstGeom>
        <a:solidFill>
          <a:schemeClr val="accent1">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dirty="0">
              <a:latin typeface="Arial" panose="020B0604020202020204" pitchFamily="34" charset="0"/>
              <a:cs typeface="Arial" panose="020B0604020202020204" pitchFamily="34" charset="0"/>
            </a:rPr>
            <a:t>Research has shown that parent led treatment is more effective in the 5-12 year age range and progress can be made in fewer sessions</a:t>
          </a:r>
          <a:endParaRPr lang="en-US" sz="3200" kern="1200" dirty="0">
            <a:latin typeface="Arial" panose="020B0604020202020204" pitchFamily="34" charset="0"/>
            <a:cs typeface="Arial" panose="020B0604020202020204" pitchFamily="34" charset="0"/>
          </a:endParaRPr>
        </a:p>
      </dsp:txBody>
      <dsp:txXfrm>
        <a:off x="82827" y="128689"/>
        <a:ext cx="9130746" cy="1531074"/>
      </dsp:txXfrm>
    </dsp:sp>
    <dsp:sp modelId="{F7EC22E2-BF4B-4C95-B7F3-D2C704E991B1}">
      <dsp:nvSpPr>
        <dsp:cNvPr id="0" name=""/>
        <dsp:cNvSpPr/>
      </dsp:nvSpPr>
      <dsp:spPr>
        <a:xfrm>
          <a:off x="0" y="1708825"/>
          <a:ext cx="9296400" cy="1696728"/>
        </a:xfrm>
        <a:prstGeom prst="roundRect">
          <a:avLst/>
        </a:prstGeom>
        <a:solidFill>
          <a:schemeClr val="accent1">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dirty="0">
              <a:latin typeface="Arial" panose="020B0604020202020204" pitchFamily="34" charset="0"/>
              <a:cs typeface="Arial" panose="020B0604020202020204" pitchFamily="34" charset="0"/>
            </a:rPr>
            <a:t>Children will look towards their parents to answer questions for them and as such parents are best placed to help children make sense of their world, help them implement change and problem solve difficulties as they arise</a:t>
          </a:r>
          <a:endParaRPr lang="en-US" sz="3200" kern="1200" dirty="0">
            <a:latin typeface="Arial" panose="020B0604020202020204" pitchFamily="34" charset="0"/>
            <a:cs typeface="Arial" panose="020B0604020202020204" pitchFamily="34" charset="0"/>
          </a:endParaRPr>
        </a:p>
      </dsp:txBody>
      <dsp:txXfrm>
        <a:off x="82827" y="1791652"/>
        <a:ext cx="9130746" cy="15310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8FAF15-6E92-45D3-A608-9D0C18705E57}">
      <dsp:nvSpPr>
        <dsp:cNvPr id="0" name=""/>
        <dsp:cNvSpPr/>
      </dsp:nvSpPr>
      <dsp:spPr>
        <a:xfrm>
          <a:off x="315944" y="198428"/>
          <a:ext cx="924639" cy="92463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7F4BF2-A05A-47A1-AE75-C602ECE217B6}">
      <dsp:nvSpPr>
        <dsp:cNvPr id="0" name=""/>
        <dsp:cNvSpPr/>
      </dsp:nvSpPr>
      <dsp:spPr>
        <a:xfrm>
          <a:off x="510119" y="392602"/>
          <a:ext cx="536290" cy="5362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12EEC84-F610-48C7-89A0-30372EA718C4}">
      <dsp:nvSpPr>
        <dsp:cNvPr id="0" name=""/>
        <dsp:cNvSpPr/>
      </dsp:nvSpPr>
      <dsp:spPr>
        <a:xfrm>
          <a:off x="1438721" y="198428"/>
          <a:ext cx="2179506" cy="924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Monthly </a:t>
          </a:r>
          <a:r>
            <a:rPr lang="en-US" sz="1500" kern="1200">
              <a:solidFill>
                <a:schemeClr val="tx1"/>
              </a:solidFill>
            </a:rPr>
            <a:t>Newsletters</a:t>
          </a:r>
        </a:p>
        <a:p>
          <a:pPr marL="0" lvl="0" indent="0" algn="l" defTabSz="666750">
            <a:lnSpc>
              <a:spcPct val="100000"/>
            </a:lnSpc>
            <a:spcBef>
              <a:spcPct val="0"/>
            </a:spcBef>
            <a:spcAft>
              <a:spcPct val="35000"/>
            </a:spcAft>
            <a:buNone/>
          </a:pPr>
          <a:r>
            <a:rPr lang="en-US" sz="1500" kern="1200">
              <a:solidFill>
                <a:schemeClr val="accent1"/>
              </a:solidFill>
            </a:rPr>
            <a:t> </a:t>
          </a:r>
          <a:r>
            <a:rPr lang="en-GB" sz="1500" b="1" kern="1200">
              <a:solidFill>
                <a:schemeClr val="accent1"/>
              </a:solidFill>
              <a:latin typeface="Aptos" panose="020B0004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rPr>
            <a:t>Sign up here!</a:t>
          </a:r>
          <a:endParaRPr lang="en-US" sz="1500" kern="1200">
            <a:solidFill>
              <a:schemeClr val="accent1"/>
            </a:solidFill>
          </a:endParaRPr>
        </a:p>
      </dsp:txBody>
      <dsp:txXfrm>
        <a:off x="1438721" y="198428"/>
        <a:ext cx="2179506" cy="924639"/>
      </dsp:txXfrm>
    </dsp:sp>
    <dsp:sp modelId="{95A87F1B-6893-4C03-91AA-78C99CF5BFCA}">
      <dsp:nvSpPr>
        <dsp:cNvPr id="0" name=""/>
        <dsp:cNvSpPr/>
      </dsp:nvSpPr>
      <dsp:spPr>
        <a:xfrm>
          <a:off x="3997990" y="198428"/>
          <a:ext cx="924639" cy="92463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789456-CAFE-4E33-B08C-07D97CCE7F7B}">
      <dsp:nvSpPr>
        <dsp:cNvPr id="0" name=""/>
        <dsp:cNvSpPr/>
      </dsp:nvSpPr>
      <dsp:spPr>
        <a:xfrm>
          <a:off x="4192164" y="392602"/>
          <a:ext cx="536290" cy="5362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A7D99E-BCA7-492F-A29E-0AC1090B6DEB}">
      <dsp:nvSpPr>
        <dsp:cNvPr id="0" name=""/>
        <dsp:cNvSpPr/>
      </dsp:nvSpPr>
      <dsp:spPr>
        <a:xfrm>
          <a:off x="5120766" y="198428"/>
          <a:ext cx="2179506" cy="924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endParaRPr lang="en-US" sz="1500" kern="1200"/>
        </a:p>
      </dsp:txBody>
      <dsp:txXfrm>
        <a:off x="5120766" y="198428"/>
        <a:ext cx="2179506" cy="924639"/>
      </dsp:txXfrm>
    </dsp:sp>
    <dsp:sp modelId="{DCA1F043-1793-41B0-A6D9-9E5066EE044F}">
      <dsp:nvSpPr>
        <dsp:cNvPr id="0" name=""/>
        <dsp:cNvSpPr/>
      </dsp:nvSpPr>
      <dsp:spPr>
        <a:xfrm>
          <a:off x="7680036" y="198428"/>
          <a:ext cx="924639" cy="92463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FECD96-68DA-4463-A7E0-97CFD04FBFF7}">
      <dsp:nvSpPr>
        <dsp:cNvPr id="0" name=""/>
        <dsp:cNvSpPr/>
      </dsp:nvSpPr>
      <dsp:spPr>
        <a:xfrm>
          <a:off x="7874210" y="392602"/>
          <a:ext cx="536290" cy="5362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7C1F4F-BA34-4133-9F41-DA90B9EB9BF1}">
      <dsp:nvSpPr>
        <dsp:cNvPr id="0" name=""/>
        <dsp:cNvSpPr/>
      </dsp:nvSpPr>
      <dsp:spPr>
        <a:xfrm>
          <a:off x="8802812" y="198428"/>
          <a:ext cx="2179506" cy="924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Email: </a:t>
          </a:r>
          <a:r>
            <a:rPr lang="en-US" sz="1500" kern="1200">
              <a:hlinkClick xmlns:r="http://schemas.openxmlformats.org/officeDocument/2006/relationships" r:id="rId5"/>
            </a:rPr>
            <a:t>info@pcfcheshirewest.org</a:t>
          </a:r>
          <a:endParaRPr lang="en-US" sz="1500" kern="1200"/>
        </a:p>
      </dsp:txBody>
      <dsp:txXfrm>
        <a:off x="8802812" y="198428"/>
        <a:ext cx="2179506" cy="924639"/>
      </dsp:txXfrm>
    </dsp:sp>
    <dsp:sp modelId="{4957492C-0C05-418D-A29E-C7C478E98227}">
      <dsp:nvSpPr>
        <dsp:cNvPr id="0" name=""/>
        <dsp:cNvSpPr/>
      </dsp:nvSpPr>
      <dsp:spPr>
        <a:xfrm>
          <a:off x="315944" y="1997791"/>
          <a:ext cx="924639" cy="92463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04D94E-E43F-4402-BFE6-9C9440F52D93}">
      <dsp:nvSpPr>
        <dsp:cNvPr id="0" name=""/>
        <dsp:cNvSpPr/>
      </dsp:nvSpPr>
      <dsp:spPr>
        <a:xfrm>
          <a:off x="510119" y="2191965"/>
          <a:ext cx="536290" cy="5362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8A2438-32D8-4AC6-A492-9D0ED65B3D08}">
      <dsp:nvSpPr>
        <dsp:cNvPr id="0" name=""/>
        <dsp:cNvSpPr/>
      </dsp:nvSpPr>
      <dsp:spPr>
        <a:xfrm>
          <a:off x="1438721" y="1997791"/>
          <a:ext cx="2179506" cy="924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Website: </a:t>
          </a:r>
          <a:r>
            <a:rPr lang="en-US" sz="1500" kern="1200">
              <a:hlinkClick xmlns:r="http://schemas.openxmlformats.org/officeDocument/2006/relationships" r:id="rId7"/>
            </a:rPr>
            <a:t>www.pcfcheshirewest.org</a:t>
          </a:r>
          <a:endParaRPr lang="en-US" sz="1500" kern="1200"/>
        </a:p>
      </dsp:txBody>
      <dsp:txXfrm>
        <a:off x="1438721" y="1997791"/>
        <a:ext cx="2179506" cy="924639"/>
      </dsp:txXfrm>
    </dsp:sp>
    <dsp:sp modelId="{AF945963-C0C9-4895-A193-E7840C48136D}">
      <dsp:nvSpPr>
        <dsp:cNvPr id="0" name=""/>
        <dsp:cNvSpPr/>
      </dsp:nvSpPr>
      <dsp:spPr>
        <a:xfrm>
          <a:off x="3997990" y="1997791"/>
          <a:ext cx="924639" cy="92463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F63BA8-2BF4-44DB-BFD3-BCFF982C520C}">
      <dsp:nvSpPr>
        <dsp:cNvPr id="0" name=""/>
        <dsp:cNvSpPr/>
      </dsp:nvSpPr>
      <dsp:spPr>
        <a:xfrm>
          <a:off x="4192164" y="2191965"/>
          <a:ext cx="536290" cy="5362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426E31-952A-4046-A623-218EC1D7BF8C}">
      <dsp:nvSpPr>
        <dsp:cNvPr id="0" name=""/>
        <dsp:cNvSpPr/>
      </dsp:nvSpPr>
      <dsp:spPr>
        <a:xfrm>
          <a:off x="5120766" y="1997791"/>
          <a:ext cx="2179506" cy="924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t>Phone number: 07900840867</a:t>
          </a:r>
        </a:p>
      </dsp:txBody>
      <dsp:txXfrm>
        <a:off x="5120766" y="1997791"/>
        <a:ext cx="2179506" cy="924639"/>
      </dsp:txXfrm>
    </dsp:sp>
    <dsp:sp modelId="{E6F44875-2BB5-4F52-B109-C5B2813F6B5B}">
      <dsp:nvSpPr>
        <dsp:cNvPr id="0" name=""/>
        <dsp:cNvSpPr/>
      </dsp:nvSpPr>
      <dsp:spPr>
        <a:xfrm>
          <a:off x="7680036" y="1997791"/>
          <a:ext cx="924639" cy="92463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F0ED86-3C5B-4706-8356-FD1585F25695}">
      <dsp:nvSpPr>
        <dsp:cNvPr id="0" name=""/>
        <dsp:cNvSpPr/>
      </dsp:nvSpPr>
      <dsp:spPr>
        <a:xfrm>
          <a:off x="7874210" y="2191965"/>
          <a:ext cx="536290" cy="536290"/>
        </a:xfrm>
        <a:prstGeom prst="rect">
          <a:avLst/>
        </a:prstGeom>
        <a:blipFill>
          <a:blip xmlns:r="http://schemas.openxmlformats.org/officeDocument/2006/relationships">
            <a:extLst>
              <a:ext uri="{96DAC541-7B7A-43D3-8B79-37D633B846F1}">
                <asvg:svgBlip xmlns:asvg="http://schemas.microsoft.com/office/drawing/2016/SVG/main" r:embed="rId9"/>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40D8A3-5058-44C2-9211-7EFA4D6E2923}">
      <dsp:nvSpPr>
        <dsp:cNvPr id="0" name=""/>
        <dsp:cNvSpPr/>
      </dsp:nvSpPr>
      <dsp:spPr>
        <a:xfrm>
          <a:off x="8802812" y="1997791"/>
          <a:ext cx="2179506" cy="924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GB" sz="1500" kern="1200">
              <a:hlinkClick xmlns:r="http://schemas.openxmlformats.org/officeDocument/2006/relationships" r:id="rId10"/>
            </a:rPr>
            <a:t>PCF YouTube Channel</a:t>
          </a:r>
          <a:endParaRPr lang="en-GB" sz="1500" kern="1200"/>
        </a:p>
        <a:p>
          <a:pPr marL="0" lvl="0" indent="0" algn="l" defTabSz="666750">
            <a:lnSpc>
              <a:spcPct val="100000"/>
            </a:lnSpc>
            <a:spcBef>
              <a:spcPct val="0"/>
            </a:spcBef>
            <a:spcAft>
              <a:spcPct val="35000"/>
            </a:spcAft>
            <a:buNone/>
          </a:pPr>
          <a:endParaRPr lang="en-GB" sz="1500" kern="1200"/>
        </a:p>
      </dsp:txBody>
      <dsp:txXfrm>
        <a:off x="8802812" y="1997791"/>
        <a:ext cx="2179506" cy="924639"/>
      </dsp:txXfrm>
    </dsp:sp>
    <dsp:sp modelId="{1D588AB2-9601-4B9B-ACBD-E8ED03D1CCC4}">
      <dsp:nvSpPr>
        <dsp:cNvPr id="0" name=""/>
        <dsp:cNvSpPr/>
      </dsp:nvSpPr>
      <dsp:spPr>
        <a:xfrm>
          <a:off x="315944" y="3909762"/>
          <a:ext cx="924639" cy="924639"/>
        </a:xfrm>
        <a:prstGeom prst="ellipse">
          <a:avLst/>
        </a:prstGeom>
        <a:solidFill>
          <a:schemeClr val="bg1"/>
        </a:solidFill>
        <a:ln>
          <a:noFill/>
        </a:ln>
        <a:effectLst/>
      </dsp:spPr>
      <dsp:style>
        <a:lnRef idx="0">
          <a:scrgbClr r="0" g="0" b="0"/>
        </a:lnRef>
        <a:fillRef idx="1">
          <a:scrgbClr r="0" g="0" b="0"/>
        </a:fillRef>
        <a:effectRef idx="0">
          <a:scrgbClr r="0" g="0" b="0"/>
        </a:effectRef>
        <a:fontRef idx="minor"/>
      </dsp:style>
    </dsp:sp>
    <dsp:sp modelId="{CEAD12B5-8A0B-4264-B388-E3E4D7C49195}">
      <dsp:nvSpPr>
        <dsp:cNvPr id="0" name=""/>
        <dsp:cNvSpPr/>
      </dsp:nvSpPr>
      <dsp:spPr>
        <a:xfrm flipH="1">
          <a:off x="640279" y="4609146"/>
          <a:ext cx="180145" cy="536290"/>
        </a:xfrm>
        <a:prstGeom prst="rect">
          <a:avLst/>
        </a:prstGeom>
        <a:solidFill>
          <a:schemeClr val="accent3">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C78723-BAD9-4D63-B44F-488ECA3C2C3D}">
      <dsp:nvSpPr>
        <dsp:cNvPr id="0" name=""/>
        <dsp:cNvSpPr/>
      </dsp:nvSpPr>
      <dsp:spPr>
        <a:xfrm>
          <a:off x="5015422" y="640076"/>
          <a:ext cx="2940590" cy="1149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GB" sz="1500" kern="1200">
              <a:hlinkClick xmlns:r="http://schemas.openxmlformats.org/officeDocument/2006/relationships" r:id="rId11"/>
            </a:rPr>
            <a:t>https://facebook.com/pcfcwac</a:t>
          </a:r>
          <a:endParaRPr lang="en-GB" sz="1500" kern="1200"/>
        </a:p>
        <a:p>
          <a:pPr marL="0" lvl="0" indent="0" algn="l" defTabSz="666750">
            <a:lnSpc>
              <a:spcPct val="100000"/>
            </a:lnSpc>
            <a:spcBef>
              <a:spcPct val="0"/>
            </a:spcBef>
            <a:spcAft>
              <a:spcPct val="35000"/>
            </a:spcAft>
            <a:buNone/>
          </a:pPr>
          <a:endParaRPr lang="en-GB" sz="1500" kern="1200"/>
        </a:p>
        <a:p>
          <a:pPr marL="0" lvl="0" indent="0" algn="l" defTabSz="666750">
            <a:lnSpc>
              <a:spcPct val="100000"/>
            </a:lnSpc>
            <a:spcBef>
              <a:spcPct val="0"/>
            </a:spcBef>
            <a:spcAft>
              <a:spcPct val="35000"/>
            </a:spcAft>
            <a:buNone/>
          </a:pPr>
          <a:endParaRPr lang="en-GB" sz="1500" kern="1200"/>
        </a:p>
      </dsp:txBody>
      <dsp:txXfrm>
        <a:off x="5015422" y="640076"/>
        <a:ext cx="2940590" cy="114985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2D5B2A-7C0F-4913-8EC2-BB96DCA1A9FA}" type="datetimeFigureOut">
              <a:rPr lang="en-GB" smtClean="0"/>
              <a:t>22/10/2026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5F5589-A6B9-4C6C-B634-A5B3DA5F94ED}" type="slidenum">
              <a:rPr lang="en-GB" smtClean="0"/>
              <a:t>‹#›</a:t>
            </a:fld>
            <a:endParaRPr lang="en-GB"/>
          </a:p>
        </p:txBody>
      </p:sp>
    </p:spTree>
    <p:extLst>
      <p:ext uri="{BB962C8B-B14F-4D97-AF65-F5344CB8AC3E}">
        <p14:creationId xmlns:p14="http://schemas.microsoft.com/office/powerpoint/2010/main" val="154379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9738" y="1252538"/>
            <a:ext cx="6008687" cy="3381375"/>
          </a:xfrm>
          <a:prstGeom prst="rect">
            <a:avLst/>
          </a:prstGeom>
          <a:noFill/>
          <a:ln w="12700">
            <a:solidFill>
              <a:prstClr val="black"/>
            </a:solidFill>
          </a:ln>
        </p:spPr>
      </p:sp>
      <p:sp>
        <p:nvSpPr>
          <p:cNvPr id="3" name="Notes Placeholder 2"/>
          <p:cNvSpPr>
            <a:spLocks noGrp="1"/>
          </p:cNvSpPr>
          <p:nvPr>
            <p:ph type="body" idx="1"/>
          </p:nvPr>
        </p:nvSpPr>
        <p:spPr>
          <a:xfrm>
            <a:off x="688975" y="4822825"/>
            <a:ext cx="5510213" cy="3944938"/>
          </a:xfrm>
          <a:prstGeom prst="rect">
            <a:avLst/>
          </a:prstGeom>
        </p:spPr>
        <p:txBody>
          <a:bodyPr/>
          <a:lstStyle/>
          <a:p>
            <a:r>
              <a:rPr lang="en-GB" b="1"/>
              <a:t>Good Morning &amp; Welcome</a:t>
            </a:r>
          </a:p>
        </p:txBody>
      </p:sp>
    </p:spTree>
    <p:extLst>
      <p:ext uri="{BB962C8B-B14F-4D97-AF65-F5344CB8AC3E}">
        <p14:creationId xmlns:p14="http://schemas.microsoft.com/office/powerpoint/2010/main" val="1551356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9738" y="1252538"/>
            <a:ext cx="6008687" cy="3381375"/>
          </a:xfrm>
          <a:prstGeom prst="rect">
            <a:avLst/>
          </a:prstGeom>
          <a:noFill/>
          <a:ln w="12700">
            <a:solidFill>
              <a:prstClr val="black"/>
            </a:solidFill>
          </a:ln>
        </p:spPr>
      </p:sp>
      <p:sp>
        <p:nvSpPr>
          <p:cNvPr id="3" name="Notes Placeholder 2"/>
          <p:cNvSpPr>
            <a:spLocks noGrp="1"/>
          </p:cNvSpPr>
          <p:nvPr>
            <p:ph type="body" idx="1"/>
          </p:nvPr>
        </p:nvSpPr>
        <p:spPr>
          <a:xfrm>
            <a:off x="688975" y="4822825"/>
            <a:ext cx="5510213" cy="3944938"/>
          </a:xfrm>
          <a:prstGeom prst="rect">
            <a:avLst/>
          </a:prstGeom>
        </p:spPr>
        <p:txBody>
          <a:bodyPr/>
          <a:lstStyle/>
          <a:p>
            <a:pPr marL="171450" indent="-171450">
              <a:buFont typeface="Arial" panose="020B0604020202020204" pitchFamily="34" charset="0"/>
              <a:buChar char="•"/>
            </a:pPr>
            <a:r>
              <a:rPr lang="en-GB" dirty="0"/>
              <a:t>Before we start, a </a:t>
            </a:r>
            <a:r>
              <a:rPr lang="en-GB" b="1" dirty="0"/>
              <a:t>little housekeeping</a:t>
            </a:r>
            <a:r>
              <a:rPr lang="en-GB" dirty="0"/>
              <a:t>. We'll be </a:t>
            </a:r>
            <a:r>
              <a:rPr lang="en-GB" b="1" dirty="0"/>
              <a:t>recording this session</a:t>
            </a:r>
            <a:r>
              <a:rPr lang="en-GB" dirty="0"/>
              <a:t> for anyone who can't attend today recordings go on our </a:t>
            </a:r>
            <a:r>
              <a:rPr lang="en-GB" b="1" dirty="0"/>
              <a:t>YouTube channel</a:t>
            </a:r>
            <a:r>
              <a:rPr lang="en-GB" dirty="0"/>
              <a:t>. To keep the recording clear and avoid background noise, please keep your </a:t>
            </a:r>
            <a:r>
              <a:rPr lang="en-GB" b="1" dirty="0"/>
              <a:t>microphones and cameras off</a:t>
            </a:r>
            <a:r>
              <a:rPr lang="en-GB" dirty="0"/>
              <a:t>. You can use the </a:t>
            </a:r>
            <a:r>
              <a:rPr lang="en-GB" b="1" dirty="0"/>
              <a:t>chat to ask questions</a:t>
            </a:r>
            <a:r>
              <a:rPr lang="en-GB" dirty="0"/>
              <a:t>, and our volunteers and professionals on the call will keep an eye on it and answer as things come through.</a:t>
            </a:r>
          </a:p>
        </p:txBody>
      </p:sp>
    </p:spTree>
    <p:extLst>
      <p:ext uri="{BB962C8B-B14F-4D97-AF65-F5344CB8AC3E}">
        <p14:creationId xmlns:p14="http://schemas.microsoft.com/office/powerpoint/2010/main" val="3040267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BA1A80-A22F-4B72-AB0F-E0BF594241F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39589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90000"/>
              </a:lnSpc>
              <a:buNone/>
            </a:pPr>
            <a:r>
              <a:rPr lang="en-GB" dirty="0">
                <a:effectLst/>
                <a:latin typeface="Helvetica Neue"/>
                <a:ea typeface="Arial Unicode MS" panose="020B0604020202020204" pitchFamily="34" charset="-128"/>
                <a:cs typeface="Arial Unicode MS" panose="020B0604020202020204" pitchFamily="34" charset="-128"/>
              </a:rPr>
              <a:t>Other advantages include:</a:t>
            </a:r>
          </a:p>
          <a:p>
            <a:pPr marL="342900" lvl="0" indent="-342900">
              <a:lnSpc>
                <a:spcPct val="90000"/>
              </a:lnSpc>
              <a:buFont typeface="Symbol" panose="05050102010706020507" pitchFamily="18" charset="2"/>
              <a:buChar char=""/>
            </a:pPr>
            <a:r>
              <a:rPr lang="en-GB" dirty="0">
                <a:effectLst/>
                <a:latin typeface="Helvetica Neue"/>
                <a:ea typeface="Arial Unicode MS" panose="020B0604020202020204" pitchFamily="34" charset="-128"/>
                <a:cs typeface="Arial Unicode MS" panose="020B0604020202020204" pitchFamily="34" charset="-128"/>
              </a:rPr>
              <a:t>It reduces the burden on children of attending therapy appointments (missing school and other activities)</a:t>
            </a:r>
          </a:p>
          <a:p>
            <a:pPr marL="342900" lvl="0" indent="-342900">
              <a:lnSpc>
                <a:spcPct val="90000"/>
              </a:lnSpc>
              <a:buFont typeface="Symbol" panose="05050102010706020507" pitchFamily="18" charset="2"/>
              <a:buChar char=""/>
            </a:pPr>
            <a:r>
              <a:rPr lang="en-GB" dirty="0">
                <a:latin typeface="Helvetica Neue"/>
                <a:ea typeface="Arial Unicode MS" panose="020B0604020202020204" pitchFamily="34" charset="-128"/>
                <a:cs typeface="Arial Unicode MS" panose="020B0604020202020204" pitchFamily="34" charset="-128"/>
              </a:rPr>
              <a:t>Parents are often more motivated than the child to make changes - children may be focussed on the short term pain whereas parents are likely to be more focussed on the long term gain!</a:t>
            </a:r>
          </a:p>
          <a:p>
            <a:pPr marL="342900" lvl="0" indent="-342900">
              <a:lnSpc>
                <a:spcPct val="90000"/>
              </a:lnSpc>
              <a:buFont typeface="Symbol" panose="05050102010706020507" pitchFamily="18" charset="2"/>
              <a:buChar char=""/>
            </a:pPr>
            <a:r>
              <a:rPr lang="en-GB" dirty="0">
                <a:effectLst/>
                <a:latin typeface="Helvetica Neue"/>
                <a:ea typeface="Arial Unicode MS" panose="020B0604020202020204" pitchFamily="34" charset="-128"/>
                <a:cs typeface="Arial Unicode MS" panose="020B0604020202020204" pitchFamily="34" charset="-128"/>
              </a:rPr>
              <a:t>Parents can sometimes put strategies in place acro</a:t>
            </a:r>
            <a:r>
              <a:rPr lang="en-GB" dirty="0">
                <a:latin typeface="Helvetica Neue"/>
                <a:ea typeface="Arial Unicode MS" panose="020B0604020202020204" pitchFamily="34" charset="-128"/>
                <a:cs typeface="Arial Unicode MS" panose="020B0604020202020204" pitchFamily="34" charset="-128"/>
              </a:rPr>
              <a:t>ss the whole family – helping other children and sometimes adults too.</a:t>
            </a:r>
          </a:p>
          <a:p>
            <a:pPr marL="342900" lvl="0" indent="-342900">
              <a:lnSpc>
                <a:spcPct val="90000"/>
              </a:lnSpc>
              <a:buFont typeface="Symbol" panose="05050102010706020507" pitchFamily="18" charset="2"/>
              <a:buChar char=""/>
            </a:pPr>
            <a:r>
              <a:rPr lang="en-GB" dirty="0">
                <a:latin typeface="Helvetica Neue"/>
                <a:ea typeface="Arial Unicode MS" panose="020B0604020202020204" pitchFamily="34" charset="-128"/>
                <a:cs typeface="Arial Unicode MS" panose="020B0604020202020204" pitchFamily="34" charset="-128"/>
              </a:rPr>
              <a:t>If problems arise in the future parents are more likely to remember what has been helpful previously and put these strategies in place again as needed</a:t>
            </a:r>
          </a:p>
          <a:p>
            <a:pPr marL="342900" lvl="0" indent="-342900">
              <a:lnSpc>
                <a:spcPct val="90000"/>
              </a:lnSpc>
              <a:buFont typeface="Symbol" panose="05050102010706020507" pitchFamily="18" charset="2"/>
              <a:buChar char=""/>
            </a:pPr>
            <a:r>
              <a:rPr lang="en-GB" dirty="0">
                <a:latin typeface="Helvetica Neue"/>
                <a:ea typeface="Arial Unicode MS" panose="020B0604020202020204" pitchFamily="34" charset="-128"/>
                <a:cs typeface="Arial Unicode MS" panose="020B0604020202020204" pitchFamily="34" charset="-128"/>
              </a:rPr>
              <a:t>Parents are often the ones having to manage their child’s difficulties on a day to day basis. This can be stressful and parents want help to know what to do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1A2BDB-2BE4-4444-9783-C71B10A634B6}"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59209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GB" sz="1200" dirty="0">
                <a:latin typeface="Arial" panose="020B0604020202020204" pitchFamily="34" charset="0"/>
                <a:cs typeface="Arial" panose="020B0604020202020204" pitchFamily="34" charset="0"/>
              </a:rPr>
              <a:t>For parents of anxious children, aged between 4 and 11 years.</a:t>
            </a:r>
          </a:p>
          <a:p>
            <a:pPr marL="457200" indent="-457200">
              <a:buFont typeface="Arial" panose="020B0604020202020204" pitchFamily="34" charset="0"/>
              <a:buChar char="•"/>
            </a:pPr>
            <a:r>
              <a:rPr lang="en-GB" sz="1200" dirty="0">
                <a:latin typeface="Arial" panose="020B0604020202020204" pitchFamily="34" charset="0"/>
                <a:cs typeface="Arial" panose="020B0604020202020204" pitchFamily="34" charset="0"/>
              </a:rPr>
              <a:t>9-week course – 1 session per week. Will be same time and day each week.</a:t>
            </a:r>
          </a:p>
          <a:p>
            <a:pPr marL="457200" indent="-457200">
              <a:buFont typeface="Arial" panose="020B0604020202020204" pitchFamily="34" charset="0"/>
              <a:buChar char="•"/>
            </a:pPr>
            <a:r>
              <a:rPr lang="en-GB" sz="1200" dirty="0">
                <a:latin typeface="Arial" panose="020B0604020202020204" pitchFamily="34" charset="0"/>
                <a:cs typeface="Arial" panose="020B0604020202020204" pitchFamily="34" charset="0"/>
              </a:rPr>
              <a:t>Delivered online or face to face.</a:t>
            </a:r>
          </a:p>
          <a:p>
            <a:pPr marL="457200" indent="-457200">
              <a:buFont typeface="Arial" panose="020B0604020202020204" pitchFamily="34" charset="0"/>
              <a:buChar char="•"/>
            </a:pPr>
            <a:r>
              <a:rPr lang="en-GB" sz="1200" dirty="0">
                <a:latin typeface="Arial" panose="020B0604020202020204" pitchFamily="34" charset="0"/>
                <a:cs typeface="Arial" panose="020B0604020202020204" pitchFamily="34" charset="0"/>
              </a:rPr>
              <a:t>Combination of behavioural techniques to manage behaviour such as child centred play, praise and rewards, and effective limit setting </a:t>
            </a:r>
          </a:p>
          <a:p>
            <a:pPr marL="457200" indent="-457200">
              <a:buFont typeface="Arial" panose="020B0604020202020204" pitchFamily="34" charset="0"/>
              <a:buChar char="•"/>
            </a:pPr>
            <a:r>
              <a:rPr lang="en-GB" sz="1200" dirty="0">
                <a:latin typeface="Arial" panose="020B0604020202020204" pitchFamily="34" charset="0"/>
                <a:cs typeface="Arial" panose="020B0604020202020204" pitchFamily="34" charset="0"/>
              </a:rPr>
              <a:t>Coupled with cognitive behaviour therapy which looks at the link between our thoughts, feelings and behaviour when our children or ourselves get anxious.</a:t>
            </a:r>
          </a:p>
          <a:p>
            <a:pPr marL="457200" indent="-457200">
              <a:buFont typeface="Arial" panose="020B0604020202020204" pitchFamily="34" charset="0"/>
              <a:buChar char="•"/>
            </a:pPr>
            <a:r>
              <a:rPr lang="en-GB" sz="1200" dirty="0">
                <a:latin typeface="Arial" panose="020B0604020202020204" pitchFamily="34" charset="0"/>
                <a:cs typeface="Arial" panose="020B0604020202020204" pitchFamily="34" charset="0"/>
              </a:rPr>
              <a:t>Involves a step plan to manage your child’s anxiety and strategies to manage anxiety.</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4C4F66-8301-45AF-82EB-5711065A2A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11749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GB" sz="1200" dirty="0">
                <a:latin typeface="Arial" panose="020B0604020202020204" pitchFamily="34" charset="0"/>
                <a:cs typeface="Arial" panose="020B0604020202020204" pitchFamily="34" charset="0"/>
              </a:rPr>
              <a:t>For parents of anxious children, aged between 6 and 14 years.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6-week course - 1 session per week. Will be same time and day each week.</a:t>
            </a:r>
          </a:p>
          <a:p>
            <a:pPr marL="457200" indent="-457200">
              <a:buFont typeface="Arial" panose="020B0604020202020204" pitchFamily="34" charset="0"/>
              <a:buChar char="•"/>
            </a:pPr>
            <a:r>
              <a:rPr lang="en-GB" sz="1200" dirty="0">
                <a:latin typeface="Arial" panose="020B0604020202020204" pitchFamily="34" charset="0"/>
                <a:cs typeface="Arial" panose="020B0604020202020204" pitchFamily="34" charset="0"/>
              </a:rPr>
              <a:t>Can be delivered in 2x half day workshops.</a:t>
            </a:r>
          </a:p>
          <a:p>
            <a:pPr marL="457200" indent="-457200">
              <a:buFont typeface="Arial" panose="020B0604020202020204" pitchFamily="34" charset="0"/>
              <a:buChar char="•"/>
            </a:pPr>
            <a:r>
              <a:rPr lang="en-GB" sz="1200" dirty="0">
                <a:latin typeface="Arial" panose="020B0604020202020204" pitchFamily="34" charset="0"/>
                <a:cs typeface="Arial" panose="020B0604020202020204" pitchFamily="34" charset="0"/>
              </a:rPr>
              <a:t>Can be delivered face to face or online.</a:t>
            </a:r>
          </a:p>
          <a:p>
            <a:pPr marL="457200" indent="-457200">
              <a:buFont typeface="Arial" panose="020B0604020202020204" pitchFamily="34" charset="0"/>
              <a:buChar char="•"/>
            </a:pPr>
            <a:r>
              <a:rPr lang="en-GB" sz="1200" dirty="0">
                <a:latin typeface="Arial" panose="020B0604020202020204" pitchFamily="34" charset="0"/>
                <a:cs typeface="Arial" panose="020B0604020202020204" pitchFamily="34" charset="0"/>
              </a:rPr>
              <a:t>Uses the cognitive behavioural model of anxiety to address anxious thoughts, feelings (both physical and emotional) and behaviours.</a:t>
            </a:r>
          </a:p>
          <a:p>
            <a:pPr marL="457200" indent="-457200">
              <a:buFont typeface="Arial" panose="020B0604020202020204" pitchFamily="34" charset="0"/>
              <a:buChar char="•"/>
            </a:pPr>
            <a:r>
              <a:rPr lang="en-GB" sz="1200" dirty="0">
                <a:latin typeface="Arial" panose="020B0604020202020204" pitchFamily="34" charset="0"/>
                <a:cs typeface="Arial" panose="020B0604020202020204" pitchFamily="34" charset="0"/>
              </a:rPr>
              <a:t>Involves a step plan to tackle your child’s anxieties and strategies to manage them.</a:t>
            </a:r>
          </a:p>
          <a:p>
            <a:pPr marL="457200" indent="-457200">
              <a:buFont typeface="Arial" panose="020B0604020202020204" pitchFamily="34" charset="0"/>
              <a:buChar char="•"/>
            </a:pPr>
            <a:r>
              <a:rPr lang="en-GB" sz="1200" dirty="0">
                <a:latin typeface="Arial" panose="020B0604020202020204" pitchFamily="34" charset="0"/>
                <a:cs typeface="Arial" panose="020B0604020202020204" pitchFamily="34" charset="0"/>
              </a:rPr>
              <a:t>Supports a child’s emotional resilience.</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4C4F66-8301-45AF-82EB-5711065A2A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120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B07C9-90AB-9F92-7BCF-4076208CF0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085588-00E3-7235-B6ED-039B2E8CAC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F7D1C0-20C0-5094-63EE-B204E76F5DB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6003253-5B5C-BE6A-EFCA-367223AD1A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4C4F66-8301-45AF-82EB-5711065A2A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77193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Explain that CYPMHS is a specialist service supporting mental health needs from early childhood through adolescence. Emphasize the focus on moderate to severe difficulties and the commitment to supporting families as well as young people.</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BA1A80-A22F-4B72-AB0F-E0BF594241F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4983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Describe how CYPMHS operates within the community and highlight the importance of evidence-based approaches. Clarify what “significant impact on daily functioning” means in practical terms.</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Emphasize the collaborative nature of the service and how families are involved at every stage. Mention that multi-agency work ensures holistic support.</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Clarify the threshold for CYPMHS involvement and explain the difference between early-help services and specialist support.</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Walk through the referral process and reassure families that the service will reach out if more information is needed.</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what families can expect during the Choice appointment and how decisions are made collaboratively.</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Reassure families that support continues even while waiting. Highlight the crisis line and urgent support options.</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Emphasize the long-term goal of empowering young people and families.</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Provide a brief recap and reinforce the service’s mission.</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BA1A80-A22F-4B72-AB0F-E0BF594241F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18121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BA1A80-A22F-4B72-AB0F-E0BF594241F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693502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8088F-072C-D8A7-71D4-2118FAB8FB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C6CF01-9805-755E-A72C-B50CE5BDEE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B399D2-CD15-558F-D35A-9EC4A9EF26B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DA740EF-F5FA-95BC-3864-AB4B2329E4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BA1A80-A22F-4B72-AB0F-E0BF594241F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39340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DA475-D244-5B17-8E9D-EB26DFF656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26025B-327A-873E-6630-CC6FCD6D89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652F5D-4214-28CA-EFF7-F6B100DA7EA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27E332A-8FCA-BEF3-7255-5C339FCDE9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BA1A80-A22F-4B72-AB0F-E0BF594241F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4109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61F67-5578-6260-87EA-8EC328A563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0F845F-4B9F-30D6-C7DA-513656E6CE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52A89B-919F-A58C-AEAA-BB3BA94B601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3C78565-37A2-5CD9-F8E5-9BB60F69E5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BA1A80-A22F-4B72-AB0F-E0BF594241F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732241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NHS Every Mind Matters, “Children’s mental health”: https://www.nhs.uk/every-mind-matters/supporting-others/childrens-mental-health/
- NHS, “Advice for parents”: https://www.nhs.uk/mental-health/children-and-young-adults/advice-for-parents/
- YoungMinds parent support: https://www.youngminds.org.uk/parent/
- Visual on this slide was generated with Microsoft Copilot.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image.png: source for all MyMind wording, organisation reference, website address and social media handles.
- Visual on this slide was generated with Microsoft Copilot.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BA1A80-A22F-4B72-AB0F-E0BF594241F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653540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809D1-02FA-B9AA-1C27-8091C00A14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50B0B9-91AD-5B96-0F05-AE99C653554B}"/>
              </a:ext>
            </a:extLst>
          </p:cNvPr>
          <p:cNvSpPr>
            <a:spLocks noGrp="1" noRot="1" noChangeAspect="1"/>
          </p:cNvSpPr>
          <p:nvPr>
            <p:ph type="sldImg"/>
          </p:nvPr>
        </p:nvSpPr>
        <p:spPr>
          <a:xfrm>
            <a:off x="439738" y="1252538"/>
            <a:ext cx="6008687" cy="338137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E7D305F7-1046-2672-86BC-6ED32CFAAA48}"/>
              </a:ext>
            </a:extLst>
          </p:cNvPr>
          <p:cNvSpPr>
            <a:spLocks noGrp="1"/>
          </p:cNvSpPr>
          <p:nvPr>
            <p:ph type="body" idx="1"/>
          </p:nvPr>
        </p:nvSpPr>
        <p:spPr>
          <a:xfrm>
            <a:off x="688975" y="4822825"/>
            <a:ext cx="5510213" cy="3944938"/>
          </a:xfrm>
          <a:prstGeom prst="rect">
            <a:avLst/>
          </a:prstGeom>
        </p:spPr>
        <p:txBody>
          <a:bodyPr/>
          <a:lstStyle/>
          <a:p>
            <a:endParaRPr lang="en-GB"/>
          </a:p>
        </p:txBody>
      </p:sp>
    </p:spTree>
    <p:extLst>
      <p:ext uri="{BB962C8B-B14F-4D97-AF65-F5344CB8AC3E}">
        <p14:creationId xmlns:p14="http://schemas.microsoft.com/office/powerpoint/2010/main" val="28389197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8423A-E3C1-38D3-C722-F7099FE9AB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71A973-425B-19D5-5166-C66699E1A858}"/>
              </a:ext>
            </a:extLst>
          </p:cNvPr>
          <p:cNvSpPr>
            <a:spLocks noGrp="1" noRot="1" noChangeAspect="1"/>
          </p:cNvSpPr>
          <p:nvPr>
            <p:ph type="sldImg"/>
          </p:nvPr>
        </p:nvSpPr>
        <p:spPr>
          <a:xfrm>
            <a:off x="439738" y="1252538"/>
            <a:ext cx="6008687" cy="338137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F0B3D5E9-6C12-E2EE-F5F2-DD78929D4F86}"/>
              </a:ext>
            </a:extLst>
          </p:cNvPr>
          <p:cNvSpPr>
            <a:spLocks noGrp="1"/>
          </p:cNvSpPr>
          <p:nvPr>
            <p:ph type="body" idx="1"/>
          </p:nvPr>
        </p:nvSpPr>
        <p:spPr>
          <a:xfrm>
            <a:off x="688975" y="4822825"/>
            <a:ext cx="5510213" cy="3944938"/>
          </a:xfrm>
          <a:prstGeom prst="rect">
            <a:avLst/>
          </a:prstGeom>
        </p:spPr>
        <p:txBody>
          <a:bodyPr/>
          <a:lstStyle/>
          <a:p>
            <a:endParaRPr lang="en-GB"/>
          </a:p>
        </p:txBody>
      </p:sp>
    </p:spTree>
    <p:extLst>
      <p:ext uri="{BB962C8B-B14F-4D97-AF65-F5344CB8AC3E}">
        <p14:creationId xmlns:p14="http://schemas.microsoft.com/office/powerpoint/2010/main" val="35466314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A9DC72CC-FFF6-4237-846F-A6783FFF494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a:extLst>
              <a:ext uri="{FF2B5EF4-FFF2-40B4-BE49-F238E27FC236}">
                <a16:creationId xmlns:a16="http://schemas.microsoft.com/office/drawing/2014/main" id="{6D825A58-0EEF-4158-9188-FEE8B124AD8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60420" name="Slide Number Placeholder 3">
            <a:extLst>
              <a:ext uri="{FF2B5EF4-FFF2-40B4-BE49-F238E27FC236}">
                <a16:creationId xmlns:a16="http://schemas.microsoft.com/office/drawing/2014/main" id="{CDE26338-F449-4E88-9762-831A0B85B1E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Arial" panose="020B0604020202020204" pitchFamily="34" charset="0"/>
                <a:ea typeface="MS PGothic" panose="020B0600070205080204" pitchFamily="34" charset="-128"/>
              </a:defRPr>
            </a:lvl1pPr>
            <a:lvl2pPr marL="785001" indent="-301923">
              <a:defRPr sz="2500">
                <a:solidFill>
                  <a:schemeClr val="tx1"/>
                </a:solidFill>
                <a:latin typeface="Arial" panose="020B0604020202020204" pitchFamily="34" charset="0"/>
                <a:ea typeface="MS PGothic" panose="020B0600070205080204" pitchFamily="34" charset="-128"/>
              </a:defRPr>
            </a:lvl2pPr>
            <a:lvl3pPr marL="1207694" indent="-241539">
              <a:defRPr sz="2500">
                <a:solidFill>
                  <a:schemeClr val="tx1"/>
                </a:solidFill>
                <a:latin typeface="Arial" panose="020B0604020202020204" pitchFamily="34" charset="0"/>
                <a:ea typeface="MS PGothic" panose="020B0600070205080204" pitchFamily="34" charset="-128"/>
              </a:defRPr>
            </a:lvl3pPr>
            <a:lvl4pPr marL="1690771" indent="-241539">
              <a:defRPr sz="2500">
                <a:solidFill>
                  <a:schemeClr val="tx1"/>
                </a:solidFill>
                <a:latin typeface="Arial" panose="020B0604020202020204" pitchFamily="34" charset="0"/>
                <a:ea typeface="MS PGothic" panose="020B0600070205080204" pitchFamily="34" charset="-128"/>
              </a:defRPr>
            </a:lvl4pPr>
            <a:lvl5pPr marL="2173849" indent="-241539">
              <a:defRPr sz="2500">
                <a:solidFill>
                  <a:schemeClr val="tx1"/>
                </a:solidFill>
                <a:latin typeface="Arial" panose="020B0604020202020204" pitchFamily="34" charset="0"/>
                <a:ea typeface="MS PGothic" panose="020B0600070205080204" pitchFamily="34" charset="-128"/>
              </a:defRPr>
            </a:lvl5pPr>
            <a:lvl6pPr marL="2656926" indent="-241539" eaLnBrk="0" fontAlgn="base" hangingPunct="0">
              <a:spcBef>
                <a:spcPct val="0"/>
              </a:spcBef>
              <a:spcAft>
                <a:spcPct val="0"/>
              </a:spcAft>
              <a:defRPr sz="2500">
                <a:solidFill>
                  <a:schemeClr val="tx1"/>
                </a:solidFill>
                <a:latin typeface="Arial" panose="020B0604020202020204" pitchFamily="34" charset="0"/>
                <a:ea typeface="MS PGothic" panose="020B0600070205080204" pitchFamily="34" charset="-128"/>
              </a:defRPr>
            </a:lvl6pPr>
            <a:lvl7pPr marL="3140004" indent="-241539" eaLnBrk="0" fontAlgn="base" hangingPunct="0">
              <a:spcBef>
                <a:spcPct val="0"/>
              </a:spcBef>
              <a:spcAft>
                <a:spcPct val="0"/>
              </a:spcAft>
              <a:defRPr sz="2500">
                <a:solidFill>
                  <a:schemeClr val="tx1"/>
                </a:solidFill>
                <a:latin typeface="Arial" panose="020B0604020202020204" pitchFamily="34" charset="0"/>
                <a:ea typeface="MS PGothic" panose="020B0600070205080204" pitchFamily="34" charset="-128"/>
              </a:defRPr>
            </a:lvl7pPr>
            <a:lvl8pPr marL="3623081" indent="-241539" eaLnBrk="0" fontAlgn="base" hangingPunct="0">
              <a:spcBef>
                <a:spcPct val="0"/>
              </a:spcBef>
              <a:spcAft>
                <a:spcPct val="0"/>
              </a:spcAft>
              <a:defRPr sz="2500">
                <a:solidFill>
                  <a:schemeClr val="tx1"/>
                </a:solidFill>
                <a:latin typeface="Arial" panose="020B0604020202020204" pitchFamily="34" charset="0"/>
                <a:ea typeface="MS PGothic" panose="020B0600070205080204" pitchFamily="34" charset="-128"/>
              </a:defRPr>
            </a:lvl8pPr>
            <a:lvl9pPr marL="4106159" indent="-241539" eaLnBrk="0" fontAlgn="base" hangingPunct="0">
              <a:spcBef>
                <a:spcPct val="0"/>
              </a:spcBef>
              <a:spcAft>
                <a:spcPct val="0"/>
              </a:spcAft>
              <a:defRPr sz="2500">
                <a:solidFill>
                  <a:schemeClr val="tx1"/>
                </a:solidFill>
                <a:latin typeface="Arial" panose="020B0604020202020204" pitchFamily="34" charset="0"/>
                <a:ea typeface="MS PGothic" panose="020B0600070205080204" pitchFamily="34" charset="-128"/>
              </a:defRPr>
            </a:lvl9pPr>
          </a:lstStyle>
          <a:p>
            <a:pPr marL="0" marR="0" lvl="0" indent="0" algn="l" defTabSz="966155" rtl="0" eaLnBrk="0" fontAlgn="base" latinLnBrk="0" hangingPunct="0">
              <a:lnSpc>
                <a:spcPct val="100000"/>
              </a:lnSpc>
              <a:spcBef>
                <a:spcPct val="0"/>
              </a:spcBef>
              <a:spcAft>
                <a:spcPct val="0"/>
              </a:spcAft>
              <a:buClrTx/>
              <a:buSzTx/>
              <a:buFontTx/>
              <a:buNone/>
              <a:tabLst/>
              <a:defRPr/>
            </a:pPr>
            <a:fld id="{AF6853FD-76BB-4DD1-A593-844B0D711D19}" type="slidenum">
              <a:rPr kumimoji="0" lang="en-GB" altLang="en-US" sz="13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l" defTabSz="966155" rtl="0" eaLnBrk="0" fontAlgn="base" latinLnBrk="0" hangingPunct="0">
                <a:lnSpc>
                  <a:spcPct val="100000"/>
                </a:lnSpc>
                <a:spcBef>
                  <a:spcPct val="0"/>
                </a:spcBef>
                <a:spcAft>
                  <a:spcPct val="0"/>
                </a:spcAft>
                <a:buClrTx/>
                <a:buSzTx/>
                <a:buFontTx/>
                <a:buNone/>
                <a:tabLst/>
                <a:defRPr/>
              </a:pPr>
              <a:t>51</a:t>
            </a:fld>
            <a:endParaRPr kumimoji="0" lang="en-GB" altLang="en-US" sz="13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54EEA5B2-C3FB-4D54-89EA-8A0DCE1CDAC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a:extLst>
              <a:ext uri="{FF2B5EF4-FFF2-40B4-BE49-F238E27FC236}">
                <a16:creationId xmlns:a16="http://schemas.microsoft.com/office/drawing/2014/main" id="{A51552EE-7035-4C78-9ED3-BB8FCDB90A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67588" name="Slide Number Placeholder 3">
            <a:extLst>
              <a:ext uri="{FF2B5EF4-FFF2-40B4-BE49-F238E27FC236}">
                <a16:creationId xmlns:a16="http://schemas.microsoft.com/office/drawing/2014/main" id="{E63D1E76-B90D-4C74-A414-C47CF13DCC4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Arial" panose="020B0604020202020204" pitchFamily="34" charset="0"/>
                <a:ea typeface="MS PGothic" panose="020B0600070205080204" pitchFamily="34" charset="-128"/>
              </a:defRPr>
            </a:lvl1pPr>
            <a:lvl2pPr marL="798420" indent="-306956">
              <a:defRPr sz="2500">
                <a:solidFill>
                  <a:schemeClr val="tx1"/>
                </a:solidFill>
                <a:latin typeface="Arial" panose="020B0604020202020204" pitchFamily="34" charset="0"/>
                <a:ea typeface="MS PGothic" panose="020B0600070205080204" pitchFamily="34" charset="-128"/>
              </a:defRPr>
            </a:lvl2pPr>
            <a:lvl3pPr marL="1227822" indent="-244893">
              <a:defRPr sz="2500">
                <a:solidFill>
                  <a:schemeClr val="tx1"/>
                </a:solidFill>
                <a:latin typeface="Arial" panose="020B0604020202020204" pitchFamily="34" charset="0"/>
                <a:ea typeface="MS PGothic" panose="020B0600070205080204" pitchFamily="34" charset="-128"/>
              </a:defRPr>
            </a:lvl3pPr>
            <a:lvl4pPr marL="1719287" indent="-244893">
              <a:defRPr sz="2500">
                <a:solidFill>
                  <a:schemeClr val="tx1"/>
                </a:solidFill>
                <a:latin typeface="Arial" panose="020B0604020202020204" pitchFamily="34" charset="0"/>
                <a:ea typeface="MS PGothic" panose="020B0600070205080204" pitchFamily="34" charset="-128"/>
              </a:defRPr>
            </a:lvl4pPr>
            <a:lvl5pPr marL="2210751" indent="-244893">
              <a:defRPr sz="2500">
                <a:solidFill>
                  <a:schemeClr val="tx1"/>
                </a:solidFill>
                <a:latin typeface="Arial" panose="020B0604020202020204" pitchFamily="34" charset="0"/>
                <a:ea typeface="MS PGothic" panose="020B0600070205080204" pitchFamily="34" charset="-128"/>
              </a:defRPr>
            </a:lvl5pPr>
            <a:lvl6pPr marL="2693828" indent="-244893" eaLnBrk="0" fontAlgn="base" hangingPunct="0">
              <a:spcBef>
                <a:spcPct val="0"/>
              </a:spcBef>
              <a:spcAft>
                <a:spcPct val="0"/>
              </a:spcAft>
              <a:defRPr sz="2500">
                <a:solidFill>
                  <a:schemeClr val="tx1"/>
                </a:solidFill>
                <a:latin typeface="Arial" panose="020B0604020202020204" pitchFamily="34" charset="0"/>
                <a:ea typeface="MS PGothic" panose="020B0600070205080204" pitchFamily="34" charset="-128"/>
              </a:defRPr>
            </a:lvl6pPr>
            <a:lvl7pPr marL="3176906" indent="-244893" eaLnBrk="0" fontAlgn="base" hangingPunct="0">
              <a:spcBef>
                <a:spcPct val="0"/>
              </a:spcBef>
              <a:spcAft>
                <a:spcPct val="0"/>
              </a:spcAft>
              <a:defRPr sz="2500">
                <a:solidFill>
                  <a:schemeClr val="tx1"/>
                </a:solidFill>
                <a:latin typeface="Arial" panose="020B0604020202020204" pitchFamily="34" charset="0"/>
                <a:ea typeface="MS PGothic" panose="020B0600070205080204" pitchFamily="34" charset="-128"/>
              </a:defRPr>
            </a:lvl7pPr>
            <a:lvl8pPr marL="3659983" indent="-244893" eaLnBrk="0" fontAlgn="base" hangingPunct="0">
              <a:spcBef>
                <a:spcPct val="0"/>
              </a:spcBef>
              <a:spcAft>
                <a:spcPct val="0"/>
              </a:spcAft>
              <a:defRPr sz="2500">
                <a:solidFill>
                  <a:schemeClr val="tx1"/>
                </a:solidFill>
                <a:latin typeface="Arial" panose="020B0604020202020204" pitchFamily="34" charset="0"/>
                <a:ea typeface="MS PGothic" panose="020B0600070205080204" pitchFamily="34" charset="-128"/>
              </a:defRPr>
            </a:lvl8pPr>
            <a:lvl9pPr marL="4143061" indent="-244893" eaLnBrk="0" fontAlgn="base" hangingPunct="0">
              <a:spcBef>
                <a:spcPct val="0"/>
              </a:spcBef>
              <a:spcAft>
                <a:spcPct val="0"/>
              </a:spcAft>
              <a:defRPr sz="2500">
                <a:solidFill>
                  <a:schemeClr val="tx1"/>
                </a:solidFill>
                <a:latin typeface="Arial" panose="020B0604020202020204" pitchFamily="34" charset="0"/>
                <a:ea typeface="MS PGothic" panose="020B0600070205080204" pitchFamily="34" charset="-128"/>
              </a:defRPr>
            </a:lvl9pPr>
          </a:lstStyle>
          <a:p>
            <a:pPr marL="0" marR="0" lvl="0" indent="0" algn="l" defTabSz="966155" rtl="0" eaLnBrk="0" fontAlgn="base" latinLnBrk="0" hangingPunct="0">
              <a:lnSpc>
                <a:spcPct val="100000"/>
              </a:lnSpc>
              <a:spcBef>
                <a:spcPct val="0"/>
              </a:spcBef>
              <a:spcAft>
                <a:spcPct val="0"/>
              </a:spcAft>
              <a:buClrTx/>
              <a:buSzTx/>
              <a:buFontTx/>
              <a:buNone/>
              <a:tabLst/>
              <a:defRPr/>
            </a:pPr>
            <a:fld id="{58FED975-DCE9-4053-9AAD-C4CCD0045E30}" type="slidenum">
              <a:rPr kumimoji="0" lang="en-GB" altLang="en-US" sz="13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pPr marL="0" marR="0" lvl="0" indent="0" algn="l" defTabSz="966155" rtl="0" eaLnBrk="0" fontAlgn="base" latinLnBrk="0" hangingPunct="0">
                <a:lnSpc>
                  <a:spcPct val="100000"/>
                </a:lnSpc>
                <a:spcBef>
                  <a:spcPct val="0"/>
                </a:spcBef>
                <a:spcAft>
                  <a:spcPct val="0"/>
                </a:spcAft>
                <a:buClrTx/>
                <a:buSzTx/>
                <a:buFontTx/>
                <a:buNone/>
                <a:tabLst/>
                <a:defRPr/>
              </a:pPr>
              <a:t>52</a:t>
            </a:fld>
            <a:endParaRPr kumimoji="0" lang="en-GB" altLang="en-US" sz="13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A5220A0D-52A4-4A63-89AB-2AACBA083088}" type="datetimeFigureOut">
              <a:rPr lang="en-GB" smtClean="0"/>
              <a:pPr>
                <a:defRPr/>
              </a:pPr>
              <a:t>22/10/2026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C99E859B-399D-43DB-A2AC-DA0E1A89B5BD}" type="slidenum">
              <a:rPr lang="en-GB" smtClean="0"/>
              <a:pPr>
                <a:defRPr/>
              </a:pPr>
              <a:t>‹#›</a:t>
            </a:fld>
            <a:endParaRPr lang="en-GB"/>
          </a:p>
        </p:txBody>
      </p:sp>
    </p:spTree>
    <p:extLst>
      <p:ext uri="{BB962C8B-B14F-4D97-AF65-F5344CB8AC3E}">
        <p14:creationId xmlns:p14="http://schemas.microsoft.com/office/powerpoint/2010/main" val="590273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2A7E3B64-04CF-4B0F-B255-675955256F85}" type="datetimeFigureOut">
              <a:rPr lang="en-GB" smtClean="0"/>
              <a:pPr>
                <a:defRPr/>
              </a:pPr>
              <a:t>22/10/2026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8802AB7A-C6B5-44F9-A748-694B4F24531C}" type="slidenum">
              <a:rPr lang="en-GB" smtClean="0"/>
              <a:pPr>
                <a:defRPr/>
              </a:pPr>
              <a:t>‹#›</a:t>
            </a:fld>
            <a:endParaRPr lang="en-GB"/>
          </a:p>
        </p:txBody>
      </p:sp>
    </p:spTree>
    <p:extLst>
      <p:ext uri="{BB962C8B-B14F-4D97-AF65-F5344CB8AC3E}">
        <p14:creationId xmlns:p14="http://schemas.microsoft.com/office/powerpoint/2010/main" val="2808536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7135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72469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4600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D8494-7F6A-05C9-1FFB-61AA8C77A58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ACCDED5-0A18-B58D-4A90-2AC7AD81A9A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EF12BA3-47AD-315B-5270-0EE82538FF86}"/>
              </a:ext>
            </a:extLst>
          </p:cNvPr>
          <p:cNvSpPr>
            <a:spLocks noGrp="1"/>
          </p:cNvSpPr>
          <p:nvPr>
            <p:ph type="dt" sz="half" idx="10"/>
          </p:nvPr>
        </p:nvSpPr>
        <p:spPr/>
        <p:txBody>
          <a:bodyPr/>
          <a:lstStyle/>
          <a:p>
            <a:fld id="{13236E15-8609-45E6-AE57-9869D99C8F02}" type="datetimeFigureOut">
              <a:rPr lang="en-GB" smtClean="0"/>
              <a:t>22/10/2026</a:t>
            </a:fld>
            <a:endParaRPr lang="en-GB"/>
          </a:p>
        </p:txBody>
      </p:sp>
      <p:sp>
        <p:nvSpPr>
          <p:cNvPr id="5" name="Footer Placeholder 4">
            <a:extLst>
              <a:ext uri="{FF2B5EF4-FFF2-40B4-BE49-F238E27FC236}">
                <a16:creationId xmlns:a16="http://schemas.microsoft.com/office/drawing/2014/main" id="{31CB428E-1565-89B1-5ABF-C01DA5626E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6A53DF-695C-F086-0815-736BD54AFDBD}"/>
              </a:ext>
            </a:extLst>
          </p:cNvPr>
          <p:cNvSpPr>
            <a:spLocks noGrp="1"/>
          </p:cNvSpPr>
          <p:nvPr>
            <p:ph type="sldNum" sz="quarter" idx="12"/>
          </p:nvPr>
        </p:nvSpPr>
        <p:spPr/>
        <p:txBody>
          <a:bodyPr/>
          <a:lstStyle/>
          <a:p>
            <a:fld id="{4646C53A-664A-4B27-9D5E-77841F5A7547}" type="slidenum">
              <a:rPr lang="en-GB" smtClean="0"/>
              <a:t>‹#›</a:t>
            </a:fld>
            <a:endParaRPr lang="en-GB"/>
          </a:p>
        </p:txBody>
      </p:sp>
    </p:spTree>
    <p:extLst>
      <p:ext uri="{BB962C8B-B14F-4D97-AF65-F5344CB8AC3E}">
        <p14:creationId xmlns:p14="http://schemas.microsoft.com/office/powerpoint/2010/main" val="11086724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2720436-732F-48BC-86C7-7FECB4F79012}" type="datetimeFigureOut">
              <a:rPr lang="en-GB" smtClean="0"/>
              <a:pPr>
                <a:defRPr/>
              </a:pPr>
              <a:t>22/10/2026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FE63404-D04E-4FAF-BB00-4BDCC6AEC857}" type="slidenum">
              <a:rPr lang="en-GB" smtClean="0"/>
              <a:pPr>
                <a:defRPr/>
              </a:pPr>
              <a:t>‹#›</a:t>
            </a:fld>
            <a:endParaRPr lang="en-GB"/>
          </a:p>
        </p:txBody>
      </p:sp>
    </p:spTree>
    <p:extLst>
      <p:ext uri="{BB962C8B-B14F-4D97-AF65-F5344CB8AC3E}">
        <p14:creationId xmlns:p14="http://schemas.microsoft.com/office/powerpoint/2010/main" val="979447397"/>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10/22/2026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66997054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33116B-D487-CF67-39FA-DE6E2BA5DD95}"/>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0E4132F8-0FF0-234F-5A56-07E05D395F75}"/>
              </a:ext>
            </a:extLst>
          </p:cNvPr>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F5A498D-E523-D94E-0385-311CF5012434}"/>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3236E15-8609-45E6-AE57-9869D99C8F02}" type="datetimeFigureOut">
              <a:rPr lang="en-GB" smtClean="0"/>
              <a:t>22/10/2026</a:t>
            </a:fld>
            <a:endParaRPr lang="en-GB"/>
          </a:p>
        </p:txBody>
      </p:sp>
      <p:sp>
        <p:nvSpPr>
          <p:cNvPr id="5" name="Footer Placeholder 4">
            <a:extLst>
              <a:ext uri="{FF2B5EF4-FFF2-40B4-BE49-F238E27FC236}">
                <a16:creationId xmlns:a16="http://schemas.microsoft.com/office/drawing/2014/main" id="{10346384-9A09-D1F0-F7B6-968F0601BDB2}"/>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A9B9584-5DB7-0DFA-2840-61D1CDB6F35C}"/>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46C53A-664A-4B27-9D5E-77841F5A7547}" type="slidenum">
              <a:rPr lang="en-GB" smtClean="0"/>
              <a:t>‹#›</a:t>
            </a:fld>
            <a:endParaRPr lang="en-GB"/>
          </a:p>
        </p:txBody>
      </p:sp>
    </p:spTree>
    <p:extLst>
      <p:ext uri="{BB962C8B-B14F-4D97-AF65-F5344CB8AC3E}">
        <p14:creationId xmlns:p14="http://schemas.microsoft.com/office/powerpoint/2010/main" val="705716546"/>
      </p:ext>
    </p:extLst>
  </p:cSld>
  <p:clrMap bg1="lt1" tx1="dk1" bg2="lt2" tx2="dk2" accent1="accent1" accent2="accent2" accent3="accent3" accent4="accent4" accent5="accent5" accent6="accent6" hlink="hlink" folHlink="folHlink"/>
  <p:sldLayoutIdLst>
    <p:sldLayoutId id="2147483668" r:id="rId1"/>
  </p:sldLayoutIdLst>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png"/><Relationship Id="rId7" Type="http://schemas.openxmlformats.org/officeDocument/2006/relationships/diagramColors" Target="../diagrams/colors1.xml"/><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9.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26.jp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7.jp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28.jp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30.jp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31.jp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32.jp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26.jp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5.emf"/><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package" Target="../embeddings/Microsoft_Word_Template.dotx"/><Relationship Id="rId5" Type="http://schemas.openxmlformats.org/officeDocument/2006/relationships/image" Target="../media/image34.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42.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32.jpg"/><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4.png"/><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43.png"/><Relationship Id="rId5" Type="http://schemas.openxmlformats.org/officeDocument/2006/relationships/hyperlink" Target="mailto:cwp.ldcamhs.centralandeast@nhs.net" TargetMode="External"/><Relationship Id="rId4" Type="http://schemas.openxmlformats.org/officeDocument/2006/relationships/hyperlink" Target="mailto:cwp.ldcamhs.west@nhs.net"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27.jp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video" Target="https://www.youtube.com/embed/S2XuOHvcUeo?feature=oembed" TargetMode="External"/><Relationship Id="rId4" Type="http://schemas.openxmlformats.org/officeDocument/2006/relationships/image" Target="../media/image48.jpeg"/></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image" Target="../media/image6.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hyperlink" Target="https://forms.cloud.microsoft/e/gue6mnqSRw?origin=lprLink" TargetMode="External"/></Relationships>
</file>

<file path=ppt/slides/_rels/slide5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hyperlink" Target="https://youtube.com/channel/UC8-4_JBGF44h_nEhR-o12fg" TargetMode="External"/><Relationship Id="rId7" Type="http://schemas.openxmlformats.org/officeDocument/2006/relationships/diagramColors" Target="../diagrams/colors3.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5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08" name="Rectangle 51207">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210"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44F2F45F-7E85-FDBF-0286-07F4D1F00384}"/>
              </a:ext>
            </a:extLst>
          </p:cNvPr>
          <p:cNvSpPr txBox="1"/>
          <p:nvPr/>
        </p:nvSpPr>
        <p:spPr>
          <a:xfrm>
            <a:off x="323088" y="31242"/>
            <a:ext cx="4892842" cy="43396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dirty="0">
                <a:ln>
                  <a:noFill/>
                </a:ln>
                <a:solidFill>
                  <a:srgbClr val="F707DA"/>
                </a:solidFill>
                <a:effectLst/>
                <a:uLnTx/>
                <a:uFillTx/>
                <a:latin typeface="Aharoni" panose="02010803020104030203" pitchFamily="2" charset="-79"/>
                <a:ea typeface="+mn-ea"/>
                <a:cs typeface="Aharoni" panose="02010803020104030203" pitchFamily="2" charset="-79"/>
              </a:rPr>
              <a:t>Parent Carer Forum…</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3200" dirty="0">
                <a:solidFill>
                  <a:prstClr val="black"/>
                </a:solidFill>
                <a:latin typeface="Aharoni" panose="02010803020104030203" pitchFamily="2" charset="-79"/>
                <a:cs typeface="Aharoni" panose="02010803020104030203" pitchFamily="2" charset="-79"/>
              </a:rPr>
              <a:t>Children's and Young People’s Mental Health.</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Aharoni" panose="02010803020104030203" pitchFamily="2" charset="-79"/>
                <a:ea typeface="Calibri" panose="020F0502020204030204"/>
                <a:cs typeface="Aharoni" panose="02010803020104030203" pitchFamily="2" charset="-79"/>
              </a:rPr>
              <a:t>T</a:t>
            </a:r>
            <a:r>
              <a:rPr lang="en-GB" sz="2000" dirty="0" err="1">
                <a:solidFill>
                  <a:prstClr val="black"/>
                </a:solidFill>
                <a:latin typeface="Calibri" panose="020F0502020204030204"/>
                <a:ea typeface="Calibri" panose="020F0502020204030204"/>
                <a:cs typeface="Aharoni" panose="02010803020104030203" pitchFamily="2" charset="-79"/>
              </a:rPr>
              <a:t>hursday</a:t>
            </a:r>
            <a:r>
              <a:rPr lang="en-GB" sz="2000" dirty="0">
                <a:solidFill>
                  <a:prstClr val="black"/>
                </a:solidFill>
                <a:latin typeface="Calibri" panose="020F0502020204030204"/>
                <a:ea typeface="Calibri" panose="020F0502020204030204"/>
                <a:cs typeface="Aharoni" panose="02010803020104030203" pitchFamily="2" charset="-79"/>
              </a:rPr>
              <a:t> 22</a:t>
            </a:r>
            <a:r>
              <a:rPr lang="en-GB" sz="2000" baseline="30000" dirty="0">
                <a:solidFill>
                  <a:prstClr val="black"/>
                </a:solidFill>
                <a:latin typeface="Calibri" panose="020F0502020204030204"/>
                <a:ea typeface="Calibri" panose="020F0502020204030204"/>
                <a:cs typeface="Aharoni" panose="02010803020104030203" pitchFamily="2" charset="-79"/>
              </a:rPr>
              <a:t>nd</a:t>
            </a:r>
            <a:r>
              <a:rPr lang="en-GB" sz="2000" dirty="0">
                <a:solidFill>
                  <a:prstClr val="black"/>
                </a:solidFill>
                <a:latin typeface="Calibri" panose="020F0502020204030204"/>
                <a:ea typeface="Calibri" panose="020F0502020204030204"/>
                <a:cs typeface="Aharoni" panose="02010803020104030203" pitchFamily="2" charset="-79"/>
              </a:rPr>
              <a:t> October 2026	13.00-14.30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Aharoni" panose="02010803020104030203" pitchFamily="2" charset="-79"/>
            </a:endParaRPr>
          </a:p>
        </p:txBody>
      </p:sp>
      <p:pic>
        <p:nvPicPr>
          <p:cNvPr id="6" name="Picture 5">
            <a:extLst>
              <a:ext uri="{FF2B5EF4-FFF2-40B4-BE49-F238E27FC236}">
                <a16:creationId xmlns:a16="http://schemas.microsoft.com/office/drawing/2014/main" id="{187C77E2-79E3-BEFF-BB09-75EE04B5DFFC}"/>
              </a:ext>
            </a:extLst>
          </p:cNvPr>
          <p:cNvPicPr>
            <a:picLocks noChangeAspect="1"/>
          </p:cNvPicPr>
          <p:nvPr/>
        </p:nvPicPr>
        <p:blipFill>
          <a:blip r:embed="rId3"/>
          <a:stretch>
            <a:fillRect/>
          </a:stretch>
        </p:blipFill>
        <p:spPr>
          <a:xfrm>
            <a:off x="6092329" y="1709921"/>
            <a:ext cx="5456393" cy="387129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BEAC330-FB1A-1069-8DFB-B0344D8FE068}"/>
              </a:ext>
            </a:extLst>
          </p:cNvPr>
          <p:cNvSpPr>
            <a:spLocks noGrp="1"/>
          </p:cNvSpPr>
          <p:nvPr>
            <p:ph type="title"/>
          </p:nvPr>
        </p:nvSpPr>
        <p:spPr>
          <a:xfrm>
            <a:off x="651779" y="530352"/>
            <a:ext cx="5031265" cy="1481328"/>
          </a:xfrm>
        </p:spPr>
        <p:txBody>
          <a:bodyPr anchor="b">
            <a:normAutofit fontScale="90000"/>
          </a:bodyPr>
          <a:lstStyle/>
          <a:p>
            <a:r>
              <a:rPr lang="en-US" sz="5400" b="1" dirty="0">
                <a:solidFill>
                  <a:srgbClr val="F707DA"/>
                </a:solidFill>
                <a:latin typeface="Aharoni" panose="02010803020104030203" pitchFamily="2" charset="-79"/>
                <a:cs typeface="Aharoni" panose="02010803020104030203" pitchFamily="2" charset="-79"/>
              </a:rPr>
              <a:t>H</a:t>
            </a:r>
            <a:r>
              <a:rPr lang="en-GB" sz="5400" b="1" dirty="0" err="1">
                <a:solidFill>
                  <a:srgbClr val="F707DA"/>
                </a:solidFill>
                <a:latin typeface="Aharoni" panose="02010803020104030203" pitchFamily="2" charset="-79"/>
                <a:cs typeface="Aharoni" panose="02010803020104030203" pitchFamily="2" charset="-79"/>
              </a:rPr>
              <a:t>ousekeeping</a:t>
            </a:r>
            <a:r>
              <a:rPr lang="en-GB" sz="5400" b="1" dirty="0">
                <a:solidFill>
                  <a:srgbClr val="F707DA"/>
                </a:solidFill>
                <a:latin typeface="Aharoni" panose="02010803020104030203" pitchFamily="2" charset="-79"/>
                <a:cs typeface="Aharoni" panose="02010803020104030203" pitchFamily="2" charset="-79"/>
              </a:rPr>
              <a:t>...</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1D3CF090-82DF-7598-F14A-175808D04382}"/>
              </a:ext>
            </a:extLst>
          </p:cNvPr>
          <p:cNvPicPr>
            <a:picLocks noChangeAspect="1"/>
          </p:cNvPicPr>
          <p:nvPr/>
        </p:nvPicPr>
        <p:blipFill>
          <a:blip r:embed="rId3"/>
          <a:srcRect l="12928" r="11215"/>
          <a:stretch>
            <a:fillRect/>
          </a:stretch>
        </p:blipFill>
        <p:spPr>
          <a:xfrm>
            <a:off x="6809674" y="1538410"/>
            <a:ext cx="4255696" cy="3020854"/>
          </a:xfrm>
          <a:prstGeom prst="rect">
            <a:avLst/>
          </a:prstGeom>
        </p:spPr>
      </p:pic>
      <p:pic>
        <p:nvPicPr>
          <p:cNvPr id="12" name="Picture 11">
            <a:extLst>
              <a:ext uri="{FF2B5EF4-FFF2-40B4-BE49-F238E27FC236}">
                <a16:creationId xmlns:a16="http://schemas.microsoft.com/office/drawing/2014/main" id="{BD7E7C99-79F4-FC4F-AC0C-BCDD46660F7A}"/>
              </a:ext>
            </a:extLst>
          </p:cNvPr>
          <p:cNvPicPr>
            <a:picLocks noChangeAspect="1"/>
          </p:cNvPicPr>
          <p:nvPr/>
        </p:nvPicPr>
        <p:blipFill>
          <a:blip r:embed="rId4"/>
          <a:stretch>
            <a:fillRect/>
          </a:stretch>
        </p:blipFill>
        <p:spPr>
          <a:xfrm>
            <a:off x="405983" y="3394835"/>
            <a:ext cx="2720686" cy="2134332"/>
          </a:xfrm>
          <a:prstGeom prst="rect">
            <a:avLst/>
          </a:prstGeom>
        </p:spPr>
      </p:pic>
      <p:pic>
        <p:nvPicPr>
          <p:cNvPr id="14" name="Picture 13">
            <a:extLst>
              <a:ext uri="{FF2B5EF4-FFF2-40B4-BE49-F238E27FC236}">
                <a16:creationId xmlns:a16="http://schemas.microsoft.com/office/drawing/2014/main" id="{FBDA767D-1019-865B-0070-936BAB7799A4}"/>
              </a:ext>
            </a:extLst>
          </p:cNvPr>
          <p:cNvPicPr>
            <a:picLocks noChangeAspect="1"/>
          </p:cNvPicPr>
          <p:nvPr/>
        </p:nvPicPr>
        <p:blipFill>
          <a:blip r:embed="rId5"/>
          <a:stretch>
            <a:fillRect/>
          </a:stretch>
        </p:blipFill>
        <p:spPr>
          <a:xfrm>
            <a:off x="3193673" y="3340513"/>
            <a:ext cx="2188654" cy="2188654"/>
          </a:xfrm>
          <a:prstGeom prst="rect">
            <a:avLst/>
          </a:prstGeom>
        </p:spPr>
      </p:pic>
    </p:spTree>
    <p:extLst>
      <p:ext uri="{BB962C8B-B14F-4D97-AF65-F5344CB8AC3E}">
        <p14:creationId xmlns:p14="http://schemas.microsoft.com/office/powerpoint/2010/main" val="3207327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rot="8420476">
            <a:off x="7288165" y="-1673460"/>
            <a:ext cx="7447963" cy="5307331"/>
          </a:xfrm>
          <a:custGeom>
            <a:avLst/>
            <a:gdLst/>
            <a:ahLst/>
            <a:cxnLst/>
            <a:rect l="l" t="t" r="r" b="b"/>
            <a:pathLst>
              <a:path w="12732761" h="9649298">
                <a:moveTo>
                  <a:pt x="0" y="0"/>
                </a:moveTo>
                <a:lnTo>
                  <a:pt x="12732762" y="0"/>
                </a:lnTo>
                <a:lnTo>
                  <a:pt x="12732762" y="9649298"/>
                </a:lnTo>
                <a:lnTo>
                  <a:pt x="0" y="9649298"/>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3" name="Freeform 3"/>
          <p:cNvSpPr/>
          <p:nvPr/>
        </p:nvSpPr>
        <p:spPr>
          <a:xfrm>
            <a:off x="9211134" y="685800"/>
            <a:ext cx="2295066" cy="1084885"/>
          </a:xfrm>
          <a:custGeom>
            <a:avLst/>
            <a:gdLst/>
            <a:ahLst/>
            <a:cxnLst/>
            <a:rect l="l" t="t" r="r" b="b"/>
            <a:pathLst>
              <a:path w="3442599" h="1627327">
                <a:moveTo>
                  <a:pt x="0" y="0"/>
                </a:moveTo>
                <a:lnTo>
                  <a:pt x="3442599" y="0"/>
                </a:lnTo>
                <a:lnTo>
                  <a:pt x="3442599" y="1627327"/>
                </a:lnTo>
                <a:lnTo>
                  <a:pt x="0" y="1627327"/>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4" name="Freeform 4"/>
          <p:cNvSpPr/>
          <p:nvPr/>
        </p:nvSpPr>
        <p:spPr>
          <a:xfrm rot="19605179">
            <a:off x="7615881" y="-2809452"/>
            <a:ext cx="7107667" cy="4989863"/>
          </a:xfrm>
          <a:custGeom>
            <a:avLst/>
            <a:gdLst/>
            <a:ahLst/>
            <a:cxnLst/>
            <a:rect l="l" t="t" r="r" b="b"/>
            <a:pathLst>
              <a:path w="11447891" h="8699215">
                <a:moveTo>
                  <a:pt x="0" y="0"/>
                </a:moveTo>
                <a:lnTo>
                  <a:pt x="11447891" y="0"/>
                </a:lnTo>
                <a:lnTo>
                  <a:pt x="11447891" y="8699215"/>
                </a:lnTo>
                <a:lnTo>
                  <a:pt x="0" y="8699215"/>
                </a:lnTo>
                <a:lnTo>
                  <a:pt x="0" y="0"/>
                </a:lnTo>
                <a:close/>
              </a:path>
            </a:pathLst>
          </a:custGeom>
          <a:blipFill>
            <a:blip r:embed="rId5"/>
            <a:stretch>
              <a:fillRect/>
            </a:stretch>
          </a:blipFill>
        </p:spPr>
        <p:txBody>
          <a:bodyPr/>
          <a:lstStyle/>
          <a:p>
            <a:pPr defTabSz="609630"/>
            <a:endParaRPr lang="en-GB" sz="1200">
              <a:solidFill>
                <a:prstClr val="black"/>
              </a:solidFill>
              <a:latin typeface="Calibri"/>
            </a:endParaRPr>
          </a:p>
        </p:txBody>
      </p:sp>
      <p:sp>
        <p:nvSpPr>
          <p:cNvPr id="6" name="TextBox 5">
            <a:extLst>
              <a:ext uri="{FF2B5EF4-FFF2-40B4-BE49-F238E27FC236}">
                <a16:creationId xmlns:a16="http://schemas.microsoft.com/office/drawing/2014/main" id="{EB1E715E-E289-3709-F995-4E2FC8C3B57F}"/>
              </a:ext>
            </a:extLst>
          </p:cNvPr>
          <p:cNvSpPr txBox="1"/>
          <p:nvPr/>
        </p:nvSpPr>
        <p:spPr>
          <a:xfrm>
            <a:off x="925815" y="1041400"/>
            <a:ext cx="5689600" cy="2123658"/>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Children and Young People’s Mental Health Services</a:t>
            </a:r>
          </a:p>
        </p:txBody>
      </p:sp>
      <p:pic>
        <p:nvPicPr>
          <p:cNvPr id="11" name="Picture 10" descr="A colorful fingerprint with a rainbow colored fingerprint&#10;&#10;AI-generated content may be incorrect.">
            <a:extLst>
              <a:ext uri="{FF2B5EF4-FFF2-40B4-BE49-F238E27FC236}">
                <a16:creationId xmlns:a16="http://schemas.microsoft.com/office/drawing/2014/main" id="{F1C9706D-92D3-4BC2-B375-76DD9473BF7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80401" y="4565236"/>
            <a:ext cx="3446855" cy="2100226"/>
          </a:xfrm>
          <a:prstGeom prst="rect">
            <a:avLst/>
          </a:prstGeom>
        </p:spPr>
      </p:pic>
      <p:sp>
        <p:nvSpPr>
          <p:cNvPr id="9" name="TextBox 8">
            <a:extLst>
              <a:ext uri="{FF2B5EF4-FFF2-40B4-BE49-F238E27FC236}">
                <a16:creationId xmlns:a16="http://schemas.microsoft.com/office/drawing/2014/main" id="{95D84A27-66CE-61DD-8A29-823E34BF1AFC}"/>
              </a:ext>
            </a:extLst>
          </p:cNvPr>
          <p:cNvSpPr txBox="1"/>
          <p:nvPr/>
        </p:nvSpPr>
        <p:spPr>
          <a:xfrm>
            <a:off x="925816" y="3217563"/>
            <a:ext cx="5574938" cy="420564"/>
          </a:xfrm>
          <a:prstGeom prst="rect">
            <a:avLst/>
          </a:prstGeom>
          <a:noFill/>
        </p:spPr>
        <p:txBody>
          <a:bodyPr wrap="square" rtlCol="0">
            <a:spAutoFit/>
          </a:bodyPr>
          <a:lstStyle/>
          <a:p>
            <a:pPr defTabSz="609630"/>
            <a:r>
              <a:rPr lang="en-GB" sz="2133" b="1" dirty="0">
                <a:solidFill>
                  <a:srgbClr val="AE2573"/>
                </a:solidFill>
                <a:latin typeface="Arial" panose="020B0604020202020204" pitchFamily="34" charset="0"/>
                <a:cs typeface="Arial" panose="020B0604020202020204" pitchFamily="34" charset="0"/>
              </a:rPr>
              <a:t>(CYPMHS – formerly CAMHS)</a:t>
            </a:r>
          </a:p>
        </p:txBody>
      </p:sp>
      <p:sp>
        <p:nvSpPr>
          <p:cNvPr id="7" name="TextBox 6">
            <a:extLst>
              <a:ext uri="{FF2B5EF4-FFF2-40B4-BE49-F238E27FC236}">
                <a16:creationId xmlns:a16="http://schemas.microsoft.com/office/drawing/2014/main" id="{54CFC8BD-3E22-BDB6-DF22-E4DAAA79E5BA}"/>
              </a:ext>
            </a:extLst>
          </p:cNvPr>
          <p:cNvSpPr txBox="1"/>
          <p:nvPr/>
        </p:nvSpPr>
        <p:spPr>
          <a:xfrm>
            <a:off x="925815" y="3720416"/>
            <a:ext cx="6033785" cy="1733295"/>
          </a:xfrm>
          <a:prstGeom prst="rect">
            <a:avLst/>
          </a:prstGeom>
          <a:noFill/>
        </p:spPr>
        <p:txBody>
          <a:bodyPr wrap="square" rtlCol="0">
            <a:spAutoFit/>
          </a:bodyPr>
          <a:lstStyle/>
          <a:p>
            <a:pPr defTabSz="609630"/>
            <a:r>
              <a:rPr lang="en-GB" sz="1333" b="1" dirty="0">
                <a:solidFill>
                  <a:prstClr val="black"/>
                </a:solidFill>
                <a:latin typeface="Arial" panose="020B0604020202020204" pitchFamily="34" charset="0"/>
                <a:cs typeface="Arial" panose="020B0604020202020204" pitchFamily="34" charset="0"/>
              </a:rPr>
              <a:t>Ian Roberts </a:t>
            </a:r>
            <a:r>
              <a:rPr lang="en-GB" sz="1333" dirty="0">
                <a:solidFill>
                  <a:prstClr val="black"/>
                </a:solidFill>
                <a:latin typeface="Arial" panose="020B0604020202020204" pitchFamily="34" charset="0"/>
                <a:cs typeface="Arial" panose="020B0604020202020204" pitchFamily="34" charset="0"/>
              </a:rPr>
              <a:t>– Head of Clinical Services Cheshire CYPMHS</a:t>
            </a:r>
          </a:p>
          <a:p>
            <a:pPr defTabSz="609630"/>
            <a:r>
              <a:rPr lang="en-GB" sz="1333" b="1" dirty="0">
                <a:solidFill>
                  <a:prstClr val="black"/>
                </a:solidFill>
                <a:latin typeface="Arial" panose="020B0604020202020204" pitchFamily="34" charset="0"/>
                <a:cs typeface="Arial" panose="020B0604020202020204" pitchFamily="34" charset="0"/>
              </a:rPr>
              <a:t>Jill Wasley </a:t>
            </a:r>
            <a:r>
              <a:rPr lang="en-GB" sz="1333" dirty="0">
                <a:solidFill>
                  <a:prstClr val="black"/>
                </a:solidFill>
                <a:latin typeface="Arial" panose="020B0604020202020204" pitchFamily="34" charset="0"/>
                <a:cs typeface="Arial" panose="020B0604020202020204" pitchFamily="34" charset="0"/>
              </a:rPr>
              <a:t>–  MHST Clinical Co-Ordinator</a:t>
            </a:r>
          </a:p>
          <a:p>
            <a:pPr defTabSz="609630"/>
            <a:r>
              <a:rPr lang="en-GB" sz="1333" b="1" dirty="0">
                <a:solidFill>
                  <a:prstClr val="black"/>
                </a:solidFill>
                <a:latin typeface="Arial" panose="020B0604020202020204" pitchFamily="34" charset="0"/>
                <a:cs typeface="Arial" panose="020B0604020202020204" pitchFamily="34" charset="0"/>
              </a:rPr>
              <a:t>Jonathan Girvan</a:t>
            </a:r>
            <a:r>
              <a:rPr lang="en-GB" sz="1333" dirty="0">
                <a:solidFill>
                  <a:prstClr val="black"/>
                </a:solidFill>
                <a:latin typeface="Arial" panose="020B0604020202020204" pitchFamily="34" charset="0"/>
                <a:cs typeface="Arial" panose="020B0604020202020204" pitchFamily="34" charset="0"/>
              </a:rPr>
              <a:t> – Operational Team Manager 0-18 Cheshire West</a:t>
            </a:r>
          </a:p>
          <a:p>
            <a:pPr defTabSz="609630"/>
            <a:r>
              <a:rPr lang="en-GB" sz="1333" b="1" dirty="0">
                <a:solidFill>
                  <a:prstClr val="black"/>
                </a:solidFill>
                <a:latin typeface="Arial" panose="020B0604020202020204" pitchFamily="34" charset="0"/>
                <a:cs typeface="Arial" panose="020B0604020202020204" pitchFamily="34" charset="0"/>
              </a:rPr>
              <a:t>Jenni Butler Meadows </a:t>
            </a:r>
            <a:r>
              <a:rPr lang="en-GB" sz="1333" dirty="0">
                <a:solidFill>
                  <a:prstClr val="black"/>
                </a:solidFill>
                <a:latin typeface="Arial" panose="020B0604020202020204" pitchFamily="34" charset="0"/>
                <a:cs typeface="Arial" panose="020B0604020202020204" pitchFamily="34" charset="0"/>
              </a:rPr>
              <a:t>– Team Co-ordinator LD CAMHS West</a:t>
            </a:r>
          </a:p>
          <a:p>
            <a:pPr defTabSz="609630"/>
            <a:r>
              <a:rPr lang="en-GB" sz="1333" b="1" dirty="0">
                <a:solidFill>
                  <a:prstClr val="black"/>
                </a:solidFill>
                <a:latin typeface="Arial" panose="020B0604020202020204" pitchFamily="34" charset="0"/>
                <a:cs typeface="Arial" panose="020B0604020202020204" pitchFamily="34" charset="0"/>
              </a:rPr>
              <a:t>Clare Cooper – </a:t>
            </a:r>
            <a:r>
              <a:rPr lang="en-GB" sz="1333" dirty="0">
                <a:solidFill>
                  <a:prstClr val="black"/>
                </a:solidFill>
                <a:latin typeface="Arial" panose="020B0604020202020204" pitchFamily="34" charset="0"/>
                <a:cs typeface="Arial" panose="020B0604020202020204" pitchFamily="34" charset="0"/>
              </a:rPr>
              <a:t>Advanced Nurse Practitioner, Urgent Support/Crisis Team</a:t>
            </a:r>
          </a:p>
          <a:p>
            <a:pPr defTabSz="609630"/>
            <a:r>
              <a:rPr lang="en-GB" sz="1333" b="1" dirty="0">
                <a:solidFill>
                  <a:prstClr val="black"/>
                </a:solidFill>
                <a:latin typeface="Arial" panose="020B0604020202020204" pitchFamily="34" charset="0"/>
                <a:cs typeface="Arial" panose="020B0604020202020204" pitchFamily="34" charset="0"/>
              </a:rPr>
              <a:t>Claire Evans </a:t>
            </a:r>
            <a:r>
              <a:rPr lang="en-GB" sz="1333" dirty="0">
                <a:solidFill>
                  <a:prstClr val="black"/>
                </a:solidFill>
                <a:latin typeface="Arial" panose="020B0604020202020204" pitchFamily="34" charset="0"/>
                <a:cs typeface="Arial" panose="020B0604020202020204" pitchFamily="34" charset="0"/>
              </a:rPr>
              <a:t>– Participation &amp; Engagement Lead</a:t>
            </a:r>
          </a:p>
          <a:p>
            <a:pPr defTabSz="609630"/>
            <a:r>
              <a:rPr lang="en-GB" sz="1333" b="1" dirty="0">
                <a:solidFill>
                  <a:prstClr val="black"/>
                </a:solidFill>
                <a:latin typeface="Arial" panose="020B0604020202020204" pitchFamily="34" charset="0"/>
                <a:cs typeface="Arial" panose="020B0604020202020204" pitchFamily="34" charset="0"/>
              </a:rPr>
              <a:t>Catherine Rudd </a:t>
            </a:r>
            <a:r>
              <a:rPr lang="en-GB" sz="1333" dirty="0">
                <a:solidFill>
                  <a:prstClr val="black"/>
                </a:solidFill>
                <a:latin typeface="Arial" panose="020B0604020202020204" pitchFamily="34" charset="0"/>
                <a:cs typeface="Arial" panose="020B0604020202020204" pitchFamily="34" charset="0"/>
              </a:rPr>
              <a:t>– Cheshire Participation &amp; Engagement Worker</a:t>
            </a:r>
          </a:p>
          <a:p>
            <a:pPr defTabSz="609630"/>
            <a:endParaRPr lang="en-GB" sz="1333" dirty="0">
              <a:solidFill>
                <a:prstClr val="black"/>
              </a:solidFill>
              <a:latin typeface="Arial" panose="020B0604020202020204" pitchFamily="34" charset="0"/>
              <a:cs typeface="Arial" panose="020B0604020202020204" pitchFamily="34" charset="0"/>
            </a:endParaRPr>
          </a:p>
        </p:txBody>
      </p:sp>
      <p:sp>
        <p:nvSpPr>
          <p:cNvPr id="17" name="Freeform 2">
            <a:extLst>
              <a:ext uri="{FF2B5EF4-FFF2-40B4-BE49-F238E27FC236}">
                <a16:creationId xmlns:a16="http://schemas.microsoft.com/office/drawing/2014/main" id="{B2C8D519-719E-C172-05D7-FAE02FFE3865}"/>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5"/>
            <a:stretch>
              <a:fillRect/>
            </a:stretch>
          </a:blipFill>
        </p:spPr>
        <p:txBody>
          <a:bodyPr/>
          <a:lstStyle/>
          <a:p>
            <a:pPr defTabSz="609630"/>
            <a:endParaRPr lang="en-GB" sz="1200">
              <a:solidFill>
                <a:prstClr val="black"/>
              </a:solidFill>
              <a:latin typeface="Calibri"/>
            </a:endParaRPr>
          </a:p>
        </p:txBody>
      </p:sp>
      <p:sp>
        <p:nvSpPr>
          <p:cNvPr id="18" name="Freeform 3">
            <a:extLst>
              <a:ext uri="{FF2B5EF4-FFF2-40B4-BE49-F238E27FC236}">
                <a16:creationId xmlns:a16="http://schemas.microsoft.com/office/drawing/2014/main" id="{E5BA8FC7-1898-6C14-331D-F7EC1E280E15}"/>
              </a:ext>
            </a:extLst>
          </p:cNvPr>
          <p:cNvSpPr/>
          <p:nvPr/>
        </p:nvSpPr>
        <p:spPr>
          <a:xfrm>
            <a:off x="660400" y="5929039"/>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7"/>
            <a:stretch>
              <a:fillRect/>
            </a:stretch>
          </a:blipFill>
        </p:spPr>
        <p:txBody>
          <a:bodyPr/>
          <a:lstStyle/>
          <a:p>
            <a:pPr defTabSz="609630"/>
            <a:endParaRPr lang="en-GB" sz="1200">
              <a:solidFill>
                <a:prstClr val="black"/>
              </a:solidFill>
              <a:latin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539E57-8F9D-A64E-B66B-ED2C30A789EE}"/>
              </a:ext>
            </a:extLst>
          </p:cNvPr>
          <p:cNvPicPr>
            <a:picLocks noChangeAspect="1"/>
          </p:cNvPicPr>
          <p:nvPr/>
        </p:nvPicPr>
        <p:blipFill>
          <a:blip r:embed="rId2"/>
          <a:stretch>
            <a:fillRect/>
          </a:stretch>
        </p:blipFill>
        <p:spPr>
          <a:xfrm>
            <a:off x="986336" y="29633"/>
            <a:ext cx="10242550" cy="6828367"/>
          </a:xfrm>
          <a:prstGeom prst="rect">
            <a:avLst/>
          </a:prstGeom>
        </p:spPr>
      </p:pic>
    </p:spTree>
    <p:extLst>
      <p:ext uri="{BB962C8B-B14F-4D97-AF65-F5344CB8AC3E}">
        <p14:creationId xmlns:p14="http://schemas.microsoft.com/office/powerpoint/2010/main" val="1273204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D0181189-71F9-1DB3-2938-0A7ECAAF634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C2B0A20-108D-B7BB-2F1F-15C5B85EE991}"/>
              </a:ext>
            </a:extLst>
          </p:cNvPr>
          <p:cNvSpPr txBox="1"/>
          <p:nvPr/>
        </p:nvSpPr>
        <p:spPr>
          <a:xfrm>
            <a:off x="1029062" y="2765662"/>
            <a:ext cx="9296400" cy="1446550"/>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Mental Health Support Team (MHST)</a:t>
            </a:r>
          </a:p>
        </p:txBody>
      </p:sp>
      <p:sp>
        <p:nvSpPr>
          <p:cNvPr id="11" name="Freeform 2">
            <a:extLst>
              <a:ext uri="{FF2B5EF4-FFF2-40B4-BE49-F238E27FC236}">
                <a16:creationId xmlns:a16="http://schemas.microsoft.com/office/drawing/2014/main" id="{1B360E36-3B4E-201D-F813-EF464F242277}"/>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12" name="Freeform 3">
            <a:extLst>
              <a:ext uri="{FF2B5EF4-FFF2-40B4-BE49-F238E27FC236}">
                <a16:creationId xmlns:a16="http://schemas.microsoft.com/office/drawing/2014/main" id="{D2306231-1BAD-FA2E-8A9B-9DE572D4C8C8}"/>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14" name="Freeform 3">
            <a:extLst>
              <a:ext uri="{FF2B5EF4-FFF2-40B4-BE49-F238E27FC236}">
                <a16:creationId xmlns:a16="http://schemas.microsoft.com/office/drawing/2014/main" id="{584E5ABB-196B-9F42-766C-168BC40DAA94}"/>
              </a:ext>
            </a:extLst>
          </p:cNvPr>
          <p:cNvSpPr/>
          <p:nvPr/>
        </p:nvSpPr>
        <p:spPr>
          <a:xfrm>
            <a:off x="9665344" y="467289"/>
            <a:ext cx="2098554" cy="980512"/>
          </a:xfrm>
          <a:custGeom>
            <a:avLst/>
            <a:gdLst/>
            <a:ahLst/>
            <a:cxnLst/>
            <a:rect l="l" t="t" r="r" b="b"/>
            <a:pathLst>
              <a:path w="3442599" h="1627327">
                <a:moveTo>
                  <a:pt x="0" y="0"/>
                </a:moveTo>
                <a:lnTo>
                  <a:pt x="3442599" y="0"/>
                </a:lnTo>
                <a:lnTo>
                  <a:pt x="3442599" y="1627327"/>
                </a:lnTo>
                <a:lnTo>
                  <a:pt x="0" y="1627327"/>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pic>
        <p:nvPicPr>
          <p:cNvPr id="15" name="Picture 14" descr="A colorful fingerprint with a rainbow colored fingerprint&#10;&#10;AI-generated content may be incorrect.">
            <a:extLst>
              <a:ext uri="{FF2B5EF4-FFF2-40B4-BE49-F238E27FC236}">
                <a16:creationId xmlns:a16="http://schemas.microsoft.com/office/drawing/2014/main" id="{4FA0E8FE-FA77-B69E-C39A-6AF14022D2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67600" y="467288"/>
            <a:ext cx="1742954" cy="1062011"/>
          </a:xfrm>
          <a:prstGeom prst="rect">
            <a:avLst/>
          </a:prstGeom>
        </p:spPr>
      </p:pic>
      <p:sp>
        <p:nvSpPr>
          <p:cNvPr id="16" name="Freeform 2">
            <a:extLst>
              <a:ext uri="{FF2B5EF4-FFF2-40B4-BE49-F238E27FC236}">
                <a16:creationId xmlns:a16="http://schemas.microsoft.com/office/drawing/2014/main" id="{BC1EAD00-E185-457C-3E1F-252AA52164A7}"/>
              </a:ext>
            </a:extLst>
          </p:cNvPr>
          <p:cNvSpPr/>
          <p:nvPr/>
        </p:nvSpPr>
        <p:spPr>
          <a:xfrm rot="9644994">
            <a:off x="6343942" y="-2224442"/>
            <a:ext cx="7447963" cy="5307331"/>
          </a:xfrm>
          <a:custGeom>
            <a:avLst/>
            <a:gdLst/>
            <a:ahLst/>
            <a:cxnLst/>
            <a:rect l="l" t="t" r="r" b="b"/>
            <a:pathLst>
              <a:path w="12732761" h="9649298">
                <a:moveTo>
                  <a:pt x="0" y="0"/>
                </a:moveTo>
                <a:lnTo>
                  <a:pt x="12732762" y="0"/>
                </a:lnTo>
                <a:lnTo>
                  <a:pt x="12732762" y="9649298"/>
                </a:lnTo>
                <a:lnTo>
                  <a:pt x="0" y="9649298"/>
                </a:lnTo>
                <a:lnTo>
                  <a:pt x="0" y="0"/>
                </a:lnTo>
                <a:close/>
              </a:path>
            </a:pathLst>
          </a:custGeom>
          <a:blipFill>
            <a:blip r:embed="rId6"/>
            <a:stretch>
              <a:fillRect/>
            </a:stretch>
          </a:blipFill>
        </p:spPr>
        <p:txBody>
          <a:bodyPr/>
          <a:lstStyle/>
          <a:p>
            <a:pPr defTabSz="609630"/>
            <a:endParaRPr lang="en-GB" sz="1200">
              <a:solidFill>
                <a:prstClr val="black"/>
              </a:solidFill>
              <a:latin typeface="Calibri"/>
            </a:endParaRPr>
          </a:p>
        </p:txBody>
      </p:sp>
    </p:spTree>
    <p:extLst>
      <p:ext uri="{BB962C8B-B14F-4D97-AF65-F5344CB8AC3E}">
        <p14:creationId xmlns:p14="http://schemas.microsoft.com/office/powerpoint/2010/main" val="1385891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A7B86-7FC0-3283-FB18-55AF182B999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D8E28C5-7331-9DA5-A6A4-3B6A6AD4765E}"/>
              </a:ext>
            </a:extLst>
          </p:cNvPr>
          <p:cNvSpPr txBox="1"/>
          <p:nvPr/>
        </p:nvSpPr>
        <p:spPr>
          <a:xfrm>
            <a:off x="777966" y="1731973"/>
            <a:ext cx="8940800" cy="3068627"/>
          </a:xfrm>
          <a:prstGeom prst="rect">
            <a:avLst/>
          </a:prstGeom>
        </p:spPr>
        <p:txBody>
          <a:bodyPr vert="horz" lIns="91440" tIns="45720" rIns="91440" bIns="45720" rtlCol="0" anchor="ctr">
            <a:normAutofit/>
          </a:bodyPr>
          <a:lstStyle/>
          <a:p>
            <a:pPr defTabSz="457223">
              <a:spcBef>
                <a:spcPts val="1000"/>
              </a:spcBef>
              <a:buClr>
                <a:srgbClr val="0F6FC6"/>
              </a:buClr>
              <a:buSzPct val="80000"/>
            </a:pPr>
            <a:r>
              <a:rPr lang="en-US" sz="2133" b="1" dirty="0">
                <a:solidFill>
                  <a:prstClr val="black">
                    <a:lumMod val="75000"/>
                    <a:lumOff val="25000"/>
                  </a:prstClr>
                </a:solidFill>
                <a:latin typeface="Arial" panose="020B0604020202020204" pitchFamily="34" charset="0"/>
                <a:cs typeface="Arial" panose="020B0604020202020204" pitchFamily="34" charset="0"/>
              </a:rPr>
              <a:t>Mental Health Support Teams </a:t>
            </a:r>
            <a:r>
              <a:rPr lang="en-US" sz="2133" dirty="0">
                <a:solidFill>
                  <a:prstClr val="black">
                    <a:lumMod val="75000"/>
                    <a:lumOff val="25000"/>
                  </a:prstClr>
                </a:solidFill>
                <a:latin typeface="Arial" panose="020B0604020202020204" pitchFamily="34" charset="0"/>
                <a:cs typeface="Arial" panose="020B0604020202020204" pitchFamily="34" charset="0"/>
              </a:rPr>
              <a:t>(MHST) are part of a joint national initiative between the Department of Education and NHS England to improve access to psychological therapies for children and young people presenting with emerging low mood and mild to moderate anxiety.</a:t>
            </a:r>
          </a:p>
        </p:txBody>
      </p:sp>
      <p:pic>
        <p:nvPicPr>
          <p:cNvPr id="5" name="Picture 7">
            <a:extLst>
              <a:ext uri="{FF2B5EF4-FFF2-40B4-BE49-F238E27FC236}">
                <a16:creationId xmlns:a16="http://schemas.microsoft.com/office/drawing/2014/main" id="{439A6A83-BC56-3F63-42F4-2D95821A2C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4000" y="4204547"/>
            <a:ext cx="3327202" cy="1794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a:extLst>
              <a:ext uri="{FF2B5EF4-FFF2-40B4-BE49-F238E27FC236}">
                <a16:creationId xmlns:a16="http://schemas.microsoft.com/office/drawing/2014/main" id="{FEF1B4B5-B952-3EFA-C21A-AF27A4EEF680}"/>
              </a:ext>
            </a:extLst>
          </p:cNvPr>
          <p:cNvSpPr txBox="1"/>
          <p:nvPr/>
        </p:nvSpPr>
        <p:spPr>
          <a:xfrm>
            <a:off x="762000" y="1600200"/>
            <a:ext cx="9296400"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What are MHSTs?</a:t>
            </a:r>
          </a:p>
        </p:txBody>
      </p:sp>
      <p:sp>
        <p:nvSpPr>
          <p:cNvPr id="8" name="Freeform 2">
            <a:extLst>
              <a:ext uri="{FF2B5EF4-FFF2-40B4-BE49-F238E27FC236}">
                <a16:creationId xmlns:a16="http://schemas.microsoft.com/office/drawing/2014/main" id="{36F3455A-FF4D-C58F-3B21-596529CC1D9E}"/>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9" name="Freeform 3">
            <a:extLst>
              <a:ext uri="{FF2B5EF4-FFF2-40B4-BE49-F238E27FC236}">
                <a16:creationId xmlns:a16="http://schemas.microsoft.com/office/drawing/2014/main" id="{10C55C6E-B84E-E7C5-E31F-6B5C2977FF8E}"/>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Tree>
    <p:extLst>
      <p:ext uri="{BB962C8B-B14F-4D97-AF65-F5344CB8AC3E}">
        <p14:creationId xmlns:p14="http://schemas.microsoft.com/office/powerpoint/2010/main" val="2717361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86939-B5D0-CD33-7338-FBB26C2AAA1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4CCD4CD-CDCE-4B72-C22C-98ABA739F6D9}"/>
              </a:ext>
            </a:extLst>
          </p:cNvPr>
          <p:cNvSpPr txBox="1"/>
          <p:nvPr/>
        </p:nvSpPr>
        <p:spPr>
          <a:xfrm>
            <a:off x="943307" y="691142"/>
            <a:ext cx="9296400"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Core Functions</a:t>
            </a:r>
          </a:p>
        </p:txBody>
      </p:sp>
      <p:sp>
        <p:nvSpPr>
          <p:cNvPr id="8" name="Freeform 2">
            <a:extLst>
              <a:ext uri="{FF2B5EF4-FFF2-40B4-BE49-F238E27FC236}">
                <a16:creationId xmlns:a16="http://schemas.microsoft.com/office/drawing/2014/main" id="{8D0F90A7-9F57-F6C1-7957-2D3712437A2D}"/>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9" name="Freeform 3">
            <a:extLst>
              <a:ext uri="{FF2B5EF4-FFF2-40B4-BE49-F238E27FC236}">
                <a16:creationId xmlns:a16="http://schemas.microsoft.com/office/drawing/2014/main" id="{ECB15317-DB12-15BD-47E1-A7529F0B31E8}"/>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graphicFrame>
        <p:nvGraphicFramePr>
          <p:cNvPr id="2" name="Content Placeholder 2">
            <a:extLst>
              <a:ext uri="{FF2B5EF4-FFF2-40B4-BE49-F238E27FC236}">
                <a16:creationId xmlns:a16="http://schemas.microsoft.com/office/drawing/2014/main" id="{CEBD99D2-09E9-9C22-D7FC-BA8990EED101}"/>
              </a:ext>
            </a:extLst>
          </p:cNvPr>
          <p:cNvGraphicFramePr>
            <a:graphicFrameLocks noGrp="1"/>
          </p:cNvGraphicFramePr>
          <p:nvPr>
            <p:ph idx="1"/>
          </p:nvPr>
        </p:nvGraphicFramePr>
        <p:xfrm>
          <a:off x="943308" y="1060474"/>
          <a:ext cx="10343122" cy="4876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3830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F3CB7-66DF-B75C-944F-E55548C859B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D9463EC-9283-E04C-F2E7-7F59A0202501}"/>
              </a:ext>
            </a:extLst>
          </p:cNvPr>
          <p:cNvSpPr txBox="1"/>
          <p:nvPr/>
        </p:nvSpPr>
        <p:spPr>
          <a:xfrm>
            <a:off x="880487" y="2074939"/>
            <a:ext cx="8664847" cy="2596187"/>
          </a:xfrm>
          <a:prstGeom prst="rect">
            <a:avLst/>
          </a:prstGeom>
        </p:spPr>
        <p:txBody>
          <a:bodyPr vert="horz" lIns="91440" tIns="45720" rIns="91440" bIns="45720" rtlCol="0" anchor="ctr">
            <a:noAutofit/>
          </a:bodyPr>
          <a:lstStyle/>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We offer low intensity evidence based brief 1:1 CBT interventions for mild to moderate low mood, worry, panic, sleep hygiene, simple phobias, and other forms of anxiety</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Evidence based parent CBT interventions for challenging behaviour and anxiety</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Whole school approach activities such as assemblies, classroom workshops and staff support and training in schools</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Consultation </a:t>
            </a:r>
          </a:p>
        </p:txBody>
      </p:sp>
      <p:sp>
        <p:nvSpPr>
          <p:cNvPr id="3" name="TextBox 2">
            <a:extLst>
              <a:ext uri="{FF2B5EF4-FFF2-40B4-BE49-F238E27FC236}">
                <a16:creationId xmlns:a16="http://schemas.microsoft.com/office/drawing/2014/main" id="{C7EEBD81-B86B-1D23-BC8E-0AC2AE7FB615}"/>
              </a:ext>
            </a:extLst>
          </p:cNvPr>
          <p:cNvSpPr txBox="1"/>
          <p:nvPr/>
        </p:nvSpPr>
        <p:spPr>
          <a:xfrm>
            <a:off x="914400" y="889000"/>
            <a:ext cx="9296400"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What do we offer?</a:t>
            </a:r>
          </a:p>
        </p:txBody>
      </p:sp>
      <p:sp>
        <p:nvSpPr>
          <p:cNvPr id="8" name="Freeform 2">
            <a:extLst>
              <a:ext uri="{FF2B5EF4-FFF2-40B4-BE49-F238E27FC236}">
                <a16:creationId xmlns:a16="http://schemas.microsoft.com/office/drawing/2014/main" id="{304D8466-2F73-36E6-8C85-E42668F5540C}"/>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9" name="Freeform 3">
            <a:extLst>
              <a:ext uri="{FF2B5EF4-FFF2-40B4-BE49-F238E27FC236}">
                <a16:creationId xmlns:a16="http://schemas.microsoft.com/office/drawing/2014/main" id="{D8ECF4B2-67EE-A368-E4D5-27D26CA71A9A}"/>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Tree>
    <p:extLst>
      <p:ext uri="{BB962C8B-B14F-4D97-AF65-F5344CB8AC3E}">
        <p14:creationId xmlns:p14="http://schemas.microsoft.com/office/powerpoint/2010/main" val="2401831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2">
            <a:extLst>
              <a:ext uri="{FF2B5EF4-FFF2-40B4-BE49-F238E27FC236}">
                <a16:creationId xmlns:a16="http://schemas.microsoft.com/office/drawing/2014/main" id="{706D26FC-367C-DFB3-E7C7-423DFC94DD8E}"/>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4" name="Freeform 4"/>
          <p:cNvSpPr/>
          <p:nvPr/>
        </p:nvSpPr>
        <p:spPr>
          <a:xfrm>
            <a:off x="1709003" y="1477164"/>
            <a:ext cx="1590484" cy="2248033"/>
          </a:xfrm>
          <a:custGeom>
            <a:avLst/>
            <a:gdLst/>
            <a:ahLst/>
            <a:cxnLst/>
            <a:rect l="l" t="t" r="r" b="b"/>
            <a:pathLst>
              <a:path w="2385726" h="3372050">
                <a:moveTo>
                  <a:pt x="0" y="0"/>
                </a:moveTo>
                <a:lnTo>
                  <a:pt x="2385725" y="0"/>
                </a:lnTo>
                <a:lnTo>
                  <a:pt x="2385725" y="3372050"/>
                </a:lnTo>
                <a:lnTo>
                  <a:pt x="0" y="3372050"/>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6" name="Freeform 6"/>
          <p:cNvSpPr/>
          <p:nvPr/>
        </p:nvSpPr>
        <p:spPr>
          <a:xfrm>
            <a:off x="9130700" y="1477164"/>
            <a:ext cx="1811038" cy="2587197"/>
          </a:xfrm>
          <a:custGeom>
            <a:avLst/>
            <a:gdLst/>
            <a:ahLst/>
            <a:cxnLst/>
            <a:rect l="l" t="t" r="r" b="b"/>
            <a:pathLst>
              <a:path w="2716557" h="3880796">
                <a:moveTo>
                  <a:pt x="0" y="0"/>
                </a:moveTo>
                <a:lnTo>
                  <a:pt x="2716557" y="0"/>
                </a:lnTo>
                <a:lnTo>
                  <a:pt x="2716557" y="3880795"/>
                </a:lnTo>
                <a:lnTo>
                  <a:pt x="0" y="3880795"/>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7" name="Freeform 7"/>
          <p:cNvSpPr/>
          <p:nvPr/>
        </p:nvSpPr>
        <p:spPr>
          <a:xfrm>
            <a:off x="2852005" y="3302884"/>
            <a:ext cx="3527622" cy="2495793"/>
          </a:xfrm>
          <a:custGeom>
            <a:avLst/>
            <a:gdLst/>
            <a:ahLst/>
            <a:cxnLst/>
            <a:rect l="l" t="t" r="r" b="b"/>
            <a:pathLst>
              <a:path w="5291433" h="3743689">
                <a:moveTo>
                  <a:pt x="0" y="0"/>
                </a:moveTo>
                <a:lnTo>
                  <a:pt x="5291432" y="0"/>
                </a:lnTo>
                <a:lnTo>
                  <a:pt x="5291432" y="3743689"/>
                </a:lnTo>
                <a:lnTo>
                  <a:pt x="0" y="3743689"/>
                </a:lnTo>
                <a:lnTo>
                  <a:pt x="0" y="0"/>
                </a:lnTo>
                <a:close/>
              </a:path>
            </a:pathLst>
          </a:custGeom>
          <a:blipFill>
            <a:blip r:embed="rId5"/>
            <a:stretch>
              <a:fillRect/>
            </a:stretch>
          </a:blipFill>
        </p:spPr>
        <p:txBody>
          <a:bodyPr/>
          <a:lstStyle/>
          <a:p>
            <a:pPr defTabSz="609630"/>
            <a:endParaRPr lang="en-GB" sz="1200">
              <a:solidFill>
                <a:prstClr val="black"/>
              </a:solidFill>
              <a:latin typeface="Calibri"/>
            </a:endParaRPr>
          </a:p>
        </p:txBody>
      </p:sp>
      <p:sp>
        <p:nvSpPr>
          <p:cNvPr id="8" name="Freeform 8"/>
          <p:cNvSpPr/>
          <p:nvPr/>
        </p:nvSpPr>
        <p:spPr>
          <a:xfrm>
            <a:off x="7631421" y="2932372"/>
            <a:ext cx="2145494" cy="3086977"/>
          </a:xfrm>
          <a:custGeom>
            <a:avLst/>
            <a:gdLst/>
            <a:ahLst/>
            <a:cxnLst/>
            <a:rect l="l" t="t" r="r" b="b"/>
            <a:pathLst>
              <a:path w="3218241" h="4630465">
                <a:moveTo>
                  <a:pt x="0" y="0"/>
                </a:moveTo>
                <a:lnTo>
                  <a:pt x="3218240" y="0"/>
                </a:lnTo>
                <a:lnTo>
                  <a:pt x="3218240" y="4630465"/>
                </a:lnTo>
                <a:lnTo>
                  <a:pt x="0" y="4630465"/>
                </a:lnTo>
                <a:lnTo>
                  <a:pt x="0" y="0"/>
                </a:lnTo>
                <a:close/>
              </a:path>
            </a:pathLst>
          </a:custGeom>
          <a:blipFill>
            <a:blip r:embed="rId6"/>
            <a:stretch>
              <a:fillRect/>
            </a:stretch>
          </a:blipFill>
        </p:spPr>
        <p:txBody>
          <a:bodyPr/>
          <a:lstStyle/>
          <a:p>
            <a:pPr defTabSz="609630"/>
            <a:endParaRPr lang="en-GB" sz="1200">
              <a:solidFill>
                <a:prstClr val="black"/>
              </a:solidFill>
              <a:latin typeface="Calibri"/>
            </a:endParaRPr>
          </a:p>
        </p:txBody>
      </p:sp>
      <p:sp>
        <p:nvSpPr>
          <p:cNvPr id="9" name="Freeform 9"/>
          <p:cNvSpPr/>
          <p:nvPr/>
        </p:nvSpPr>
        <p:spPr>
          <a:xfrm>
            <a:off x="5445954" y="1397001"/>
            <a:ext cx="3516085" cy="1518451"/>
          </a:xfrm>
          <a:custGeom>
            <a:avLst/>
            <a:gdLst/>
            <a:ahLst/>
            <a:cxnLst/>
            <a:rect l="l" t="t" r="r" b="b"/>
            <a:pathLst>
              <a:path w="5274128" h="2277677">
                <a:moveTo>
                  <a:pt x="0" y="0"/>
                </a:moveTo>
                <a:lnTo>
                  <a:pt x="5274128" y="0"/>
                </a:lnTo>
                <a:lnTo>
                  <a:pt x="5274128" y="2277677"/>
                </a:lnTo>
                <a:lnTo>
                  <a:pt x="0" y="2277677"/>
                </a:lnTo>
                <a:lnTo>
                  <a:pt x="0" y="0"/>
                </a:lnTo>
                <a:close/>
              </a:path>
            </a:pathLst>
          </a:custGeom>
          <a:blipFill>
            <a:blip r:embed="rId7"/>
            <a:stretch>
              <a:fillRect/>
            </a:stretch>
          </a:blipFill>
        </p:spPr>
        <p:txBody>
          <a:bodyPr/>
          <a:lstStyle/>
          <a:p>
            <a:pPr defTabSz="609630"/>
            <a:endParaRPr lang="en-GB" sz="1200">
              <a:solidFill>
                <a:prstClr val="black"/>
              </a:solidFill>
              <a:latin typeface="Calibri"/>
            </a:endParaRPr>
          </a:p>
        </p:txBody>
      </p:sp>
      <p:sp>
        <p:nvSpPr>
          <p:cNvPr id="10" name="Freeform 10"/>
          <p:cNvSpPr/>
          <p:nvPr/>
        </p:nvSpPr>
        <p:spPr>
          <a:xfrm>
            <a:off x="9416274" y="4550780"/>
            <a:ext cx="1525464" cy="1808673"/>
          </a:xfrm>
          <a:custGeom>
            <a:avLst/>
            <a:gdLst/>
            <a:ahLst/>
            <a:cxnLst/>
            <a:rect l="l" t="t" r="r" b="b"/>
            <a:pathLst>
              <a:path w="2288196" h="2713009">
                <a:moveTo>
                  <a:pt x="0" y="0"/>
                </a:moveTo>
                <a:lnTo>
                  <a:pt x="2288196" y="0"/>
                </a:lnTo>
                <a:lnTo>
                  <a:pt x="2288196" y="2713009"/>
                </a:lnTo>
                <a:lnTo>
                  <a:pt x="0" y="2713009"/>
                </a:lnTo>
                <a:lnTo>
                  <a:pt x="0" y="0"/>
                </a:lnTo>
                <a:close/>
              </a:path>
            </a:pathLst>
          </a:custGeom>
          <a:blipFill>
            <a:blip r:embed="rId8"/>
            <a:stretch>
              <a:fillRect/>
            </a:stretch>
          </a:blipFill>
        </p:spPr>
        <p:txBody>
          <a:bodyPr/>
          <a:lstStyle/>
          <a:p>
            <a:pPr defTabSz="609630"/>
            <a:endParaRPr lang="en-GB" sz="1200">
              <a:solidFill>
                <a:prstClr val="black"/>
              </a:solidFill>
              <a:latin typeface="Calibri"/>
            </a:endParaRPr>
          </a:p>
        </p:txBody>
      </p:sp>
      <p:sp>
        <p:nvSpPr>
          <p:cNvPr id="11" name="Freeform 11"/>
          <p:cNvSpPr/>
          <p:nvPr/>
        </p:nvSpPr>
        <p:spPr>
          <a:xfrm>
            <a:off x="5344225" y="4761883"/>
            <a:ext cx="2466390" cy="1732827"/>
          </a:xfrm>
          <a:custGeom>
            <a:avLst/>
            <a:gdLst/>
            <a:ahLst/>
            <a:cxnLst/>
            <a:rect l="l" t="t" r="r" b="b"/>
            <a:pathLst>
              <a:path w="3699585" h="2599240">
                <a:moveTo>
                  <a:pt x="0" y="0"/>
                </a:moveTo>
                <a:lnTo>
                  <a:pt x="3699584" y="0"/>
                </a:lnTo>
                <a:lnTo>
                  <a:pt x="3699584" y="2599239"/>
                </a:lnTo>
                <a:lnTo>
                  <a:pt x="0" y="2599239"/>
                </a:lnTo>
                <a:lnTo>
                  <a:pt x="0" y="0"/>
                </a:lnTo>
                <a:close/>
              </a:path>
            </a:pathLst>
          </a:custGeom>
          <a:blipFill>
            <a:blip r:embed="rId9"/>
            <a:stretch>
              <a:fillRect/>
            </a:stretch>
          </a:blipFill>
        </p:spPr>
        <p:txBody>
          <a:bodyPr/>
          <a:lstStyle/>
          <a:p>
            <a:pPr defTabSz="609630"/>
            <a:endParaRPr lang="en-GB" sz="1200">
              <a:solidFill>
                <a:prstClr val="black"/>
              </a:solidFill>
              <a:latin typeface="Calibri"/>
            </a:endParaRPr>
          </a:p>
        </p:txBody>
      </p:sp>
      <p:sp>
        <p:nvSpPr>
          <p:cNvPr id="12" name="Freeform 12"/>
          <p:cNvSpPr/>
          <p:nvPr/>
        </p:nvSpPr>
        <p:spPr>
          <a:xfrm>
            <a:off x="3374795" y="1141625"/>
            <a:ext cx="1995851" cy="2008895"/>
          </a:xfrm>
          <a:custGeom>
            <a:avLst/>
            <a:gdLst/>
            <a:ahLst/>
            <a:cxnLst/>
            <a:rect l="l" t="t" r="r" b="b"/>
            <a:pathLst>
              <a:path w="2993776" h="3013343">
                <a:moveTo>
                  <a:pt x="0" y="0"/>
                </a:moveTo>
                <a:lnTo>
                  <a:pt x="2993776" y="0"/>
                </a:lnTo>
                <a:lnTo>
                  <a:pt x="2993776" y="3013343"/>
                </a:lnTo>
                <a:lnTo>
                  <a:pt x="0" y="3013343"/>
                </a:lnTo>
                <a:lnTo>
                  <a:pt x="0" y="0"/>
                </a:lnTo>
                <a:close/>
              </a:path>
            </a:pathLst>
          </a:custGeom>
          <a:blipFill>
            <a:blip r:embed="rId10"/>
            <a:stretch>
              <a:fillRect/>
            </a:stretch>
          </a:blipFill>
        </p:spPr>
        <p:txBody>
          <a:bodyPr/>
          <a:lstStyle/>
          <a:p>
            <a:pPr defTabSz="609630"/>
            <a:endParaRPr lang="en-GB" sz="1200">
              <a:solidFill>
                <a:prstClr val="black"/>
              </a:solidFill>
              <a:latin typeface="Calibri"/>
            </a:endParaRPr>
          </a:p>
        </p:txBody>
      </p:sp>
      <p:sp>
        <p:nvSpPr>
          <p:cNvPr id="13" name="Freeform 13"/>
          <p:cNvSpPr/>
          <p:nvPr/>
        </p:nvSpPr>
        <p:spPr>
          <a:xfrm>
            <a:off x="857339" y="3134492"/>
            <a:ext cx="1703331" cy="2664185"/>
          </a:xfrm>
          <a:custGeom>
            <a:avLst/>
            <a:gdLst/>
            <a:ahLst/>
            <a:cxnLst/>
            <a:rect l="l" t="t" r="r" b="b"/>
            <a:pathLst>
              <a:path w="2554997" h="3996278">
                <a:moveTo>
                  <a:pt x="0" y="0"/>
                </a:moveTo>
                <a:lnTo>
                  <a:pt x="2554997" y="0"/>
                </a:lnTo>
                <a:lnTo>
                  <a:pt x="2554997" y="3996278"/>
                </a:lnTo>
                <a:lnTo>
                  <a:pt x="0" y="3996278"/>
                </a:lnTo>
                <a:lnTo>
                  <a:pt x="0" y="0"/>
                </a:lnTo>
                <a:close/>
              </a:path>
            </a:pathLst>
          </a:custGeom>
          <a:blipFill>
            <a:blip r:embed="rId11"/>
            <a:stretch>
              <a:fillRect/>
            </a:stretch>
          </a:blipFill>
        </p:spPr>
        <p:txBody>
          <a:bodyPr/>
          <a:lstStyle/>
          <a:p>
            <a:pPr defTabSz="609630"/>
            <a:endParaRPr lang="en-GB" sz="1200">
              <a:solidFill>
                <a:prstClr val="black"/>
              </a:solidFill>
              <a:latin typeface="Calibri"/>
            </a:endParaRPr>
          </a:p>
        </p:txBody>
      </p:sp>
      <p:sp>
        <p:nvSpPr>
          <p:cNvPr id="14" name="Freeform 14"/>
          <p:cNvSpPr/>
          <p:nvPr/>
        </p:nvSpPr>
        <p:spPr>
          <a:xfrm>
            <a:off x="5210467" y="2770762"/>
            <a:ext cx="2733906" cy="1780456"/>
          </a:xfrm>
          <a:custGeom>
            <a:avLst/>
            <a:gdLst/>
            <a:ahLst/>
            <a:cxnLst/>
            <a:rect l="l" t="t" r="r" b="b"/>
            <a:pathLst>
              <a:path w="4100859" h="2670684">
                <a:moveTo>
                  <a:pt x="0" y="0"/>
                </a:moveTo>
                <a:lnTo>
                  <a:pt x="4100858" y="0"/>
                </a:lnTo>
                <a:lnTo>
                  <a:pt x="4100858" y="2670685"/>
                </a:lnTo>
                <a:lnTo>
                  <a:pt x="0" y="2670685"/>
                </a:lnTo>
                <a:lnTo>
                  <a:pt x="0" y="0"/>
                </a:lnTo>
                <a:close/>
              </a:path>
            </a:pathLst>
          </a:custGeom>
          <a:blipFill>
            <a:blip r:embed="rId12"/>
            <a:stretch>
              <a:fillRect/>
            </a:stretch>
          </a:blipFill>
        </p:spPr>
        <p:txBody>
          <a:bodyPr/>
          <a:lstStyle/>
          <a:p>
            <a:pPr defTabSz="609630"/>
            <a:endParaRPr lang="en-GB" sz="1200" dirty="0">
              <a:solidFill>
                <a:prstClr val="black"/>
              </a:solidFill>
              <a:latin typeface="Calibri"/>
            </a:endParaRPr>
          </a:p>
        </p:txBody>
      </p:sp>
      <p:sp>
        <p:nvSpPr>
          <p:cNvPr id="15" name="TextBox 15"/>
          <p:cNvSpPr txBox="1"/>
          <p:nvPr/>
        </p:nvSpPr>
        <p:spPr>
          <a:xfrm>
            <a:off x="595955" y="635001"/>
            <a:ext cx="10363200" cy="525785"/>
          </a:xfrm>
          <a:prstGeom prst="rect">
            <a:avLst/>
          </a:prstGeom>
        </p:spPr>
        <p:txBody>
          <a:bodyPr wrap="square" lIns="0" tIns="0" rIns="0" bIns="0" rtlCol="0" anchor="t">
            <a:spAutoFit/>
          </a:bodyPr>
          <a:lstStyle/>
          <a:p>
            <a:pPr defTabSz="609630">
              <a:lnSpc>
                <a:spcPts val="4134"/>
              </a:lnSpc>
            </a:pPr>
            <a:r>
              <a:rPr lang="en-US" sz="4400" b="1" dirty="0">
                <a:solidFill>
                  <a:srgbClr val="007AC2"/>
                </a:solidFill>
                <a:latin typeface="Arial" panose="020B0604020202020204" pitchFamily="34" charset="0"/>
                <a:ea typeface="Canva Sans Bold"/>
                <a:cs typeface="Arial" panose="020B0604020202020204" pitchFamily="34" charset="0"/>
                <a:sym typeface="Canva Sans Bold"/>
              </a:rPr>
              <a:t>MHST Offer</a:t>
            </a:r>
          </a:p>
        </p:txBody>
      </p:sp>
      <p:sp>
        <p:nvSpPr>
          <p:cNvPr id="17" name="Freeform 3">
            <a:extLst>
              <a:ext uri="{FF2B5EF4-FFF2-40B4-BE49-F238E27FC236}">
                <a16:creationId xmlns:a16="http://schemas.microsoft.com/office/drawing/2014/main" id="{BE022430-BBC9-6661-9723-FA2E4039DABC}"/>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13"/>
            <a:stretch>
              <a:fillRect/>
            </a:stretch>
          </a:blipFill>
        </p:spPr>
        <p:txBody>
          <a:bodyPr/>
          <a:lstStyle/>
          <a:p>
            <a:pPr defTabSz="609630"/>
            <a:endParaRPr lang="en-GB" sz="1200">
              <a:solidFill>
                <a:prstClr val="black"/>
              </a:solidFill>
              <a:latin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2">
            <a:extLst>
              <a:ext uri="{FF2B5EF4-FFF2-40B4-BE49-F238E27FC236}">
                <a16:creationId xmlns:a16="http://schemas.microsoft.com/office/drawing/2014/main" id="{C6B43BA2-EA27-4461-643F-97202C57A879}"/>
              </a:ext>
            </a:extLst>
          </p:cNvPr>
          <p:cNvGraphicFramePr>
            <a:graphicFrameLocks noGrp="1"/>
          </p:cNvGraphicFramePr>
          <p:nvPr>
            <p:ph idx="1"/>
          </p:nvPr>
        </p:nvGraphicFramePr>
        <p:xfrm>
          <a:off x="1281611" y="1461532"/>
          <a:ext cx="9296400" cy="34055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reeform 2">
            <a:extLst>
              <a:ext uri="{FF2B5EF4-FFF2-40B4-BE49-F238E27FC236}">
                <a16:creationId xmlns:a16="http://schemas.microsoft.com/office/drawing/2014/main" id="{BE1D53F0-B3F4-84A6-1879-1AFC1894DDED}"/>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8"/>
            <a:stretch>
              <a:fillRect/>
            </a:stretch>
          </a:blipFill>
        </p:spPr>
        <p:txBody>
          <a:bodyPr/>
          <a:lstStyle/>
          <a:p>
            <a:pPr defTabSz="609630"/>
            <a:endParaRPr lang="en-GB" sz="1200">
              <a:solidFill>
                <a:prstClr val="black"/>
              </a:solidFill>
              <a:latin typeface="Calibri"/>
            </a:endParaRPr>
          </a:p>
        </p:txBody>
      </p:sp>
      <p:sp>
        <p:nvSpPr>
          <p:cNvPr id="4" name="Freeform 3">
            <a:extLst>
              <a:ext uri="{FF2B5EF4-FFF2-40B4-BE49-F238E27FC236}">
                <a16:creationId xmlns:a16="http://schemas.microsoft.com/office/drawing/2014/main" id="{C136929A-20D1-58A7-8B9A-C4ACB4A53325}"/>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9"/>
            <a:stretch>
              <a:fillRect/>
            </a:stretch>
          </a:blipFill>
        </p:spPr>
        <p:txBody>
          <a:bodyPr/>
          <a:lstStyle/>
          <a:p>
            <a:pPr defTabSz="609630"/>
            <a:endParaRPr lang="en-GB" sz="1200">
              <a:solidFill>
                <a:prstClr val="black"/>
              </a:solidFill>
              <a:latin typeface="Calibri"/>
            </a:endParaRPr>
          </a:p>
        </p:txBody>
      </p:sp>
      <p:sp>
        <p:nvSpPr>
          <p:cNvPr id="5" name="TextBox 4">
            <a:extLst>
              <a:ext uri="{FF2B5EF4-FFF2-40B4-BE49-F238E27FC236}">
                <a16:creationId xmlns:a16="http://schemas.microsoft.com/office/drawing/2014/main" id="{68A4B87E-E98A-908B-2E27-EAD68966F9B9}"/>
              </a:ext>
            </a:extLst>
          </p:cNvPr>
          <p:cNvSpPr txBox="1"/>
          <p:nvPr/>
        </p:nvSpPr>
        <p:spPr>
          <a:xfrm>
            <a:off x="1270000" y="1092200"/>
            <a:ext cx="9296400"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Why parent led work?</a:t>
            </a:r>
          </a:p>
        </p:txBody>
      </p:sp>
    </p:spTree>
    <p:extLst>
      <p:ext uri="{BB962C8B-B14F-4D97-AF65-F5344CB8AC3E}">
        <p14:creationId xmlns:p14="http://schemas.microsoft.com/office/powerpoint/2010/main" val="2226637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085110">
            <a:off x="-1972740" y="50179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3" name="Freeform 3"/>
          <p:cNvSpPr/>
          <p:nvPr/>
        </p:nvSpPr>
        <p:spPr>
          <a:xfrm>
            <a:off x="660401" y="5902148"/>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4" name="TextBox 3">
            <a:extLst>
              <a:ext uri="{FF2B5EF4-FFF2-40B4-BE49-F238E27FC236}">
                <a16:creationId xmlns:a16="http://schemas.microsoft.com/office/drawing/2014/main" id="{D40F92C7-25C5-D286-9645-95B39AC65BF3}"/>
              </a:ext>
            </a:extLst>
          </p:cNvPr>
          <p:cNvSpPr txBox="1"/>
          <p:nvPr/>
        </p:nvSpPr>
        <p:spPr>
          <a:xfrm>
            <a:off x="609600" y="686062"/>
            <a:ext cx="5181600" cy="707886"/>
          </a:xfrm>
          <a:prstGeom prst="rect">
            <a:avLst/>
          </a:prstGeom>
          <a:noFill/>
        </p:spPr>
        <p:txBody>
          <a:bodyPr wrap="square" rtlCol="0">
            <a:spAutoFit/>
          </a:bodyPr>
          <a:lstStyle/>
          <a:p>
            <a:pPr defTabSz="609630"/>
            <a:r>
              <a:rPr lang="en-GB" sz="4000" b="1" dirty="0">
                <a:solidFill>
                  <a:srgbClr val="0070C0"/>
                </a:solidFill>
                <a:latin typeface="Arial" panose="020B0604020202020204" pitchFamily="34" charset="0"/>
                <a:cs typeface="Arial" panose="020B0604020202020204" pitchFamily="34" charset="0"/>
              </a:rPr>
              <a:t>From Timid to Tiger</a:t>
            </a:r>
          </a:p>
        </p:txBody>
      </p:sp>
      <p:sp>
        <p:nvSpPr>
          <p:cNvPr id="5" name="TextBox 4">
            <a:extLst>
              <a:ext uri="{FF2B5EF4-FFF2-40B4-BE49-F238E27FC236}">
                <a16:creationId xmlns:a16="http://schemas.microsoft.com/office/drawing/2014/main" id="{0DB1F53A-E708-649F-AA15-C443383EDE9E}"/>
              </a:ext>
            </a:extLst>
          </p:cNvPr>
          <p:cNvSpPr txBox="1"/>
          <p:nvPr/>
        </p:nvSpPr>
        <p:spPr>
          <a:xfrm>
            <a:off x="565313" y="1713885"/>
            <a:ext cx="11074400" cy="1733488"/>
          </a:xfrm>
          <a:prstGeom prst="rect">
            <a:avLst/>
          </a:prstGeom>
          <a:noFill/>
        </p:spPr>
        <p:txBody>
          <a:bodyPr wrap="square" rtlCol="0">
            <a:spAutoFit/>
          </a:bodyPr>
          <a:lstStyle/>
          <a:p>
            <a:pPr marL="304831" indent="-304831" defTabSz="609630">
              <a:buFont typeface="Arial" panose="020B0604020202020204" pitchFamily="34" charset="0"/>
              <a:buChar char="•"/>
            </a:pPr>
            <a:r>
              <a:rPr lang="en-GB" sz="2133" b="1" dirty="0">
                <a:solidFill>
                  <a:prstClr val="black"/>
                </a:solidFill>
                <a:latin typeface="Arial" panose="020B0604020202020204" pitchFamily="34" charset="0"/>
                <a:cs typeface="Arial" panose="020B0604020202020204" pitchFamily="34" charset="0"/>
              </a:rPr>
              <a:t>For parents of anxious children.</a:t>
            </a:r>
          </a:p>
          <a:p>
            <a:pPr marL="304831" indent="-304831" defTabSz="609630">
              <a:buFont typeface="Arial" panose="020B0604020202020204" pitchFamily="34" charset="0"/>
              <a:buChar char="•"/>
            </a:pPr>
            <a:r>
              <a:rPr lang="en-GB" sz="2133" b="1" dirty="0">
                <a:solidFill>
                  <a:prstClr val="black"/>
                </a:solidFill>
                <a:latin typeface="Arial" panose="020B0604020202020204" pitchFamily="34" charset="0"/>
                <a:cs typeface="Arial" panose="020B0604020202020204" pitchFamily="34" charset="0"/>
              </a:rPr>
              <a:t>4 – 11 years old.</a:t>
            </a:r>
          </a:p>
          <a:p>
            <a:pPr marL="304831" indent="-304831" defTabSz="609630">
              <a:buFont typeface="Arial" panose="020B0604020202020204" pitchFamily="34" charset="0"/>
              <a:buChar char="•"/>
            </a:pPr>
            <a:r>
              <a:rPr lang="en-GB" sz="2133" b="1" dirty="0">
                <a:solidFill>
                  <a:prstClr val="black"/>
                </a:solidFill>
                <a:latin typeface="Arial" panose="020B0604020202020204" pitchFamily="34" charset="0"/>
                <a:cs typeface="Arial" panose="020B0604020202020204" pitchFamily="34" charset="0"/>
              </a:rPr>
              <a:t>9 sessions (weekly).</a:t>
            </a:r>
          </a:p>
          <a:p>
            <a:pPr defTabSz="609630"/>
            <a:endParaRPr lang="en-GB" sz="2133" b="1" dirty="0">
              <a:solidFill>
                <a:prstClr val="black"/>
              </a:solidFill>
              <a:latin typeface="Arial" panose="020B0604020202020204" pitchFamily="34" charset="0"/>
              <a:cs typeface="Arial" panose="020B0604020202020204" pitchFamily="34" charset="0"/>
            </a:endParaRPr>
          </a:p>
          <a:p>
            <a:pPr defTabSz="609630"/>
            <a:r>
              <a:rPr lang="en-GB" sz="2133" b="1" u="sng" dirty="0">
                <a:solidFill>
                  <a:prstClr val="black"/>
                </a:solidFill>
                <a:latin typeface="Arial" panose="020B0604020202020204" pitchFamily="34" charset="0"/>
                <a:cs typeface="Arial" panose="020B0604020202020204" pitchFamily="34" charset="0"/>
              </a:rPr>
              <a:t>Key aspects:</a:t>
            </a:r>
          </a:p>
        </p:txBody>
      </p:sp>
      <p:pic>
        <p:nvPicPr>
          <p:cNvPr id="6" name="Picture 5" descr="A cartoon tiger with teeth&#10;&#10;AI-generated content may be incorrect.">
            <a:extLst>
              <a:ext uri="{FF2B5EF4-FFF2-40B4-BE49-F238E27FC236}">
                <a16:creationId xmlns:a16="http://schemas.microsoft.com/office/drawing/2014/main" id="{7BB4C02A-9929-0BF6-9108-B4A7CCFC87A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44000" y="438859"/>
            <a:ext cx="2521873" cy="2521873"/>
          </a:xfrm>
          <a:prstGeom prst="rect">
            <a:avLst/>
          </a:prstGeom>
        </p:spPr>
      </p:pic>
      <p:grpSp>
        <p:nvGrpSpPr>
          <p:cNvPr id="10" name="Group 9">
            <a:extLst>
              <a:ext uri="{FF2B5EF4-FFF2-40B4-BE49-F238E27FC236}">
                <a16:creationId xmlns:a16="http://schemas.microsoft.com/office/drawing/2014/main" id="{16149C4B-D81E-4E07-A7F6-DB9429840DEC}"/>
              </a:ext>
            </a:extLst>
          </p:cNvPr>
          <p:cNvGrpSpPr/>
          <p:nvPr/>
        </p:nvGrpSpPr>
        <p:grpSpPr>
          <a:xfrm>
            <a:off x="565315" y="3728238"/>
            <a:ext cx="11093301" cy="1077026"/>
            <a:chOff x="914400" y="5532211"/>
            <a:chExt cx="16639952" cy="1615541"/>
          </a:xfrm>
        </p:grpSpPr>
        <p:sp>
          <p:nvSpPr>
            <p:cNvPr id="7" name="TextBox 6">
              <a:extLst>
                <a:ext uri="{FF2B5EF4-FFF2-40B4-BE49-F238E27FC236}">
                  <a16:creationId xmlns:a16="http://schemas.microsoft.com/office/drawing/2014/main" id="{3C4BB705-0C86-9DC7-9466-7F02FCA6A571}"/>
                </a:ext>
              </a:extLst>
            </p:cNvPr>
            <p:cNvSpPr txBox="1"/>
            <p:nvPr/>
          </p:nvSpPr>
          <p:spPr>
            <a:xfrm>
              <a:off x="914400" y="5532211"/>
              <a:ext cx="9144000" cy="1615541"/>
            </a:xfrm>
            <a:prstGeom prst="rect">
              <a:avLst/>
            </a:prstGeom>
            <a:noFill/>
          </p:spPr>
          <p:txBody>
            <a:bodyPr wrap="square" numCol="1" rtlCol="0">
              <a:spAutoFit/>
            </a:bodyPr>
            <a:lstStyle/>
            <a:p>
              <a:pPr marL="304831" indent="-304831" defTabSz="609630">
                <a:buFont typeface="Wingdings" panose="05000000000000000000" pitchFamily="2" charset="2"/>
                <a:buChar char="«"/>
              </a:pPr>
              <a:r>
                <a:rPr lang="en-GB" sz="2133" dirty="0">
                  <a:solidFill>
                    <a:prstClr val="black"/>
                  </a:solidFill>
                  <a:latin typeface="Arial" panose="020B0604020202020204" pitchFamily="34" charset="0"/>
                  <a:cs typeface="Arial" panose="020B0604020202020204" pitchFamily="34" charset="0"/>
                </a:rPr>
                <a:t>Child centred play</a:t>
              </a:r>
            </a:p>
            <a:p>
              <a:pPr marL="304831" indent="-304831" defTabSz="609630">
                <a:buFont typeface="Wingdings" panose="05000000000000000000" pitchFamily="2" charset="2"/>
                <a:buChar char=""/>
              </a:pPr>
              <a:r>
                <a:rPr lang="en-GB" sz="2133" dirty="0">
                  <a:solidFill>
                    <a:prstClr val="black"/>
                  </a:solidFill>
                  <a:latin typeface="Arial" panose="020B0604020202020204" pitchFamily="34" charset="0"/>
                  <a:cs typeface="Arial" panose="020B0604020202020204" pitchFamily="34" charset="0"/>
                </a:rPr>
                <a:t>Cognitive behaviour therapy (CBT) – the link between our thoughts, feelings and behaviour</a:t>
              </a:r>
            </a:p>
          </p:txBody>
        </p:sp>
        <p:sp>
          <p:nvSpPr>
            <p:cNvPr id="9" name="TextBox 8">
              <a:extLst>
                <a:ext uri="{FF2B5EF4-FFF2-40B4-BE49-F238E27FC236}">
                  <a16:creationId xmlns:a16="http://schemas.microsoft.com/office/drawing/2014/main" id="{AE8313E3-39DB-2FBC-C893-439D32776920}"/>
                </a:ext>
              </a:extLst>
            </p:cNvPr>
            <p:cNvSpPr txBox="1"/>
            <p:nvPr/>
          </p:nvSpPr>
          <p:spPr>
            <a:xfrm>
              <a:off x="10467740" y="5532211"/>
              <a:ext cx="7086612" cy="1615541"/>
            </a:xfrm>
            <a:prstGeom prst="rect">
              <a:avLst/>
            </a:prstGeom>
            <a:noFill/>
          </p:spPr>
          <p:txBody>
            <a:bodyPr wrap="square">
              <a:spAutoFit/>
            </a:bodyPr>
            <a:lstStyle/>
            <a:p>
              <a:pPr marL="304831" indent="-304831" defTabSz="609630">
                <a:buFont typeface="Wingdings" panose="05000000000000000000" pitchFamily="2" charset="2"/>
                <a:buChar char=""/>
              </a:pPr>
              <a:r>
                <a:rPr lang="en-GB" sz="2133" dirty="0">
                  <a:solidFill>
                    <a:prstClr val="black"/>
                  </a:solidFill>
                  <a:latin typeface="Arial" panose="020B0604020202020204" pitchFamily="34" charset="0"/>
                  <a:cs typeface="Arial" panose="020B0604020202020204" pitchFamily="34" charset="0"/>
                </a:rPr>
                <a:t>Praise and rewards</a:t>
              </a:r>
            </a:p>
            <a:p>
              <a:pPr marL="304831" indent="-304831" defTabSz="609630">
                <a:buFont typeface="Wingdings" panose="05000000000000000000" pitchFamily="2" charset="2"/>
                <a:buChar char=""/>
              </a:pPr>
              <a:r>
                <a:rPr lang="en-GB" sz="2133" dirty="0">
                  <a:solidFill>
                    <a:prstClr val="black"/>
                  </a:solidFill>
                  <a:latin typeface="Arial" panose="020B0604020202020204" pitchFamily="34" charset="0"/>
                  <a:cs typeface="Arial" panose="020B0604020202020204" pitchFamily="34" charset="0"/>
                </a:rPr>
                <a:t>Effective limit setting</a:t>
              </a:r>
            </a:p>
            <a:p>
              <a:pPr marL="304831" indent="-304831" defTabSz="609630">
                <a:buFont typeface="Wingdings" panose="05000000000000000000" pitchFamily="2" charset="2"/>
                <a:buChar char=""/>
              </a:pPr>
              <a:r>
                <a:rPr lang="en-GB" sz="2133" dirty="0">
                  <a:solidFill>
                    <a:prstClr val="black"/>
                  </a:solidFill>
                  <a:latin typeface="Arial" panose="020B0604020202020204" pitchFamily="34" charset="0"/>
                  <a:cs typeface="Arial" panose="020B0604020202020204" pitchFamily="34" charset="0"/>
                </a:rPr>
                <a:t>Management of anxiety</a:t>
              </a:r>
            </a:p>
          </p:txBody>
        </p:sp>
      </p:grpSp>
    </p:spTree>
    <p:extLst>
      <p:ext uri="{BB962C8B-B14F-4D97-AF65-F5344CB8AC3E}">
        <p14:creationId xmlns:p14="http://schemas.microsoft.com/office/powerpoint/2010/main" val="4180357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085110">
            <a:off x="-1972740" y="50179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3" name="Freeform 3"/>
          <p:cNvSpPr/>
          <p:nvPr/>
        </p:nvSpPr>
        <p:spPr>
          <a:xfrm>
            <a:off x="660401" y="5902148"/>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4" name="TextBox 3">
            <a:extLst>
              <a:ext uri="{FF2B5EF4-FFF2-40B4-BE49-F238E27FC236}">
                <a16:creationId xmlns:a16="http://schemas.microsoft.com/office/drawing/2014/main" id="{D40F92C7-25C5-D286-9645-95B39AC65BF3}"/>
              </a:ext>
            </a:extLst>
          </p:cNvPr>
          <p:cNvSpPr txBox="1"/>
          <p:nvPr/>
        </p:nvSpPr>
        <p:spPr>
          <a:xfrm>
            <a:off x="609600" y="686062"/>
            <a:ext cx="5181600" cy="707886"/>
          </a:xfrm>
          <a:prstGeom prst="rect">
            <a:avLst/>
          </a:prstGeom>
          <a:noFill/>
        </p:spPr>
        <p:txBody>
          <a:bodyPr wrap="square" rtlCol="0">
            <a:spAutoFit/>
          </a:bodyPr>
          <a:lstStyle/>
          <a:p>
            <a:pPr defTabSz="609630"/>
            <a:r>
              <a:rPr lang="en-GB" sz="4000" b="1" dirty="0">
                <a:solidFill>
                  <a:srgbClr val="0070C0"/>
                </a:solidFill>
                <a:latin typeface="Arial" panose="020B0604020202020204" pitchFamily="34" charset="0"/>
                <a:cs typeface="Arial" panose="020B0604020202020204" pitchFamily="34" charset="0"/>
              </a:rPr>
              <a:t>Fear-Less</a:t>
            </a:r>
          </a:p>
        </p:txBody>
      </p:sp>
      <p:sp>
        <p:nvSpPr>
          <p:cNvPr id="5" name="TextBox 4">
            <a:extLst>
              <a:ext uri="{FF2B5EF4-FFF2-40B4-BE49-F238E27FC236}">
                <a16:creationId xmlns:a16="http://schemas.microsoft.com/office/drawing/2014/main" id="{0DB1F53A-E708-649F-AA15-C443383EDE9E}"/>
              </a:ext>
            </a:extLst>
          </p:cNvPr>
          <p:cNvSpPr txBox="1"/>
          <p:nvPr/>
        </p:nvSpPr>
        <p:spPr>
          <a:xfrm>
            <a:off x="558800" y="1713885"/>
            <a:ext cx="11074400" cy="1733488"/>
          </a:xfrm>
          <a:prstGeom prst="rect">
            <a:avLst/>
          </a:prstGeom>
          <a:noFill/>
        </p:spPr>
        <p:txBody>
          <a:bodyPr wrap="square" rtlCol="0">
            <a:spAutoFit/>
          </a:bodyPr>
          <a:lstStyle/>
          <a:p>
            <a:pPr marL="304831" indent="-304831" defTabSz="609630">
              <a:buFont typeface="Arial" panose="020B0604020202020204" pitchFamily="34" charset="0"/>
              <a:buChar char="•"/>
            </a:pPr>
            <a:r>
              <a:rPr lang="en-GB" sz="2133" b="1" dirty="0">
                <a:solidFill>
                  <a:prstClr val="black"/>
                </a:solidFill>
                <a:latin typeface="Arial" panose="020B0604020202020204" pitchFamily="34" charset="0"/>
                <a:cs typeface="Arial" panose="020B0604020202020204" pitchFamily="34" charset="0"/>
              </a:rPr>
              <a:t>For parents of anxious children.</a:t>
            </a:r>
          </a:p>
          <a:p>
            <a:pPr marL="304831" indent="-304831" defTabSz="609630">
              <a:buFont typeface="Arial" panose="020B0604020202020204" pitchFamily="34" charset="0"/>
              <a:buChar char="•"/>
            </a:pPr>
            <a:r>
              <a:rPr lang="en-GB" sz="2133" b="1" dirty="0">
                <a:solidFill>
                  <a:prstClr val="black"/>
                </a:solidFill>
                <a:latin typeface="Arial" panose="020B0604020202020204" pitchFamily="34" charset="0"/>
                <a:cs typeface="Arial" panose="020B0604020202020204" pitchFamily="34" charset="0"/>
              </a:rPr>
              <a:t>6 – 14 years old.</a:t>
            </a:r>
          </a:p>
          <a:p>
            <a:pPr marL="304831" indent="-304831" defTabSz="609630">
              <a:buFont typeface="Arial" panose="020B0604020202020204" pitchFamily="34" charset="0"/>
              <a:buChar char="•"/>
            </a:pPr>
            <a:r>
              <a:rPr lang="en-GB" sz="2133" b="1" dirty="0">
                <a:solidFill>
                  <a:prstClr val="black"/>
                </a:solidFill>
                <a:latin typeface="Arial" panose="020B0604020202020204" pitchFamily="34" charset="0"/>
                <a:cs typeface="Arial" panose="020B0604020202020204" pitchFamily="34" charset="0"/>
              </a:rPr>
              <a:t>6 sessions (weekly) or 2 half-day workshops.</a:t>
            </a:r>
          </a:p>
          <a:p>
            <a:pPr defTabSz="609630"/>
            <a:endParaRPr lang="en-GB" sz="2133" b="1" dirty="0">
              <a:solidFill>
                <a:prstClr val="black"/>
              </a:solidFill>
              <a:latin typeface="Arial" panose="020B0604020202020204" pitchFamily="34" charset="0"/>
              <a:cs typeface="Arial" panose="020B0604020202020204" pitchFamily="34" charset="0"/>
            </a:endParaRPr>
          </a:p>
          <a:p>
            <a:pPr defTabSz="609630"/>
            <a:r>
              <a:rPr lang="en-GB" sz="2133" b="1" u="sng" dirty="0">
                <a:solidFill>
                  <a:prstClr val="black"/>
                </a:solidFill>
                <a:latin typeface="Arial" panose="020B0604020202020204" pitchFamily="34" charset="0"/>
                <a:cs typeface="Arial" panose="020B0604020202020204" pitchFamily="34" charset="0"/>
              </a:rPr>
              <a:t>Key aspects:</a:t>
            </a:r>
          </a:p>
        </p:txBody>
      </p:sp>
      <p:sp>
        <p:nvSpPr>
          <p:cNvPr id="7" name="TextBox 6">
            <a:extLst>
              <a:ext uri="{FF2B5EF4-FFF2-40B4-BE49-F238E27FC236}">
                <a16:creationId xmlns:a16="http://schemas.microsoft.com/office/drawing/2014/main" id="{3C4BB705-0C86-9DC7-9466-7F02FCA6A571}"/>
              </a:ext>
            </a:extLst>
          </p:cNvPr>
          <p:cNvSpPr txBox="1"/>
          <p:nvPr/>
        </p:nvSpPr>
        <p:spPr>
          <a:xfrm>
            <a:off x="558800" y="3629064"/>
            <a:ext cx="11074400" cy="1077026"/>
          </a:xfrm>
          <a:prstGeom prst="rect">
            <a:avLst/>
          </a:prstGeom>
          <a:noFill/>
        </p:spPr>
        <p:txBody>
          <a:bodyPr wrap="square" numCol="1" rtlCol="0">
            <a:spAutoFit/>
          </a:bodyPr>
          <a:lstStyle/>
          <a:p>
            <a:pPr marL="304831" indent="-304831" defTabSz="609630">
              <a:buFont typeface="Wingdings" panose="05000000000000000000" pitchFamily="2" charset="2"/>
              <a:buChar char="«"/>
            </a:pPr>
            <a:r>
              <a:rPr lang="en-GB" sz="2133" dirty="0">
                <a:solidFill>
                  <a:prstClr val="black"/>
                </a:solidFill>
                <a:latin typeface="Arial" panose="020B0604020202020204" pitchFamily="34" charset="0"/>
                <a:cs typeface="Arial" panose="020B0604020202020204" pitchFamily="34" charset="0"/>
              </a:rPr>
              <a:t>Addresses anxious thoughts, feelings (both physical and emotional) and behaviours.</a:t>
            </a:r>
          </a:p>
          <a:p>
            <a:pPr marL="304831" indent="-304831" defTabSz="609630">
              <a:buFont typeface="Wingdings" panose="05000000000000000000" pitchFamily="2" charset="2"/>
              <a:buChar char="«"/>
            </a:pPr>
            <a:r>
              <a:rPr lang="en-GB" sz="2133" dirty="0">
                <a:solidFill>
                  <a:prstClr val="black"/>
                </a:solidFill>
                <a:latin typeface="Arial" panose="020B0604020202020204" pitchFamily="34" charset="0"/>
                <a:cs typeface="Arial" panose="020B0604020202020204" pitchFamily="34" charset="0"/>
              </a:rPr>
              <a:t>Step plan to tackle child anxieties and strategies to manage them.</a:t>
            </a:r>
          </a:p>
          <a:p>
            <a:pPr marL="304831" indent="-304831" defTabSz="609630">
              <a:buFont typeface="Wingdings" panose="05000000000000000000" pitchFamily="2" charset="2"/>
              <a:buChar char="«"/>
            </a:pPr>
            <a:r>
              <a:rPr lang="en-GB" sz="2133" dirty="0">
                <a:solidFill>
                  <a:prstClr val="black"/>
                </a:solidFill>
                <a:latin typeface="Arial" panose="020B0604020202020204" pitchFamily="34" charset="0"/>
                <a:cs typeface="Arial" panose="020B0604020202020204" pitchFamily="34" charset="0"/>
              </a:rPr>
              <a:t>Supports a child’s emotional resilience.</a:t>
            </a:r>
          </a:p>
        </p:txBody>
      </p:sp>
      <p:pic>
        <p:nvPicPr>
          <p:cNvPr id="9" name="Picture 8">
            <a:extLst>
              <a:ext uri="{FF2B5EF4-FFF2-40B4-BE49-F238E27FC236}">
                <a16:creationId xmlns:a16="http://schemas.microsoft.com/office/drawing/2014/main" id="{468AF636-D676-0001-7C84-EE69BE9471EF}"/>
              </a:ext>
            </a:extLst>
          </p:cNvPr>
          <p:cNvPicPr>
            <a:picLocks noChangeAspect="1"/>
          </p:cNvPicPr>
          <p:nvPr/>
        </p:nvPicPr>
        <p:blipFill>
          <a:blip r:embed="rId5"/>
          <a:stretch>
            <a:fillRect/>
          </a:stretch>
        </p:blipFill>
        <p:spPr>
          <a:xfrm>
            <a:off x="9448800" y="279400"/>
            <a:ext cx="1879600" cy="2898886"/>
          </a:xfrm>
          <a:prstGeom prst="rect">
            <a:avLst/>
          </a:prstGeom>
        </p:spPr>
      </p:pic>
    </p:spTree>
    <p:extLst>
      <p:ext uri="{BB962C8B-B14F-4D97-AF65-F5344CB8AC3E}">
        <p14:creationId xmlns:p14="http://schemas.microsoft.com/office/powerpoint/2010/main" val="1743033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1E5B8-3238-56EF-AF9C-F3576026651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12F3729-4848-BB99-94DC-54499F2CB224}"/>
              </a:ext>
            </a:extLst>
          </p:cNvPr>
          <p:cNvSpPr/>
          <p:nvPr/>
        </p:nvSpPr>
        <p:spPr>
          <a:xfrm rot="-10085110">
            <a:off x="-1972740" y="50179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3" name="Freeform 3">
            <a:extLst>
              <a:ext uri="{FF2B5EF4-FFF2-40B4-BE49-F238E27FC236}">
                <a16:creationId xmlns:a16="http://schemas.microsoft.com/office/drawing/2014/main" id="{5C9D69C4-DAB3-CC78-383B-09DA5FE3EA80}"/>
              </a:ext>
            </a:extLst>
          </p:cNvPr>
          <p:cNvSpPr/>
          <p:nvPr/>
        </p:nvSpPr>
        <p:spPr>
          <a:xfrm>
            <a:off x="660401" y="5902148"/>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4" name="TextBox 3">
            <a:extLst>
              <a:ext uri="{FF2B5EF4-FFF2-40B4-BE49-F238E27FC236}">
                <a16:creationId xmlns:a16="http://schemas.microsoft.com/office/drawing/2014/main" id="{099E34CC-9EC9-8513-E7A7-0F95051E529A}"/>
              </a:ext>
            </a:extLst>
          </p:cNvPr>
          <p:cNvSpPr txBox="1"/>
          <p:nvPr/>
        </p:nvSpPr>
        <p:spPr>
          <a:xfrm>
            <a:off x="609600" y="686062"/>
            <a:ext cx="5181600" cy="707886"/>
          </a:xfrm>
          <a:prstGeom prst="rect">
            <a:avLst/>
          </a:prstGeom>
          <a:noFill/>
        </p:spPr>
        <p:txBody>
          <a:bodyPr wrap="square" rtlCol="0">
            <a:spAutoFit/>
          </a:bodyPr>
          <a:lstStyle/>
          <a:p>
            <a:pPr defTabSz="609630"/>
            <a:r>
              <a:rPr lang="en-GB" sz="4000" b="1" dirty="0">
                <a:solidFill>
                  <a:srgbClr val="0070C0"/>
                </a:solidFill>
                <a:latin typeface="Arial" panose="020B0604020202020204" pitchFamily="34" charset="0"/>
                <a:cs typeface="Arial" panose="020B0604020202020204" pitchFamily="34" charset="0"/>
              </a:rPr>
              <a:t>Riding the Rapids</a:t>
            </a:r>
          </a:p>
        </p:txBody>
      </p:sp>
      <p:sp>
        <p:nvSpPr>
          <p:cNvPr id="5" name="TextBox 4">
            <a:extLst>
              <a:ext uri="{FF2B5EF4-FFF2-40B4-BE49-F238E27FC236}">
                <a16:creationId xmlns:a16="http://schemas.microsoft.com/office/drawing/2014/main" id="{B459B1B1-40E6-BF24-0ABB-A6BC59210040}"/>
              </a:ext>
            </a:extLst>
          </p:cNvPr>
          <p:cNvSpPr txBox="1"/>
          <p:nvPr/>
        </p:nvSpPr>
        <p:spPr>
          <a:xfrm>
            <a:off x="558800" y="1570311"/>
            <a:ext cx="11074400" cy="1816266"/>
          </a:xfrm>
          <a:prstGeom prst="rect">
            <a:avLst/>
          </a:prstGeom>
          <a:noFill/>
        </p:spPr>
        <p:txBody>
          <a:bodyPr wrap="square" rtlCol="0">
            <a:spAutoFit/>
          </a:bodyPr>
          <a:lstStyle/>
          <a:p>
            <a:pPr marL="304831" indent="-304831" defTabSz="609630">
              <a:buFont typeface="Arial" panose="020B0604020202020204" pitchFamily="34" charset="0"/>
              <a:buChar char="•"/>
            </a:pPr>
            <a:r>
              <a:rPr lang="en-GB" sz="1867" b="1" dirty="0">
                <a:solidFill>
                  <a:prstClr val="black"/>
                </a:solidFill>
                <a:latin typeface="Arial" panose="020B0604020202020204" pitchFamily="34" charset="0"/>
                <a:cs typeface="Arial" panose="020B0604020202020204" pitchFamily="34" charset="0"/>
              </a:rPr>
              <a:t>For parents of children who have a </a:t>
            </a:r>
            <a:r>
              <a:rPr lang="en-GB" sz="1867" b="1" dirty="0">
                <a:solidFill>
                  <a:srgbClr val="0070C0"/>
                </a:solidFill>
                <a:latin typeface="Arial" panose="020B0604020202020204" pitchFamily="34" charset="0"/>
                <a:cs typeface="Arial" panose="020B0604020202020204" pitchFamily="34" charset="0"/>
              </a:rPr>
              <a:t>diagnosis of autism</a:t>
            </a:r>
            <a:r>
              <a:rPr lang="en-GB" sz="1867" b="1" dirty="0">
                <a:solidFill>
                  <a:prstClr val="black"/>
                </a:solidFill>
                <a:latin typeface="Arial" panose="020B0604020202020204" pitchFamily="34" charset="0"/>
                <a:cs typeface="Arial" panose="020B0604020202020204" pitchFamily="34" charset="0"/>
              </a:rPr>
              <a:t>, are on </a:t>
            </a:r>
            <a:br>
              <a:rPr lang="en-GB" sz="1867" b="1" dirty="0">
                <a:solidFill>
                  <a:prstClr val="black"/>
                </a:solidFill>
                <a:latin typeface="Arial" panose="020B0604020202020204" pitchFamily="34" charset="0"/>
                <a:cs typeface="Arial" panose="020B0604020202020204" pitchFamily="34" charset="0"/>
              </a:rPr>
            </a:br>
            <a:r>
              <a:rPr lang="en-GB" sz="1867" b="1" dirty="0">
                <a:solidFill>
                  <a:prstClr val="black"/>
                </a:solidFill>
                <a:latin typeface="Arial" panose="020B0604020202020204" pitchFamily="34" charset="0"/>
                <a:cs typeface="Arial" panose="020B0604020202020204" pitchFamily="34" charset="0"/>
              </a:rPr>
              <a:t>the </a:t>
            </a:r>
            <a:r>
              <a:rPr lang="en-GB" sz="1867" b="1" dirty="0">
                <a:solidFill>
                  <a:srgbClr val="0070C0"/>
                </a:solidFill>
                <a:latin typeface="Arial" panose="020B0604020202020204" pitchFamily="34" charset="0"/>
                <a:cs typeface="Arial" panose="020B0604020202020204" pitchFamily="34" charset="0"/>
              </a:rPr>
              <a:t>pathway for assessment </a:t>
            </a:r>
            <a:r>
              <a:rPr lang="en-GB" sz="1867" b="1" dirty="0">
                <a:solidFill>
                  <a:prstClr val="black"/>
                </a:solidFill>
                <a:latin typeface="Arial" panose="020B0604020202020204" pitchFamily="34" charset="0"/>
                <a:cs typeface="Arial" panose="020B0604020202020204" pitchFamily="34" charset="0"/>
              </a:rPr>
              <a:t>of autism and/or have a </a:t>
            </a:r>
            <a:r>
              <a:rPr lang="en-GB" sz="1867" b="1" dirty="0">
                <a:solidFill>
                  <a:srgbClr val="0070C0"/>
                </a:solidFill>
                <a:latin typeface="Arial" panose="020B0604020202020204" pitchFamily="34" charset="0"/>
                <a:cs typeface="Arial" panose="020B0604020202020204" pitchFamily="34" charset="0"/>
              </a:rPr>
              <a:t>learning disability</a:t>
            </a:r>
            <a:r>
              <a:rPr lang="en-GB" sz="1867" b="1" dirty="0">
                <a:solidFill>
                  <a:prstClr val="black"/>
                </a:solidFill>
                <a:latin typeface="Arial" panose="020B0604020202020204" pitchFamily="34" charset="0"/>
                <a:cs typeface="Arial" panose="020B0604020202020204" pitchFamily="34" charset="0"/>
              </a:rPr>
              <a:t>.</a:t>
            </a:r>
          </a:p>
          <a:p>
            <a:pPr marL="304831" indent="-304831" defTabSz="609630">
              <a:buFont typeface="Arial" panose="020B0604020202020204" pitchFamily="34" charset="0"/>
              <a:buChar char="•"/>
            </a:pPr>
            <a:r>
              <a:rPr lang="en-GB" sz="1867" b="1" dirty="0">
                <a:solidFill>
                  <a:prstClr val="black"/>
                </a:solidFill>
                <a:latin typeface="Arial" panose="020B0604020202020204" pitchFamily="34" charset="0"/>
                <a:cs typeface="Arial" panose="020B0604020202020204" pitchFamily="34" charset="0"/>
              </a:rPr>
              <a:t>11 sessions (weekly).</a:t>
            </a:r>
          </a:p>
          <a:p>
            <a:pPr marL="304831" indent="-304831" defTabSz="609630">
              <a:buFont typeface="Arial" panose="020B0604020202020204" pitchFamily="34" charset="0"/>
              <a:buChar char="•"/>
            </a:pPr>
            <a:r>
              <a:rPr lang="en-GB" sz="1867" b="1" dirty="0">
                <a:solidFill>
                  <a:prstClr val="black"/>
                </a:solidFill>
                <a:latin typeface="Arial" panose="020B0604020202020204" pitchFamily="34" charset="0"/>
                <a:cs typeface="Arial" panose="020B0604020202020204" pitchFamily="34" charset="0"/>
              </a:rPr>
              <a:t>Primary and Secondary School course depending on the age of your child. </a:t>
            </a:r>
          </a:p>
          <a:p>
            <a:pPr defTabSz="609630"/>
            <a:endParaRPr lang="en-GB" sz="1867" b="1" dirty="0">
              <a:solidFill>
                <a:prstClr val="black"/>
              </a:solidFill>
              <a:latin typeface="Arial" panose="020B0604020202020204" pitchFamily="34" charset="0"/>
              <a:cs typeface="Arial" panose="020B0604020202020204" pitchFamily="34" charset="0"/>
            </a:endParaRPr>
          </a:p>
          <a:p>
            <a:pPr defTabSz="609630"/>
            <a:r>
              <a:rPr lang="en-GB" sz="1867" b="1" u="sng" dirty="0">
                <a:solidFill>
                  <a:prstClr val="black"/>
                </a:solidFill>
                <a:latin typeface="Arial" panose="020B0604020202020204" pitchFamily="34" charset="0"/>
                <a:cs typeface="Arial" panose="020B0604020202020204" pitchFamily="34" charset="0"/>
              </a:rPr>
              <a:t>Key aspects:</a:t>
            </a:r>
          </a:p>
        </p:txBody>
      </p:sp>
      <p:sp>
        <p:nvSpPr>
          <p:cNvPr id="7" name="TextBox 6">
            <a:extLst>
              <a:ext uri="{FF2B5EF4-FFF2-40B4-BE49-F238E27FC236}">
                <a16:creationId xmlns:a16="http://schemas.microsoft.com/office/drawing/2014/main" id="{611FFC5D-FA04-BE6F-433C-5B5FC00A72A4}"/>
              </a:ext>
            </a:extLst>
          </p:cNvPr>
          <p:cNvSpPr txBox="1"/>
          <p:nvPr/>
        </p:nvSpPr>
        <p:spPr>
          <a:xfrm>
            <a:off x="558800" y="3484855"/>
            <a:ext cx="11074400" cy="1241622"/>
          </a:xfrm>
          <a:prstGeom prst="rect">
            <a:avLst/>
          </a:prstGeom>
          <a:noFill/>
        </p:spPr>
        <p:txBody>
          <a:bodyPr wrap="square" numCol="1" rtlCol="0">
            <a:spAutoFit/>
          </a:bodyPr>
          <a:lstStyle/>
          <a:p>
            <a:pPr marL="304831" indent="-304831" defTabSz="609630">
              <a:buFont typeface="Wingdings" panose="05000000000000000000" pitchFamily="2" charset="2"/>
              <a:buChar char="«"/>
            </a:pPr>
            <a:r>
              <a:rPr lang="en-GB" sz="1867" dirty="0">
                <a:solidFill>
                  <a:prstClr val="black"/>
                </a:solidFill>
                <a:latin typeface="Arial" panose="020B0604020202020204" pitchFamily="34" charset="0"/>
                <a:cs typeface="Arial" panose="020B0604020202020204" pitchFamily="34" charset="0"/>
              </a:rPr>
              <a:t>Addresses behavioural issues and what might be driving them.</a:t>
            </a:r>
          </a:p>
          <a:p>
            <a:pPr marL="304831" indent="-304831" defTabSz="609630">
              <a:buFont typeface="Wingdings" panose="05000000000000000000" pitchFamily="2" charset="2"/>
              <a:buChar char="«"/>
            </a:pPr>
            <a:r>
              <a:rPr lang="en-GB" sz="1867" dirty="0">
                <a:solidFill>
                  <a:prstClr val="black"/>
                </a:solidFill>
                <a:latin typeface="Arial" panose="020B0604020202020204" pitchFamily="34" charset="0"/>
                <a:cs typeface="Arial" panose="020B0604020202020204" pitchFamily="34" charset="0"/>
              </a:rPr>
              <a:t>Includes strategies to manage behaviour.</a:t>
            </a:r>
          </a:p>
          <a:p>
            <a:pPr marL="304831" indent="-304831" defTabSz="609630">
              <a:buFont typeface="Wingdings" panose="05000000000000000000" pitchFamily="2" charset="2"/>
              <a:buChar char="«"/>
            </a:pPr>
            <a:r>
              <a:rPr lang="en-GB" sz="1867" dirty="0">
                <a:solidFill>
                  <a:prstClr val="black"/>
                </a:solidFill>
                <a:latin typeface="Arial" panose="020B0604020202020204" pitchFamily="34" charset="0"/>
                <a:cs typeface="Arial" panose="020B0604020202020204" pitchFamily="34" charset="0"/>
              </a:rPr>
              <a:t>Increase in parental confidence in addressing behaviours that challenge.</a:t>
            </a:r>
          </a:p>
          <a:p>
            <a:pPr marL="304831" indent="-304831" defTabSz="609630">
              <a:buFont typeface="Wingdings" panose="05000000000000000000" pitchFamily="2" charset="2"/>
              <a:buChar char="«"/>
            </a:pPr>
            <a:r>
              <a:rPr lang="en-GB" sz="1867" dirty="0">
                <a:solidFill>
                  <a:prstClr val="black"/>
                </a:solidFill>
                <a:latin typeface="Arial" panose="020B0604020202020204" pitchFamily="34" charset="0"/>
                <a:cs typeface="Arial" panose="020B0604020202020204" pitchFamily="34" charset="0"/>
              </a:rPr>
              <a:t>Includes a 6 week follow up. </a:t>
            </a:r>
          </a:p>
        </p:txBody>
      </p:sp>
      <p:pic>
        <p:nvPicPr>
          <p:cNvPr id="1026" name="Picture 2" descr="What is Riding The Rapids? – Encompass Psychology">
            <a:extLst>
              <a:ext uri="{FF2B5EF4-FFF2-40B4-BE49-F238E27FC236}">
                <a16:creationId xmlns:a16="http://schemas.microsoft.com/office/drawing/2014/main" id="{144A7A58-A262-D571-3E11-ABE7A725A06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879" t="9709" r="52743" b="25526"/>
          <a:stretch>
            <a:fillRect/>
          </a:stretch>
        </p:blipFill>
        <p:spPr bwMode="auto">
          <a:xfrm>
            <a:off x="8809379" y="198907"/>
            <a:ext cx="3251199" cy="16764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1580FCA1-2763-B645-5870-5D29556D0296}"/>
              </a:ext>
            </a:extLst>
          </p:cNvPr>
          <p:cNvSpPr/>
          <p:nvPr/>
        </p:nvSpPr>
        <p:spPr>
          <a:xfrm>
            <a:off x="7315201" y="5613138"/>
            <a:ext cx="4745377" cy="1117600"/>
          </a:xfrm>
          <a:prstGeom prst="rect">
            <a:avLst/>
          </a:prstGeom>
          <a:solidFill>
            <a:srgbClr val="0070C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r>
              <a:rPr lang="en-GB" sz="1867" b="1" dirty="0">
                <a:solidFill>
                  <a:prstClr val="white"/>
                </a:solidFill>
                <a:latin typeface="Arial" panose="020B0604020202020204" pitchFamily="34" charset="0"/>
                <a:cs typeface="Arial" panose="020B0604020202020204" pitchFamily="34" charset="0"/>
              </a:rPr>
              <a:t>MUST BE DELIVERED FACE-TO-FACE (No online option at present)</a:t>
            </a:r>
          </a:p>
        </p:txBody>
      </p:sp>
    </p:spTree>
    <p:extLst>
      <p:ext uri="{BB962C8B-B14F-4D97-AF65-F5344CB8AC3E}">
        <p14:creationId xmlns:p14="http://schemas.microsoft.com/office/powerpoint/2010/main" val="3221842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a:extLst>
            <a:ext uri="{FF2B5EF4-FFF2-40B4-BE49-F238E27FC236}">
              <a16:creationId xmlns:a16="http://schemas.microsoft.com/office/drawing/2014/main" id="{9D9EEFD0-D1AD-5018-84E6-B2B21E918B7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7976653-40F2-6BAD-7AA4-2E7C12747280}"/>
              </a:ext>
            </a:extLst>
          </p:cNvPr>
          <p:cNvSpPr txBox="1"/>
          <p:nvPr/>
        </p:nvSpPr>
        <p:spPr>
          <a:xfrm>
            <a:off x="1029062" y="2765661"/>
            <a:ext cx="9296400" cy="1446550"/>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0-18 Children &amp; Young People’s Mental Health Service (CYPMHS)</a:t>
            </a:r>
          </a:p>
        </p:txBody>
      </p:sp>
      <p:sp>
        <p:nvSpPr>
          <p:cNvPr id="11" name="Freeform 2">
            <a:extLst>
              <a:ext uri="{FF2B5EF4-FFF2-40B4-BE49-F238E27FC236}">
                <a16:creationId xmlns:a16="http://schemas.microsoft.com/office/drawing/2014/main" id="{D7CA4FF6-7132-0A1A-2EC2-945CED0563B0}"/>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12" name="Freeform 3">
            <a:extLst>
              <a:ext uri="{FF2B5EF4-FFF2-40B4-BE49-F238E27FC236}">
                <a16:creationId xmlns:a16="http://schemas.microsoft.com/office/drawing/2014/main" id="{8E9E42C8-AC3A-9F96-47F0-F14A9BABC998}"/>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14" name="Freeform 3">
            <a:extLst>
              <a:ext uri="{FF2B5EF4-FFF2-40B4-BE49-F238E27FC236}">
                <a16:creationId xmlns:a16="http://schemas.microsoft.com/office/drawing/2014/main" id="{F922DC93-7E55-19AB-7247-C7B76D1631E3}"/>
              </a:ext>
            </a:extLst>
          </p:cNvPr>
          <p:cNvSpPr/>
          <p:nvPr/>
        </p:nvSpPr>
        <p:spPr>
          <a:xfrm>
            <a:off x="9665344" y="467289"/>
            <a:ext cx="2098554" cy="980512"/>
          </a:xfrm>
          <a:custGeom>
            <a:avLst/>
            <a:gdLst/>
            <a:ahLst/>
            <a:cxnLst/>
            <a:rect l="l" t="t" r="r" b="b"/>
            <a:pathLst>
              <a:path w="3442599" h="1627327">
                <a:moveTo>
                  <a:pt x="0" y="0"/>
                </a:moveTo>
                <a:lnTo>
                  <a:pt x="3442599" y="0"/>
                </a:lnTo>
                <a:lnTo>
                  <a:pt x="3442599" y="1627327"/>
                </a:lnTo>
                <a:lnTo>
                  <a:pt x="0" y="1627327"/>
                </a:lnTo>
                <a:lnTo>
                  <a:pt x="0" y="0"/>
                </a:lnTo>
                <a:close/>
              </a:path>
            </a:pathLst>
          </a:custGeom>
          <a:blipFill>
            <a:blip r:embed="rId5"/>
            <a:stretch>
              <a:fillRect/>
            </a:stretch>
          </a:blipFill>
        </p:spPr>
        <p:txBody>
          <a:bodyPr/>
          <a:lstStyle/>
          <a:p>
            <a:pPr defTabSz="609630"/>
            <a:endParaRPr lang="en-GB" sz="1200">
              <a:solidFill>
                <a:prstClr val="black"/>
              </a:solidFill>
              <a:latin typeface="Calibri"/>
            </a:endParaRPr>
          </a:p>
        </p:txBody>
      </p:sp>
      <p:pic>
        <p:nvPicPr>
          <p:cNvPr id="15" name="Picture 14" descr="A colorful fingerprint with a rainbow colored fingerprint&#10;&#10;AI-generated content may be incorrect.">
            <a:extLst>
              <a:ext uri="{FF2B5EF4-FFF2-40B4-BE49-F238E27FC236}">
                <a16:creationId xmlns:a16="http://schemas.microsoft.com/office/drawing/2014/main" id="{3454CE68-F3FF-CA5B-E6AD-6928FEAC724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67600" y="467288"/>
            <a:ext cx="1742954" cy="1062011"/>
          </a:xfrm>
          <a:prstGeom prst="rect">
            <a:avLst/>
          </a:prstGeom>
        </p:spPr>
      </p:pic>
      <p:sp>
        <p:nvSpPr>
          <p:cNvPr id="16" name="Freeform 2">
            <a:extLst>
              <a:ext uri="{FF2B5EF4-FFF2-40B4-BE49-F238E27FC236}">
                <a16:creationId xmlns:a16="http://schemas.microsoft.com/office/drawing/2014/main" id="{FA5DEB74-C9F2-6694-D262-D45DD55E953A}"/>
              </a:ext>
            </a:extLst>
          </p:cNvPr>
          <p:cNvSpPr/>
          <p:nvPr/>
        </p:nvSpPr>
        <p:spPr>
          <a:xfrm rot="9644994">
            <a:off x="6343942" y="-2224442"/>
            <a:ext cx="7447963" cy="5307331"/>
          </a:xfrm>
          <a:custGeom>
            <a:avLst/>
            <a:gdLst/>
            <a:ahLst/>
            <a:cxnLst/>
            <a:rect l="l" t="t" r="r" b="b"/>
            <a:pathLst>
              <a:path w="12732761" h="9649298">
                <a:moveTo>
                  <a:pt x="0" y="0"/>
                </a:moveTo>
                <a:lnTo>
                  <a:pt x="12732762" y="0"/>
                </a:lnTo>
                <a:lnTo>
                  <a:pt x="12732762" y="9649298"/>
                </a:lnTo>
                <a:lnTo>
                  <a:pt x="0" y="9649298"/>
                </a:lnTo>
                <a:lnTo>
                  <a:pt x="0" y="0"/>
                </a:lnTo>
                <a:close/>
              </a:path>
            </a:pathLst>
          </a:custGeom>
          <a:blipFill>
            <a:blip r:embed="rId7"/>
            <a:stretch>
              <a:fillRect/>
            </a:stretch>
          </a:blipFill>
        </p:spPr>
        <p:txBody>
          <a:bodyPr/>
          <a:lstStyle/>
          <a:p>
            <a:pPr defTabSz="609630"/>
            <a:endParaRPr lang="en-GB" sz="1200">
              <a:solidFill>
                <a:prstClr val="black"/>
              </a:solidFill>
              <a:latin typeface="Calibri"/>
            </a:endParaRPr>
          </a:p>
        </p:txBody>
      </p:sp>
      <p:sp>
        <p:nvSpPr>
          <p:cNvPr id="3" name="TextBox 2">
            <a:extLst>
              <a:ext uri="{FF2B5EF4-FFF2-40B4-BE49-F238E27FC236}">
                <a16:creationId xmlns:a16="http://schemas.microsoft.com/office/drawing/2014/main" id="{B4C8468A-A962-1A60-F5ED-E71C62034F28}"/>
              </a:ext>
            </a:extLst>
          </p:cNvPr>
          <p:cNvSpPr txBox="1"/>
          <p:nvPr/>
        </p:nvSpPr>
        <p:spPr>
          <a:xfrm>
            <a:off x="1029062" y="4302247"/>
            <a:ext cx="9740538" cy="379656"/>
          </a:xfrm>
          <a:prstGeom prst="rect">
            <a:avLst/>
          </a:prstGeom>
          <a:noFill/>
        </p:spPr>
        <p:txBody>
          <a:bodyPr wrap="square">
            <a:spAutoFit/>
          </a:bodyPr>
          <a:lstStyle/>
          <a:p>
            <a:pPr defTabSz="609630"/>
            <a:r>
              <a:rPr lang="en-GB" sz="1867" dirty="0">
                <a:solidFill>
                  <a:prstClr val="black"/>
                </a:solidFill>
                <a:latin typeface="Calibri"/>
              </a:rPr>
              <a:t>Supporting children, young people, and families with moderate to severe mental health needs</a:t>
            </a:r>
          </a:p>
        </p:txBody>
      </p:sp>
    </p:spTree>
    <p:extLst>
      <p:ext uri="{BB962C8B-B14F-4D97-AF65-F5344CB8AC3E}">
        <p14:creationId xmlns:p14="http://schemas.microsoft.com/office/powerpoint/2010/main" val="2656514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832178C-37C9-8243-E473-D30393874E06}"/>
              </a:ext>
            </a:extLst>
          </p:cNvPr>
          <p:cNvSpPr txBox="1"/>
          <p:nvPr/>
        </p:nvSpPr>
        <p:spPr>
          <a:xfrm>
            <a:off x="1101558" y="1795694"/>
            <a:ext cx="9296400"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What is CYPMHS?</a:t>
            </a:r>
          </a:p>
        </p:txBody>
      </p:sp>
      <p:sp>
        <p:nvSpPr>
          <p:cNvPr id="5" name="TextBox 4">
            <a:extLst>
              <a:ext uri="{FF2B5EF4-FFF2-40B4-BE49-F238E27FC236}">
                <a16:creationId xmlns:a16="http://schemas.microsoft.com/office/drawing/2014/main" id="{5B9298BE-DEA1-5CB4-2326-0DA1ED134B60}"/>
              </a:ext>
            </a:extLst>
          </p:cNvPr>
          <p:cNvSpPr txBox="1"/>
          <p:nvPr/>
        </p:nvSpPr>
        <p:spPr>
          <a:xfrm>
            <a:off x="1117600" y="2717800"/>
            <a:ext cx="5261248" cy="2103589"/>
          </a:xfrm>
          <a:prstGeom prst="rect">
            <a:avLst/>
          </a:prstGeom>
          <a:noFill/>
        </p:spPr>
        <p:txBody>
          <a:bodyPr wrap="square">
            <a:spAutoFit/>
          </a:bodyPr>
          <a:lstStyle/>
          <a:p>
            <a:pPr marL="304815" indent="-304815" defTabSz="609630">
              <a:buFont typeface="Arial" panose="020B0604020202020204" pitchFamily="34" charset="0"/>
              <a:buChar char="•"/>
            </a:pPr>
            <a:r>
              <a:rPr lang="en-GB" sz="1867" dirty="0">
                <a:solidFill>
                  <a:prstClr val="black"/>
                </a:solidFill>
                <a:latin typeface="Calibri"/>
              </a:rPr>
              <a:t>Community-based specialist mental health service</a:t>
            </a:r>
          </a:p>
          <a:p>
            <a:pPr marL="304815" indent="-304815" defTabSz="609630">
              <a:buFont typeface="Arial" panose="020B0604020202020204" pitchFamily="34" charset="0"/>
              <a:buChar char="•"/>
            </a:pPr>
            <a:r>
              <a:rPr lang="en-GB" sz="1867" dirty="0">
                <a:solidFill>
                  <a:prstClr val="black"/>
                </a:solidFill>
                <a:latin typeface="Calibri"/>
              </a:rPr>
              <a:t>Provides assessments and evidence-based psychological treatments</a:t>
            </a:r>
          </a:p>
          <a:p>
            <a:pPr marL="304815" indent="-304815" defTabSz="609630">
              <a:buFont typeface="Arial" panose="020B0604020202020204" pitchFamily="34" charset="0"/>
              <a:buChar char="•"/>
            </a:pPr>
            <a:r>
              <a:rPr lang="en-GB" sz="1867" dirty="0">
                <a:solidFill>
                  <a:prstClr val="black"/>
                </a:solidFill>
                <a:latin typeface="Calibri"/>
              </a:rPr>
              <a:t>Supports ages 0–18</a:t>
            </a:r>
          </a:p>
          <a:p>
            <a:pPr marL="304815" indent="-304815" defTabSz="609630">
              <a:buFont typeface="Arial" panose="020B0604020202020204" pitchFamily="34" charset="0"/>
              <a:buChar char="•"/>
            </a:pPr>
            <a:r>
              <a:rPr lang="en-GB" sz="1867" dirty="0">
                <a:solidFill>
                  <a:prstClr val="black"/>
                </a:solidFill>
                <a:latin typeface="Calibri"/>
              </a:rPr>
              <a:t>Focuses on difficulties significantly impacting daily functioning</a:t>
            </a:r>
          </a:p>
        </p:txBody>
      </p:sp>
      <p:sp>
        <p:nvSpPr>
          <p:cNvPr id="6" name="Freeform 2">
            <a:extLst>
              <a:ext uri="{FF2B5EF4-FFF2-40B4-BE49-F238E27FC236}">
                <a16:creationId xmlns:a16="http://schemas.microsoft.com/office/drawing/2014/main" id="{720FE9E4-B94D-44BF-57E7-1A743C1DE2A2}"/>
              </a:ext>
            </a:extLst>
          </p:cNvPr>
          <p:cNvSpPr/>
          <p:nvPr/>
        </p:nvSpPr>
        <p:spPr>
          <a:xfrm rot="-10085110">
            <a:off x="-1972740" y="50179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7" name="Freeform 3">
            <a:extLst>
              <a:ext uri="{FF2B5EF4-FFF2-40B4-BE49-F238E27FC236}">
                <a16:creationId xmlns:a16="http://schemas.microsoft.com/office/drawing/2014/main" id="{8CB0ECDA-96FD-24DC-2C6D-C598A2AD25D3}"/>
              </a:ext>
            </a:extLst>
          </p:cNvPr>
          <p:cNvSpPr/>
          <p:nvPr/>
        </p:nvSpPr>
        <p:spPr>
          <a:xfrm>
            <a:off x="660401" y="5902148"/>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pic>
        <p:nvPicPr>
          <p:cNvPr id="3" name="Picture 2" descr="A group of cartoon characters&#10;&#10;AI-generated content may be incorrect.">
            <a:extLst>
              <a:ext uri="{FF2B5EF4-FFF2-40B4-BE49-F238E27FC236}">
                <a16:creationId xmlns:a16="http://schemas.microsoft.com/office/drawing/2014/main" id="{73645C25-24F0-526B-5A82-5529D99B3209}"/>
              </a:ext>
            </a:extLst>
          </p:cNvPr>
          <p:cNvPicPr>
            <a:picLocks noChangeAspect="1"/>
          </p:cNvPicPr>
          <p:nvPr/>
        </p:nvPicPr>
        <p:blipFill>
          <a:blip r:embed="rId5">
            <a:extLst>
              <a:ext uri="{28A0092B-C50C-407E-A947-70E740481C1C}">
                <a14:useLocalDpi xmlns:a14="http://schemas.microsoft.com/office/drawing/2010/main" val="0"/>
              </a:ext>
            </a:extLst>
          </a:blip>
          <a:srcRect l="41022" r="33448"/>
          <a:stretch>
            <a:fillRect/>
          </a:stretch>
        </p:blipFill>
        <p:spPr>
          <a:xfrm>
            <a:off x="7416800" y="0"/>
            <a:ext cx="4775201"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3ABB1CB9-BEDD-6C96-D838-2A2B99E4C6D5}"/>
              </a:ext>
            </a:extLst>
          </p:cNvPr>
          <p:cNvSpPr/>
          <p:nvPr/>
        </p:nvSpPr>
        <p:spPr>
          <a:xfrm rot="-10085110">
            <a:off x="-1972740" y="50179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5" name="Freeform 3">
            <a:extLst>
              <a:ext uri="{FF2B5EF4-FFF2-40B4-BE49-F238E27FC236}">
                <a16:creationId xmlns:a16="http://schemas.microsoft.com/office/drawing/2014/main" id="{DA24FE33-6C05-0173-9030-BA77550AB059}"/>
              </a:ext>
            </a:extLst>
          </p:cNvPr>
          <p:cNvSpPr/>
          <p:nvPr/>
        </p:nvSpPr>
        <p:spPr>
          <a:xfrm>
            <a:off x="660401" y="5902148"/>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6" name="TextBox 5">
            <a:extLst>
              <a:ext uri="{FF2B5EF4-FFF2-40B4-BE49-F238E27FC236}">
                <a16:creationId xmlns:a16="http://schemas.microsoft.com/office/drawing/2014/main" id="{6F905D13-B666-A595-336B-56EE32A0335D}"/>
              </a:ext>
            </a:extLst>
          </p:cNvPr>
          <p:cNvSpPr txBox="1"/>
          <p:nvPr/>
        </p:nvSpPr>
        <p:spPr>
          <a:xfrm>
            <a:off x="1117600" y="1797030"/>
            <a:ext cx="9296400"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Our approach</a:t>
            </a:r>
          </a:p>
        </p:txBody>
      </p:sp>
      <p:sp>
        <p:nvSpPr>
          <p:cNvPr id="7" name="TextBox 6">
            <a:extLst>
              <a:ext uri="{FF2B5EF4-FFF2-40B4-BE49-F238E27FC236}">
                <a16:creationId xmlns:a16="http://schemas.microsoft.com/office/drawing/2014/main" id="{900762D4-3093-8A50-3EC3-FC8B962F355B}"/>
              </a:ext>
            </a:extLst>
          </p:cNvPr>
          <p:cNvSpPr txBox="1"/>
          <p:nvPr/>
        </p:nvSpPr>
        <p:spPr>
          <a:xfrm>
            <a:off x="1117601" y="2717800"/>
            <a:ext cx="4216400" cy="1241622"/>
          </a:xfrm>
          <a:prstGeom prst="rect">
            <a:avLst/>
          </a:prstGeom>
          <a:noFill/>
        </p:spPr>
        <p:txBody>
          <a:bodyPr wrap="square">
            <a:spAutoFit/>
          </a:bodyPr>
          <a:lstStyle/>
          <a:p>
            <a:pPr marL="304815" indent="-304815" defTabSz="609630">
              <a:buFont typeface="Arial" panose="020B0604020202020204" pitchFamily="34" charset="0"/>
              <a:buChar char="•"/>
            </a:pPr>
            <a:r>
              <a:rPr lang="en-GB" sz="1867" dirty="0">
                <a:solidFill>
                  <a:prstClr val="black"/>
                </a:solidFill>
                <a:latin typeface="Calibri"/>
              </a:rPr>
              <a:t>Person- and family-centred</a:t>
            </a:r>
          </a:p>
          <a:p>
            <a:pPr marL="304815" indent="-304815" defTabSz="609630">
              <a:buFont typeface="Arial" panose="020B0604020202020204" pitchFamily="34" charset="0"/>
              <a:buChar char="•"/>
            </a:pPr>
            <a:r>
              <a:rPr lang="en-GB" sz="1867" dirty="0">
                <a:solidFill>
                  <a:prstClr val="black"/>
                </a:solidFill>
                <a:latin typeface="Calibri"/>
              </a:rPr>
              <a:t>Partnership with families/carers</a:t>
            </a:r>
          </a:p>
          <a:p>
            <a:pPr marL="304815" indent="-304815" defTabSz="609630">
              <a:buFont typeface="Arial" panose="020B0604020202020204" pitchFamily="34" charset="0"/>
              <a:buChar char="•"/>
            </a:pPr>
            <a:r>
              <a:rPr lang="en-GB" sz="1867" dirty="0">
                <a:solidFill>
                  <a:prstClr val="black"/>
                </a:solidFill>
                <a:latin typeface="Calibri"/>
              </a:rPr>
              <a:t>Needs, goals, and strengths focused</a:t>
            </a:r>
          </a:p>
          <a:p>
            <a:pPr marL="304815" indent="-304815" defTabSz="609630">
              <a:buFont typeface="Arial" panose="020B0604020202020204" pitchFamily="34" charset="0"/>
              <a:buChar char="•"/>
            </a:pPr>
            <a:r>
              <a:rPr lang="en-GB" sz="1867" dirty="0">
                <a:solidFill>
                  <a:prstClr val="black"/>
                </a:solidFill>
                <a:latin typeface="Calibri"/>
              </a:rPr>
              <a:t>Multi-agency collaboration</a:t>
            </a:r>
          </a:p>
        </p:txBody>
      </p:sp>
      <p:pic>
        <p:nvPicPr>
          <p:cNvPr id="3" name="Picture 2" descr="A colorful cartoon hands and a rainbow&#10;&#10;AI-generated content may be incorrect.">
            <a:extLst>
              <a:ext uri="{FF2B5EF4-FFF2-40B4-BE49-F238E27FC236}">
                <a16:creationId xmlns:a16="http://schemas.microsoft.com/office/drawing/2014/main" id="{91E84ADA-E92B-9202-7570-0702D4D603FF}"/>
              </a:ext>
            </a:extLst>
          </p:cNvPr>
          <p:cNvPicPr>
            <a:picLocks noChangeAspect="1"/>
          </p:cNvPicPr>
          <p:nvPr/>
        </p:nvPicPr>
        <p:blipFill>
          <a:blip r:embed="rId5">
            <a:extLst>
              <a:ext uri="{28A0092B-C50C-407E-A947-70E740481C1C}">
                <a14:useLocalDpi xmlns:a14="http://schemas.microsoft.com/office/drawing/2010/main" val="0"/>
              </a:ext>
            </a:extLst>
          </a:blip>
          <a:srcRect l="54997" r="19537"/>
          <a:stretch>
            <a:fillRect/>
          </a:stretch>
        </p:blipFill>
        <p:spPr>
          <a:xfrm>
            <a:off x="7416800" y="0"/>
            <a:ext cx="4775201" cy="687537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EA67C77A-A479-8864-749D-B0352C845932}"/>
              </a:ext>
            </a:extLst>
          </p:cNvPr>
          <p:cNvSpPr/>
          <p:nvPr/>
        </p:nvSpPr>
        <p:spPr>
          <a:xfrm rot="-10085110">
            <a:off x="-1972740" y="50179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5" name="Freeform 3">
            <a:extLst>
              <a:ext uri="{FF2B5EF4-FFF2-40B4-BE49-F238E27FC236}">
                <a16:creationId xmlns:a16="http://schemas.microsoft.com/office/drawing/2014/main" id="{FD81F944-F12C-4C6E-9E5B-CA6343E372CF}"/>
              </a:ext>
            </a:extLst>
          </p:cNvPr>
          <p:cNvSpPr/>
          <p:nvPr/>
        </p:nvSpPr>
        <p:spPr>
          <a:xfrm>
            <a:off x="660401" y="5902148"/>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6" name="TextBox 5">
            <a:extLst>
              <a:ext uri="{FF2B5EF4-FFF2-40B4-BE49-F238E27FC236}">
                <a16:creationId xmlns:a16="http://schemas.microsoft.com/office/drawing/2014/main" id="{BBB9A3C9-652B-2E0A-78FF-75764108A478}"/>
              </a:ext>
            </a:extLst>
          </p:cNvPr>
          <p:cNvSpPr txBox="1"/>
          <p:nvPr/>
        </p:nvSpPr>
        <p:spPr>
          <a:xfrm>
            <a:off x="1117600" y="1797030"/>
            <a:ext cx="9296400"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Who is the service for?</a:t>
            </a:r>
          </a:p>
        </p:txBody>
      </p:sp>
      <p:sp>
        <p:nvSpPr>
          <p:cNvPr id="7" name="TextBox 6">
            <a:extLst>
              <a:ext uri="{FF2B5EF4-FFF2-40B4-BE49-F238E27FC236}">
                <a16:creationId xmlns:a16="http://schemas.microsoft.com/office/drawing/2014/main" id="{43DF4EF6-7ED3-2D3C-1BD9-932D779C299F}"/>
              </a:ext>
            </a:extLst>
          </p:cNvPr>
          <p:cNvSpPr txBox="1"/>
          <p:nvPr/>
        </p:nvSpPr>
        <p:spPr>
          <a:xfrm>
            <a:off x="1117601" y="2717800"/>
            <a:ext cx="6248400" cy="1528945"/>
          </a:xfrm>
          <a:prstGeom prst="rect">
            <a:avLst/>
          </a:prstGeom>
          <a:noFill/>
        </p:spPr>
        <p:txBody>
          <a:bodyPr wrap="square">
            <a:spAutoFit/>
          </a:bodyPr>
          <a:lstStyle/>
          <a:p>
            <a:pPr marL="304815" indent="-304815" defTabSz="609630">
              <a:buFont typeface="Arial" panose="020B0604020202020204" pitchFamily="34" charset="0"/>
              <a:buChar char="•"/>
            </a:pPr>
            <a:r>
              <a:rPr lang="en-GB" sz="1867" dirty="0">
                <a:solidFill>
                  <a:prstClr val="black"/>
                </a:solidFill>
                <a:latin typeface="Calibri"/>
              </a:rPr>
              <a:t>Children and young people with moderate to severe mental health difficulties</a:t>
            </a:r>
          </a:p>
          <a:p>
            <a:pPr marL="304815" indent="-304815" defTabSz="609630">
              <a:buFont typeface="Arial" panose="020B0604020202020204" pitchFamily="34" charset="0"/>
              <a:buChar char="•"/>
            </a:pPr>
            <a:r>
              <a:rPr lang="en-GB" sz="1867" dirty="0">
                <a:solidFill>
                  <a:prstClr val="black"/>
                </a:solidFill>
                <a:latin typeface="Calibri"/>
              </a:rPr>
              <a:t>Those needing structured, evidence-based support</a:t>
            </a:r>
          </a:p>
          <a:p>
            <a:pPr marL="304815" indent="-304815" defTabSz="609630">
              <a:buFont typeface="Arial" panose="020B0604020202020204" pitchFamily="34" charset="0"/>
              <a:buChar char="•"/>
            </a:pPr>
            <a:r>
              <a:rPr lang="en-GB" sz="1867" dirty="0">
                <a:solidFill>
                  <a:prstClr val="black"/>
                </a:solidFill>
                <a:latin typeface="Calibri"/>
              </a:rPr>
              <a:t>Those requiring help beyond universal or early-help services</a:t>
            </a:r>
          </a:p>
        </p:txBody>
      </p:sp>
      <p:pic>
        <p:nvPicPr>
          <p:cNvPr id="8" name="Picture 7" descr="A cartoon of a child with pigtails&#10;&#10;AI-generated content may be incorrect.">
            <a:extLst>
              <a:ext uri="{FF2B5EF4-FFF2-40B4-BE49-F238E27FC236}">
                <a16:creationId xmlns:a16="http://schemas.microsoft.com/office/drawing/2014/main" id="{64A062AD-EB67-666C-5D0A-3DC44939C4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0550" y="3175000"/>
            <a:ext cx="3062333" cy="3149690"/>
          </a:xfrm>
          <a:prstGeom prst="round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1E09FB69-595B-453A-D5DA-7A5F7B11C79E}"/>
              </a:ext>
            </a:extLst>
          </p:cNvPr>
          <p:cNvSpPr/>
          <p:nvPr/>
        </p:nvSpPr>
        <p:spPr>
          <a:xfrm rot="-10085110">
            <a:off x="-1972740" y="50179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5" name="Freeform 3">
            <a:extLst>
              <a:ext uri="{FF2B5EF4-FFF2-40B4-BE49-F238E27FC236}">
                <a16:creationId xmlns:a16="http://schemas.microsoft.com/office/drawing/2014/main" id="{7B671122-6187-CD87-CC6D-9785877B8886}"/>
              </a:ext>
            </a:extLst>
          </p:cNvPr>
          <p:cNvSpPr/>
          <p:nvPr/>
        </p:nvSpPr>
        <p:spPr>
          <a:xfrm>
            <a:off x="660401" y="5902148"/>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6" name="TextBox 5">
            <a:extLst>
              <a:ext uri="{FF2B5EF4-FFF2-40B4-BE49-F238E27FC236}">
                <a16:creationId xmlns:a16="http://schemas.microsoft.com/office/drawing/2014/main" id="{321C95ED-EC53-24DC-E99D-DAD997DAEC45}"/>
              </a:ext>
            </a:extLst>
          </p:cNvPr>
          <p:cNvSpPr txBox="1"/>
          <p:nvPr/>
        </p:nvSpPr>
        <p:spPr>
          <a:xfrm>
            <a:off x="1117600" y="1797030"/>
            <a:ext cx="9296400"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How to access the service</a:t>
            </a:r>
          </a:p>
        </p:txBody>
      </p:sp>
      <p:sp>
        <p:nvSpPr>
          <p:cNvPr id="7" name="TextBox 6">
            <a:extLst>
              <a:ext uri="{FF2B5EF4-FFF2-40B4-BE49-F238E27FC236}">
                <a16:creationId xmlns:a16="http://schemas.microsoft.com/office/drawing/2014/main" id="{9857B605-A493-15DA-F80B-C7B3A5D3456C}"/>
              </a:ext>
            </a:extLst>
          </p:cNvPr>
          <p:cNvSpPr txBox="1"/>
          <p:nvPr/>
        </p:nvSpPr>
        <p:spPr>
          <a:xfrm>
            <a:off x="1117600" y="2717800"/>
            <a:ext cx="9042400" cy="1816266"/>
          </a:xfrm>
          <a:prstGeom prst="rect">
            <a:avLst/>
          </a:prstGeom>
          <a:noFill/>
        </p:spPr>
        <p:txBody>
          <a:bodyPr wrap="square">
            <a:spAutoFit/>
          </a:bodyPr>
          <a:lstStyle/>
          <a:p>
            <a:pPr marL="304815" indent="-304815" defTabSz="609630">
              <a:buFont typeface="Arial" panose="020B0604020202020204" pitchFamily="34" charset="0"/>
              <a:buChar char="•"/>
            </a:pPr>
            <a:r>
              <a:rPr lang="en-GB" sz="1867" dirty="0">
                <a:solidFill>
                  <a:prstClr val="black"/>
                </a:solidFill>
                <a:latin typeface="Calibri"/>
              </a:rPr>
              <a:t>We accept self referrals via the MyMind website. </a:t>
            </a:r>
          </a:p>
          <a:p>
            <a:pPr marL="304815" indent="-304815" defTabSz="609630">
              <a:buFont typeface="Arial" panose="020B0604020202020204" pitchFamily="34" charset="0"/>
              <a:buChar char="•"/>
            </a:pPr>
            <a:r>
              <a:rPr lang="en-GB" sz="1867" dirty="0">
                <a:solidFill>
                  <a:prstClr val="black"/>
                </a:solidFill>
                <a:latin typeface="Calibri"/>
              </a:rPr>
              <a:t>Request for Help form used for all referrals</a:t>
            </a:r>
          </a:p>
          <a:p>
            <a:pPr marL="304815" indent="-304815" defTabSz="609630">
              <a:buFont typeface="Arial" panose="020B0604020202020204" pitchFamily="34" charset="0"/>
              <a:buChar char="•"/>
            </a:pPr>
            <a:r>
              <a:rPr lang="en-GB" sz="1867" dirty="0">
                <a:solidFill>
                  <a:prstClr val="black"/>
                </a:solidFill>
                <a:latin typeface="Calibri"/>
              </a:rPr>
              <a:t>GPs, Paediatricians, Social care, Schools etc can also complete the form on your behalf</a:t>
            </a:r>
          </a:p>
          <a:p>
            <a:pPr marL="304815" indent="-304815" defTabSz="609630">
              <a:buFont typeface="Arial" panose="020B0604020202020204" pitchFamily="34" charset="0"/>
              <a:buChar char="•"/>
            </a:pPr>
            <a:r>
              <a:rPr lang="en-GB" sz="1867" dirty="0">
                <a:solidFill>
                  <a:prstClr val="black"/>
                </a:solidFill>
                <a:latin typeface="Calibri"/>
              </a:rPr>
              <a:t>Each request for help is reviewed to determine next steps. If we have any questions to help our decision making, we would contact you</a:t>
            </a:r>
          </a:p>
          <a:p>
            <a:pPr marL="304815" indent="-304815" defTabSz="609630">
              <a:buFont typeface="Arial" panose="020B0604020202020204" pitchFamily="34" charset="0"/>
              <a:buChar char="•"/>
            </a:pPr>
            <a:r>
              <a:rPr lang="en-GB" sz="1867" dirty="0">
                <a:solidFill>
                  <a:prstClr val="black"/>
                </a:solidFill>
                <a:latin typeface="Calibri"/>
              </a:rPr>
              <a:t>If we believe we could help, we will offer a ‘choice appointment’ </a:t>
            </a:r>
          </a:p>
        </p:txBody>
      </p:sp>
      <p:pic>
        <p:nvPicPr>
          <p:cNvPr id="3" name="Picture 2" descr="A colorful fingerprint with a rainbow colored fingerprint&#10;&#10;AI-generated content may be incorrect.">
            <a:extLst>
              <a:ext uri="{FF2B5EF4-FFF2-40B4-BE49-F238E27FC236}">
                <a16:creationId xmlns:a16="http://schemas.microsoft.com/office/drawing/2014/main" id="{61BECB37-5B46-1FBE-A052-E5DE8270F7C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76997" y="4502904"/>
            <a:ext cx="3410903" cy="207832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6E58A8C3-75E6-1648-4C17-F158F4177165}"/>
              </a:ext>
            </a:extLst>
          </p:cNvPr>
          <p:cNvSpPr/>
          <p:nvPr/>
        </p:nvSpPr>
        <p:spPr>
          <a:xfrm rot="-10085110">
            <a:off x="-1972740" y="50179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5" name="Freeform 3">
            <a:extLst>
              <a:ext uri="{FF2B5EF4-FFF2-40B4-BE49-F238E27FC236}">
                <a16:creationId xmlns:a16="http://schemas.microsoft.com/office/drawing/2014/main" id="{EA74EFF5-D707-0126-1529-C5DD31C17DB9}"/>
              </a:ext>
            </a:extLst>
          </p:cNvPr>
          <p:cNvSpPr/>
          <p:nvPr/>
        </p:nvSpPr>
        <p:spPr>
          <a:xfrm>
            <a:off x="660401" y="5902148"/>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6" name="TextBox 5">
            <a:extLst>
              <a:ext uri="{FF2B5EF4-FFF2-40B4-BE49-F238E27FC236}">
                <a16:creationId xmlns:a16="http://schemas.microsoft.com/office/drawing/2014/main" id="{6C6CA5E6-7F0C-4FAA-A2B8-B40AA86388FD}"/>
              </a:ext>
            </a:extLst>
          </p:cNvPr>
          <p:cNvSpPr txBox="1"/>
          <p:nvPr/>
        </p:nvSpPr>
        <p:spPr>
          <a:xfrm>
            <a:off x="1117600" y="1797030"/>
            <a:ext cx="9296400"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The Choice appointment</a:t>
            </a:r>
          </a:p>
        </p:txBody>
      </p:sp>
      <p:sp>
        <p:nvSpPr>
          <p:cNvPr id="7" name="TextBox 6">
            <a:extLst>
              <a:ext uri="{FF2B5EF4-FFF2-40B4-BE49-F238E27FC236}">
                <a16:creationId xmlns:a16="http://schemas.microsoft.com/office/drawing/2014/main" id="{C7F9FD85-2B6B-6EA3-A071-B9980A342BF2}"/>
              </a:ext>
            </a:extLst>
          </p:cNvPr>
          <p:cNvSpPr txBox="1"/>
          <p:nvPr/>
        </p:nvSpPr>
        <p:spPr>
          <a:xfrm>
            <a:off x="1117600" y="2717800"/>
            <a:ext cx="5384800" cy="1528945"/>
          </a:xfrm>
          <a:prstGeom prst="rect">
            <a:avLst/>
          </a:prstGeom>
          <a:noFill/>
        </p:spPr>
        <p:txBody>
          <a:bodyPr wrap="square">
            <a:spAutoFit/>
          </a:bodyPr>
          <a:lstStyle/>
          <a:p>
            <a:pPr marL="304815" indent="-304815" defTabSz="609630">
              <a:buFont typeface="Arial" panose="020B0604020202020204" pitchFamily="34" charset="0"/>
              <a:buChar char="•"/>
            </a:pPr>
            <a:r>
              <a:rPr lang="en-GB" sz="1867" dirty="0">
                <a:solidFill>
                  <a:prstClr val="black"/>
                </a:solidFill>
                <a:latin typeface="Calibri"/>
              </a:rPr>
              <a:t>Practitioner meets with young person and family</a:t>
            </a:r>
          </a:p>
          <a:p>
            <a:pPr marL="304815" indent="-304815" defTabSz="609630">
              <a:buFont typeface="Arial" panose="020B0604020202020204" pitchFamily="34" charset="0"/>
              <a:buChar char="•"/>
            </a:pPr>
            <a:r>
              <a:rPr lang="en-GB" sz="1867" dirty="0">
                <a:solidFill>
                  <a:prstClr val="black"/>
                </a:solidFill>
                <a:latin typeface="Calibri"/>
              </a:rPr>
              <a:t>Explore concerns, strengths, and goals</a:t>
            </a:r>
          </a:p>
          <a:p>
            <a:pPr marL="304815" indent="-304815" defTabSz="609630">
              <a:buFont typeface="Arial" panose="020B0604020202020204" pitchFamily="34" charset="0"/>
              <a:buChar char="•"/>
            </a:pPr>
            <a:r>
              <a:rPr lang="en-GB" sz="1867" dirty="0">
                <a:solidFill>
                  <a:prstClr val="black"/>
                </a:solidFill>
                <a:latin typeface="Calibri"/>
              </a:rPr>
              <a:t>Agree a plan based on assessed needs</a:t>
            </a:r>
          </a:p>
          <a:p>
            <a:pPr marL="304815" indent="-304815" defTabSz="609630">
              <a:buFont typeface="Arial" panose="020B0604020202020204" pitchFamily="34" charset="0"/>
              <a:buChar char="•"/>
            </a:pPr>
            <a:r>
              <a:rPr lang="en-GB" sz="1867" dirty="0">
                <a:solidFill>
                  <a:prstClr val="black"/>
                </a:solidFill>
                <a:latin typeface="Calibri"/>
              </a:rPr>
              <a:t>May lead to CYPMHS work or signposting to more appropriate service</a:t>
            </a:r>
          </a:p>
        </p:txBody>
      </p:sp>
      <p:pic>
        <p:nvPicPr>
          <p:cNvPr id="3" name="Picture 2" descr="A computer screen shot of a computer&#10;&#10;AI-generated content may be incorrect.">
            <a:extLst>
              <a:ext uri="{FF2B5EF4-FFF2-40B4-BE49-F238E27FC236}">
                <a16:creationId xmlns:a16="http://schemas.microsoft.com/office/drawing/2014/main" id="{B6A473C3-EC5A-8075-87DA-930C8E5A02D6}"/>
              </a:ext>
            </a:extLst>
          </p:cNvPr>
          <p:cNvPicPr>
            <a:picLocks noChangeAspect="1"/>
          </p:cNvPicPr>
          <p:nvPr/>
        </p:nvPicPr>
        <p:blipFill>
          <a:blip r:embed="rId5">
            <a:extLst>
              <a:ext uri="{28A0092B-C50C-407E-A947-70E740481C1C}">
                <a14:useLocalDpi xmlns:a14="http://schemas.microsoft.com/office/drawing/2010/main" val="0"/>
              </a:ext>
            </a:extLst>
          </a:blip>
          <a:srcRect l="75477" t="207" r="178" b="-207"/>
          <a:stretch>
            <a:fillRect/>
          </a:stretch>
        </p:blipFill>
        <p:spPr>
          <a:xfrm>
            <a:off x="8432800" y="0"/>
            <a:ext cx="4572000" cy="688632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4F377D4C-249C-588F-2F89-93DBB27335C2}"/>
              </a:ext>
            </a:extLst>
          </p:cNvPr>
          <p:cNvSpPr/>
          <p:nvPr/>
        </p:nvSpPr>
        <p:spPr>
          <a:xfrm rot="-10085110">
            <a:off x="-1972740" y="50179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5" name="Freeform 3">
            <a:extLst>
              <a:ext uri="{FF2B5EF4-FFF2-40B4-BE49-F238E27FC236}">
                <a16:creationId xmlns:a16="http://schemas.microsoft.com/office/drawing/2014/main" id="{6C77F99E-DA16-9FDC-4BF0-4BC2C3E47FEC}"/>
              </a:ext>
            </a:extLst>
          </p:cNvPr>
          <p:cNvSpPr/>
          <p:nvPr/>
        </p:nvSpPr>
        <p:spPr>
          <a:xfrm>
            <a:off x="660401" y="5902148"/>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6" name="TextBox 5">
            <a:extLst>
              <a:ext uri="{FF2B5EF4-FFF2-40B4-BE49-F238E27FC236}">
                <a16:creationId xmlns:a16="http://schemas.microsoft.com/office/drawing/2014/main" id="{C0DE5062-0644-89A4-EA4B-F2EBED818752}"/>
              </a:ext>
            </a:extLst>
          </p:cNvPr>
          <p:cNvSpPr txBox="1"/>
          <p:nvPr/>
        </p:nvSpPr>
        <p:spPr>
          <a:xfrm>
            <a:off x="1117600" y="1797030"/>
            <a:ext cx="9296400"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While waiting</a:t>
            </a:r>
          </a:p>
        </p:txBody>
      </p:sp>
      <p:sp>
        <p:nvSpPr>
          <p:cNvPr id="7" name="TextBox 6">
            <a:extLst>
              <a:ext uri="{FF2B5EF4-FFF2-40B4-BE49-F238E27FC236}">
                <a16:creationId xmlns:a16="http://schemas.microsoft.com/office/drawing/2014/main" id="{3886A336-8C46-6F58-0971-9CC0AB68DE70}"/>
              </a:ext>
            </a:extLst>
          </p:cNvPr>
          <p:cNvSpPr txBox="1"/>
          <p:nvPr/>
        </p:nvSpPr>
        <p:spPr>
          <a:xfrm>
            <a:off x="1117600" y="2717800"/>
            <a:ext cx="8483600" cy="2390911"/>
          </a:xfrm>
          <a:prstGeom prst="rect">
            <a:avLst/>
          </a:prstGeom>
          <a:noFill/>
        </p:spPr>
        <p:txBody>
          <a:bodyPr wrap="square">
            <a:spAutoFit/>
          </a:bodyPr>
          <a:lstStyle/>
          <a:p>
            <a:pPr marL="304815" indent="-304815" defTabSz="609630">
              <a:buFont typeface="Arial" panose="020B0604020202020204" pitchFamily="34" charset="0"/>
              <a:buChar char="•"/>
            </a:pPr>
            <a:r>
              <a:rPr lang="en-GB" sz="1867" dirty="0">
                <a:solidFill>
                  <a:prstClr val="black"/>
                </a:solidFill>
                <a:latin typeface="Calibri"/>
              </a:rPr>
              <a:t>Families jointly agree how often contact will occur whilst waiting</a:t>
            </a:r>
          </a:p>
          <a:p>
            <a:pPr marL="304815" indent="-304815" defTabSz="609630">
              <a:buFont typeface="Arial" panose="020B0604020202020204" pitchFamily="34" charset="0"/>
              <a:buChar char="•"/>
            </a:pPr>
            <a:r>
              <a:rPr lang="en-GB" sz="1867" dirty="0">
                <a:solidFill>
                  <a:prstClr val="black"/>
                </a:solidFill>
                <a:latin typeface="Calibri"/>
              </a:rPr>
              <a:t>Daily duty practitioner available</a:t>
            </a:r>
          </a:p>
          <a:p>
            <a:pPr marL="304815" indent="-304815" defTabSz="609630">
              <a:buFont typeface="Arial" panose="020B0604020202020204" pitchFamily="34" charset="0"/>
              <a:buChar char="•"/>
            </a:pPr>
            <a:r>
              <a:rPr lang="en-GB" sz="1867" dirty="0">
                <a:solidFill>
                  <a:prstClr val="black"/>
                </a:solidFill>
                <a:latin typeface="Calibri"/>
              </a:rPr>
              <a:t>Routine check-in calls for support and guidance</a:t>
            </a:r>
          </a:p>
          <a:p>
            <a:pPr marL="304815" indent="-304815" defTabSz="609630">
              <a:buFont typeface="Arial" panose="020B0604020202020204" pitchFamily="34" charset="0"/>
              <a:buChar char="•"/>
            </a:pPr>
            <a:r>
              <a:rPr lang="en-GB" sz="1867" dirty="0">
                <a:solidFill>
                  <a:prstClr val="black"/>
                </a:solidFill>
                <a:latin typeface="Calibri"/>
              </a:rPr>
              <a:t>Waiting times updated monthly on MyMind website</a:t>
            </a:r>
          </a:p>
          <a:p>
            <a:pPr marL="304815" indent="-304815" defTabSz="609630">
              <a:buFont typeface="Arial" panose="020B0604020202020204" pitchFamily="34" charset="0"/>
              <a:buChar char="•"/>
            </a:pPr>
            <a:r>
              <a:rPr lang="en-GB" sz="1867" dirty="0">
                <a:solidFill>
                  <a:prstClr val="black"/>
                </a:solidFill>
                <a:latin typeface="Calibri"/>
              </a:rPr>
              <a:t>CWP Crisis line is available 24 hours a day by calling NHS 111 and selecting option 2.</a:t>
            </a:r>
          </a:p>
          <a:p>
            <a:pPr marL="304815" indent="-304815" defTabSz="609630">
              <a:buFont typeface="Arial" panose="020B0604020202020204" pitchFamily="34" charset="0"/>
              <a:buChar char="•"/>
            </a:pPr>
            <a:r>
              <a:rPr lang="en-GB" sz="1867" dirty="0">
                <a:solidFill>
                  <a:prstClr val="black"/>
                </a:solidFill>
                <a:latin typeface="Calibri"/>
              </a:rPr>
              <a:t>There may be times when more urgent support is needed, and our team work alongside the urgent support team to deliver this.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A98A8BBA-9B47-96E6-F9B8-CD5BA243E6F3}"/>
              </a:ext>
            </a:extLst>
          </p:cNvPr>
          <p:cNvSpPr/>
          <p:nvPr/>
        </p:nvSpPr>
        <p:spPr>
          <a:xfrm rot="-10085110">
            <a:off x="-1972740" y="50179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5" name="Freeform 3">
            <a:extLst>
              <a:ext uri="{FF2B5EF4-FFF2-40B4-BE49-F238E27FC236}">
                <a16:creationId xmlns:a16="http://schemas.microsoft.com/office/drawing/2014/main" id="{C4DEBF00-25E4-D734-0FF4-98F8218717A1}"/>
              </a:ext>
            </a:extLst>
          </p:cNvPr>
          <p:cNvSpPr/>
          <p:nvPr/>
        </p:nvSpPr>
        <p:spPr>
          <a:xfrm>
            <a:off x="660401" y="5902148"/>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6" name="TextBox 5">
            <a:extLst>
              <a:ext uri="{FF2B5EF4-FFF2-40B4-BE49-F238E27FC236}">
                <a16:creationId xmlns:a16="http://schemas.microsoft.com/office/drawing/2014/main" id="{1B0C66F9-2C44-9714-E821-25F607ED365D}"/>
              </a:ext>
            </a:extLst>
          </p:cNvPr>
          <p:cNvSpPr txBox="1"/>
          <p:nvPr/>
        </p:nvSpPr>
        <p:spPr>
          <a:xfrm>
            <a:off x="1117600" y="1797030"/>
            <a:ext cx="9296400"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Our hope</a:t>
            </a:r>
          </a:p>
        </p:txBody>
      </p:sp>
      <p:sp>
        <p:nvSpPr>
          <p:cNvPr id="7" name="TextBox 6">
            <a:extLst>
              <a:ext uri="{FF2B5EF4-FFF2-40B4-BE49-F238E27FC236}">
                <a16:creationId xmlns:a16="http://schemas.microsoft.com/office/drawing/2014/main" id="{3DF97400-65A0-5E91-6886-ECEE3CDD4E0A}"/>
              </a:ext>
            </a:extLst>
          </p:cNvPr>
          <p:cNvSpPr txBox="1"/>
          <p:nvPr/>
        </p:nvSpPr>
        <p:spPr>
          <a:xfrm>
            <a:off x="1117600" y="2717800"/>
            <a:ext cx="5058048" cy="1241622"/>
          </a:xfrm>
          <a:prstGeom prst="rect">
            <a:avLst/>
          </a:prstGeom>
          <a:noFill/>
        </p:spPr>
        <p:txBody>
          <a:bodyPr wrap="square">
            <a:spAutoFit/>
          </a:bodyPr>
          <a:lstStyle/>
          <a:p>
            <a:pPr marL="304815" indent="-304815" defTabSz="609630">
              <a:buFont typeface="Arial" panose="020B0604020202020204" pitchFamily="34" charset="0"/>
              <a:buChar char="•"/>
            </a:pPr>
            <a:r>
              <a:rPr lang="en-GB" sz="1867" dirty="0">
                <a:solidFill>
                  <a:prstClr val="black"/>
                </a:solidFill>
                <a:latin typeface="Calibri"/>
              </a:rPr>
              <a:t>We are a busy but dedicated service</a:t>
            </a:r>
          </a:p>
          <a:p>
            <a:pPr marL="304815" indent="-304815" defTabSz="609630">
              <a:buFont typeface="Arial" panose="020B0604020202020204" pitchFamily="34" charset="0"/>
              <a:buChar char="•"/>
            </a:pPr>
            <a:r>
              <a:rPr lang="en-GB" sz="1867" dirty="0">
                <a:solidFill>
                  <a:prstClr val="black"/>
                </a:solidFill>
                <a:latin typeface="Calibri"/>
              </a:rPr>
              <a:t>Helping young people be the best they can be</a:t>
            </a:r>
          </a:p>
          <a:p>
            <a:pPr marL="304815" indent="-304815" defTabSz="609630">
              <a:buFont typeface="Arial" panose="020B0604020202020204" pitchFamily="34" charset="0"/>
              <a:buChar char="•"/>
            </a:pPr>
            <a:r>
              <a:rPr lang="en-GB" sz="1867" dirty="0">
                <a:solidFill>
                  <a:prstClr val="black"/>
                </a:solidFill>
                <a:latin typeface="Calibri"/>
              </a:rPr>
              <a:t>Building skills, knowledge, and confidence for future self-management</a:t>
            </a:r>
          </a:p>
        </p:txBody>
      </p:sp>
      <p:pic>
        <p:nvPicPr>
          <p:cNvPr id="13" name="Picture 12" descr="A cartoon of a person with a rainbow colored head&#10;&#10;AI-generated content may be incorrect.">
            <a:extLst>
              <a:ext uri="{FF2B5EF4-FFF2-40B4-BE49-F238E27FC236}">
                <a16:creationId xmlns:a16="http://schemas.microsoft.com/office/drawing/2014/main" id="{4709823D-6C5D-9C6F-6CD0-674F2F3B75AD}"/>
              </a:ext>
            </a:extLst>
          </p:cNvPr>
          <p:cNvPicPr>
            <a:picLocks noChangeAspect="1"/>
          </p:cNvPicPr>
          <p:nvPr/>
        </p:nvPicPr>
        <p:blipFill>
          <a:blip r:embed="rId5">
            <a:extLst>
              <a:ext uri="{28A0092B-C50C-407E-A947-70E740481C1C}">
                <a14:useLocalDpi xmlns:a14="http://schemas.microsoft.com/office/drawing/2010/main" val="0"/>
              </a:ext>
            </a:extLst>
          </a:blip>
          <a:srcRect l="51365" t="-97" r="19682" b="97"/>
          <a:stretch>
            <a:fillRect/>
          </a:stretch>
        </p:blipFill>
        <p:spPr>
          <a:xfrm>
            <a:off x="6771448" y="-6684"/>
            <a:ext cx="5420553" cy="686468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a:extLst>
              <a:ext uri="{FF2B5EF4-FFF2-40B4-BE49-F238E27FC236}">
                <a16:creationId xmlns:a16="http://schemas.microsoft.com/office/drawing/2014/main" id="{BB5FF176-09B9-6B90-3F7E-4F9E17CD43CE}"/>
              </a:ext>
            </a:extLst>
          </p:cNvPr>
          <p:cNvSpPr/>
          <p:nvPr/>
        </p:nvSpPr>
        <p:spPr>
          <a:xfrm rot="-10085110">
            <a:off x="-1972740" y="50179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5" name="Freeform 3">
            <a:extLst>
              <a:ext uri="{FF2B5EF4-FFF2-40B4-BE49-F238E27FC236}">
                <a16:creationId xmlns:a16="http://schemas.microsoft.com/office/drawing/2014/main" id="{8B1B7E9B-D59F-FD85-9737-284B06D79A8A}"/>
              </a:ext>
            </a:extLst>
          </p:cNvPr>
          <p:cNvSpPr/>
          <p:nvPr/>
        </p:nvSpPr>
        <p:spPr>
          <a:xfrm>
            <a:off x="660401" y="5902148"/>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6" name="TextBox 5">
            <a:extLst>
              <a:ext uri="{FF2B5EF4-FFF2-40B4-BE49-F238E27FC236}">
                <a16:creationId xmlns:a16="http://schemas.microsoft.com/office/drawing/2014/main" id="{DD4A3961-11C5-089D-BC64-BE825D8BDDAA}"/>
              </a:ext>
            </a:extLst>
          </p:cNvPr>
          <p:cNvSpPr txBox="1"/>
          <p:nvPr/>
        </p:nvSpPr>
        <p:spPr>
          <a:xfrm>
            <a:off x="1117600" y="1797030"/>
            <a:ext cx="9296400"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Summary</a:t>
            </a:r>
          </a:p>
        </p:txBody>
      </p:sp>
      <p:sp>
        <p:nvSpPr>
          <p:cNvPr id="7" name="TextBox 6">
            <a:extLst>
              <a:ext uri="{FF2B5EF4-FFF2-40B4-BE49-F238E27FC236}">
                <a16:creationId xmlns:a16="http://schemas.microsoft.com/office/drawing/2014/main" id="{8ECF16BF-4DCB-6F0F-38C6-6F021232A62B}"/>
              </a:ext>
            </a:extLst>
          </p:cNvPr>
          <p:cNvSpPr txBox="1"/>
          <p:nvPr/>
        </p:nvSpPr>
        <p:spPr>
          <a:xfrm>
            <a:off x="1117600" y="2717800"/>
            <a:ext cx="5058048" cy="1241622"/>
          </a:xfrm>
          <a:prstGeom prst="rect">
            <a:avLst/>
          </a:prstGeom>
          <a:noFill/>
        </p:spPr>
        <p:txBody>
          <a:bodyPr wrap="square">
            <a:spAutoFit/>
          </a:bodyPr>
          <a:lstStyle/>
          <a:p>
            <a:pPr marL="304815" indent="-304815" defTabSz="609630">
              <a:buFont typeface="Arial" panose="020B0604020202020204" pitchFamily="34" charset="0"/>
              <a:buChar char="•"/>
            </a:pPr>
            <a:r>
              <a:rPr lang="en-GB" sz="1867" dirty="0">
                <a:solidFill>
                  <a:prstClr val="black"/>
                </a:solidFill>
                <a:latin typeface="Calibri"/>
              </a:rPr>
              <a:t>Specialist assessment and treatment</a:t>
            </a:r>
          </a:p>
          <a:p>
            <a:pPr marL="304815" indent="-304815" defTabSz="609630">
              <a:buFont typeface="Arial" panose="020B0604020202020204" pitchFamily="34" charset="0"/>
              <a:buChar char="•"/>
            </a:pPr>
            <a:r>
              <a:rPr lang="en-GB" sz="1867" dirty="0">
                <a:solidFill>
                  <a:prstClr val="black"/>
                </a:solidFill>
                <a:latin typeface="Calibri"/>
              </a:rPr>
              <a:t>Family-centred support</a:t>
            </a:r>
          </a:p>
          <a:p>
            <a:pPr marL="304815" indent="-304815" defTabSz="609630">
              <a:buFont typeface="Arial" panose="020B0604020202020204" pitchFamily="34" charset="0"/>
              <a:buChar char="•"/>
            </a:pPr>
            <a:r>
              <a:rPr lang="en-GB" sz="1867" dirty="0">
                <a:solidFill>
                  <a:prstClr val="black"/>
                </a:solidFill>
                <a:latin typeface="Calibri"/>
              </a:rPr>
              <a:t>Clear pathways and communication</a:t>
            </a:r>
          </a:p>
          <a:p>
            <a:pPr marL="304815" indent="-304815" defTabSz="609630">
              <a:buFont typeface="Arial" panose="020B0604020202020204" pitchFamily="34" charset="0"/>
              <a:buChar char="•"/>
            </a:pPr>
            <a:r>
              <a:rPr lang="en-GB" sz="1867" dirty="0">
                <a:solidFill>
                  <a:prstClr val="black"/>
                </a:solidFill>
                <a:latin typeface="Calibri"/>
              </a:rPr>
              <a:t>Commitment to helping young people thrive</a:t>
            </a:r>
          </a:p>
        </p:txBody>
      </p:sp>
      <p:pic>
        <p:nvPicPr>
          <p:cNvPr id="13" name="Picture 12" descr="A group of people holding hands&#10;&#10;AI-generated content may be incorrect.">
            <a:extLst>
              <a:ext uri="{FF2B5EF4-FFF2-40B4-BE49-F238E27FC236}">
                <a16:creationId xmlns:a16="http://schemas.microsoft.com/office/drawing/2014/main" id="{6387152D-2802-2AB7-0015-A7E05324903B}"/>
              </a:ext>
            </a:extLst>
          </p:cNvPr>
          <p:cNvPicPr>
            <a:picLocks noChangeAspect="1"/>
          </p:cNvPicPr>
          <p:nvPr/>
        </p:nvPicPr>
        <p:blipFill>
          <a:blip r:embed="rId5">
            <a:extLst>
              <a:ext uri="{28A0092B-C50C-407E-A947-70E740481C1C}">
                <a14:useLocalDpi xmlns:a14="http://schemas.microsoft.com/office/drawing/2010/main" val="0"/>
              </a:ext>
            </a:extLst>
          </a:blip>
          <a:srcRect l="20963" r="49432"/>
          <a:stretch>
            <a:fillRect/>
          </a:stretch>
        </p:blipFill>
        <p:spPr>
          <a:xfrm>
            <a:off x="6771447" y="0"/>
            <a:ext cx="5435067"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40F92C7-25C5-D286-9645-95B39AC65BF3}"/>
              </a:ext>
            </a:extLst>
          </p:cNvPr>
          <p:cNvSpPr txBox="1"/>
          <p:nvPr/>
        </p:nvSpPr>
        <p:spPr>
          <a:xfrm>
            <a:off x="1029062" y="2765661"/>
            <a:ext cx="9740538" cy="2123658"/>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Learning Disability Child and </a:t>
            </a:r>
            <a:br>
              <a:rPr lang="en-GB" sz="4400" b="1" dirty="0">
                <a:solidFill>
                  <a:srgbClr val="0070C0"/>
                </a:solidFill>
                <a:latin typeface="Arial" panose="020B0604020202020204" pitchFamily="34" charset="0"/>
                <a:cs typeface="Arial" panose="020B0604020202020204" pitchFamily="34" charset="0"/>
              </a:rPr>
            </a:br>
            <a:r>
              <a:rPr lang="en-GB" sz="4400" b="1" dirty="0">
                <a:solidFill>
                  <a:srgbClr val="0070C0"/>
                </a:solidFill>
                <a:latin typeface="Arial" panose="020B0604020202020204" pitchFamily="34" charset="0"/>
                <a:cs typeface="Arial" panose="020B0604020202020204" pitchFamily="34" charset="0"/>
              </a:rPr>
              <a:t>Adolescent Mental Health Service</a:t>
            </a:r>
            <a:br>
              <a:rPr lang="en-GB" sz="4400" b="1" dirty="0">
                <a:solidFill>
                  <a:srgbClr val="0070C0"/>
                </a:solidFill>
                <a:latin typeface="Arial" panose="020B0604020202020204" pitchFamily="34" charset="0"/>
                <a:cs typeface="Arial" panose="020B0604020202020204" pitchFamily="34" charset="0"/>
              </a:rPr>
            </a:br>
            <a:r>
              <a:rPr lang="en-GB" sz="4400" b="1" dirty="0">
                <a:solidFill>
                  <a:srgbClr val="0070C0"/>
                </a:solidFill>
                <a:latin typeface="Arial" panose="020B0604020202020204" pitchFamily="34" charset="0"/>
                <a:cs typeface="Arial" panose="020B0604020202020204" pitchFamily="34" charset="0"/>
              </a:rPr>
              <a:t>(LD CAMHS)</a:t>
            </a:r>
          </a:p>
        </p:txBody>
      </p:sp>
      <p:sp>
        <p:nvSpPr>
          <p:cNvPr id="11" name="Freeform 2">
            <a:extLst>
              <a:ext uri="{FF2B5EF4-FFF2-40B4-BE49-F238E27FC236}">
                <a16:creationId xmlns:a16="http://schemas.microsoft.com/office/drawing/2014/main" id="{5117D3F0-F480-0B30-5F6B-89FDDBDC04EF}"/>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12" name="Freeform 3">
            <a:extLst>
              <a:ext uri="{FF2B5EF4-FFF2-40B4-BE49-F238E27FC236}">
                <a16:creationId xmlns:a16="http://schemas.microsoft.com/office/drawing/2014/main" id="{BF2375D1-D1A9-7253-4FD3-D4B99378C118}"/>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14" name="Freeform 3">
            <a:extLst>
              <a:ext uri="{FF2B5EF4-FFF2-40B4-BE49-F238E27FC236}">
                <a16:creationId xmlns:a16="http://schemas.microsoft.com/office/drawing/2014/main" id="{0A8FF0C1-A8FA-2145-9D8A-82EE9362DA57}"/>
              </a:ext>
            </a:extLst>
          </p:cNvPr>
          <p:cNvSpPr/>
          <p:nvPr/>
        </p:nvSpPr>
        <p:spPr>
          <a:xfrm>
            <a:off x="9665344" y="467289"/>
            <a:ext cx="2098554" cy="980512"/>
          </a:xfrm>
          <a:custGeom>
            <a:avLst/>
            <a:gdLst/>
            <a:ahLst/>
            <a:cxnLst/>
            <a:rect l="l" t="t" r="r" b="b"/>
            <a:pathLst>
              <a:path w="3442599" h="1627327">
                <a:moveTo>
                  <a:pt x="0" y="0"/>
                </a:moveTo>
                <a:lnTo>
                  <a:pt x="3442599" y="0"/>
                </a:lnTo>
                <a:lnTo>
                  <a:pt x="3442599" y="1627327"/>
                </a:lnTo>
                <a:lnTo>
                  <a:pt x="0" y="1627327"/>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pic>
        <p:nvPicPr>
          <p:cNvPr id="15" name="Picture 14" descr="A colorful fingerprint with a rainbow colored fingerprint&#10;&#10;AI-generated content may be incorrect.">
            <a:extLst>
              <a:ext uri="{FF2B5EF4-FFF2-40B4-BE49-F238E27FC236}">
                <a16:creationId xmlns:a16="http://schemas.microsoft.com/office/drawing/2014/main" id="{70DD98D3-B71D-39A3-50CD-77C1F74642B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67600" y="467288"/>
            <a:ext cx="1742954" cy="1062011"/>
          </a:xfrm>
          <a:prstGeom prst="rect">
            <a:avLst/>
          </a:prstGeom>
        </p:spPr>
      </p:pic>
      <p:sp>
        <p:nvSpPr>
          <p:cNvPr id="16" name="Freeform 2">
            <a:extLst>
              <a:ext uri="{FF2B5EF4-FFF2-40B4-BE49-F238E27FC236}">
                <a16:creationId xmlns:a16="http://schemas.microsoft.com/office/drawing/2014/main" id="{86A37F9E-32C3-AD94-B99D-987F459AA832}"/>
              </a:ext>
            </a:extLst>
          </p:cNvPr>
          <p:cNvSpPr/>
          <p:nvPr/>
        </p:nvSpPr>
        <p:spPr>
          <a:xfrm rot="9644994">
            <a:off x="6343942" y="-2224442"/>
            <a:ext cx="7447963" cy="5307331"/>
          </a:xfrm>
          <a:custGeom>
            <a:avLst/>
            <a:gdLst/>
            <a:ahLst/>
            <a:cxnLst/>
            <a:rect l="l" t="t" r="r" b="b"/>
            <a:pathLst>
              <a:path w="12732761" h="9649298">
                <a:moveTo>
                  <a:pt x="0" y="0"/>
                </a:moveTo>
                <a:lnTo>
                  <a:pt x="12732762" y="0"/>
                </a:lnTo>
                <a:lnTo>
                  <a:pt x="12732762" y="9649298"/>
                </a:lnTo>
                <a:lnTo>
                  <a:pt x="0" y="9649298"/>
                </a:lnTo>
                <a:lnTo>
                  <a:pt x="0" y="0"/>
                </a:lnTo>
                <a:close/>
              </a:path>
            </a:pathLst>
          </a:custGeom>
          <a:blipFill>
            <a:blip r:embed="rId6"/>
            <a:stretch>
              <a:fillRect/>
            </a:stretch>
          </a:blipFill>
        </p:spPr>
        <p:txBody>
          <a:bodyPr/>
          <a:lstStyle/>
          <a:p>
            <a:pPr defTabSz="609630"/>
            <a:endParaRPr lang="en-GB" sz="1200">
              <a:solidFill>
                <a:prstClr val="black"/>
              </a:solidFill>
              <a:latin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A64D6A-A2AF-F675-BF34-520F8CB13ADF}"/>
              </a:ext>
            </a:extLst>
          </p:cNvPr>
          <p:cNvSpPr txBox="1"/>
          <p:nvPr/>
        </p:nvSpPr>
        <p:spPr>
          <a:xfrm>
            <a:off x="780639" y="1803400"/>
            <a:ext cx="10547761" cy="3068627"/>
          </a:xfrm>
          <a:prstGeom prst="rect">
            <a:avLst/>
          </a:prstGeom>
        </p:spPr>
        <p:txBody>
          <a:bodyPr vert="horz" lIns="91440" tIns="45720" rIns="91440" bIns="45720" rtlCol="0" anchor="ctr">
            <a:normAutofit fontScale="92500" lnSpcReduction="10000"/>
          </a:bodyPr>
          <a:lstStyle/>
          <a:p>
            <a:pPr defTabSz="457223">
              <a:spcBef>
                <a:spcPts val="1000"/>
              </a:spcBef>
              <a:buClr>
                <a:srgbClr val="0F6FC6"/>
              </a:buClr>
              <a:buSzPct val="80000"/>
            </a:pPr>
            <a:r>
              <a:rPr lang="en-GB" sz="2133" dirty="0">
                <a:solidFill>
                  <a:prstClr val="black">
                    <a:lumMod val="75000"/>
                    <a:lumOff val="25000"/>
                  </a:prstClr>
                </a:solidFill>
                <a:latin typeface="Arial" panose="020B0604020202020204" pitchFamily="34" charset="0"/>
                <a:cs typeface="Arial" panose="020B0604020202020204" pitchFamily="34" charset="0"/>
              </a:rPr>
              <a:t>To provide:</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Specialised</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Person-centred</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Needs-led</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Evidence based</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Flexible service to support families who have a young person aged 0-18 with a moderate to severe learning disability who may be experiencing mental health difficulties, displaying behaviour people may view as challenging and or sleep problems.</a:t>
            </a:r>
          </a:p>
        </p:txBody>
      </p:sp>
      <p:sp>
        <p:nvSpPr>
          <p:cNvPr id="3" name="TextBox 2">
            <a:extLst>
              <a:ext uri="{FF2B5EF4-FFF2-40B4-BE49-F238E27FC236}">
                <a16:creationId xmlns:a16="http://schemas.microsoft.com/office/drawing/2014/main" id="{C051D90B-C830-6948-12EE-981437EA2E0E}"/>
              </a:ext>
            </a:extLst>
          </p:cNvPr>
          <p:cNvSpPr txBox="1"/>
          <p:nvPr/>
        </p:nvSpPr>
        <p:spPr>
          <a:xfrm>
            <a:off x="780639" y="919008"/>
            <a:ext cx="9296400"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Aim of the service</a:t>
            </a:r>
          </a:p>
        </p:txBody>
      </p:sp>
      <p:sp>
        <p:nvSpPr>
          <p:cNvPr id="8" name="Freeform 2">
            <a:extLst>
              <a:ext uri="{FF2B5EF4-FFF2-40B4-BE49-F238E27FC236}">
                <a16:creationId xmlns:a16="http://schemas.microsoft.com/office/drawing/2014/main" id="{46B73EBA-89EE-9840-8937-3B84EFC9DAB0}"/>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9" name="Freeform 3">
            <a:extLst>
              <a:ext uri="{FF2B5EF4-FFF2-40B4-BE49-F238E27FC236}">
                <a16:creationId xmlns:a16="http://schemas.microsoft.com/office/drawing/2014/main" id="{4A338F16-DC13-421E-94A4-51B6B6893069}"/>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pic>
        <p:nvPicPr>
          <p:cNvPr id="7" name="Picture 6" descr="A cartoon of a person with a rainbow colored head&#10;&#10;AI-generated content may be incorrect.">
            <a:extLst>
              <a:ext uri="{FF2B5EF4-FFF2-40B4-BE49-F238E27FC236}">
                <a16:creationId xmlns:a16="http://schemas.microsoft.com/office/drawing/2014/main" id="{53B5A22D-0C97-26C5-49FF-D176DE9AAA32}"/>
              </a:ext>
            </a:extLst>
          </p:cNvPr>
          <p:cNvPicPr>
            <a:picLocks noChangeAspect="1"/>
          </p:cNvPicPr>
          <p:nvPr/>
        </p:nvPicPr>
        <p:blipFill>
          <a:blip r:embed="rId4" cstate="print">
            <a:extLst>
              <a:ext uri="{28A0092B-C50C-407E-A947-70E740481C1C}">
                <a14:useLocalDpi xmlns:a14="http://schemas.microsoft.com/office/drawing/2010/main" val="0"/>
              </a:ext>
            </a:extLst>
          </a:blip>
          <a:srcRect l="42236" r="4847"/>
          <a:stretch>
            <a:fillRect/>
          </a:stretch>
        </p:blipFill>
        <p:spPr>
          <a:xfrm>
            <a:off x="7112000" y="635000"/>
            <a:ext cx="4216401" cy="2921600"/>
          </a:xfrm>
          <a:prstGeom prst="round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1435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243B4-0FCA-4361-D1AC-83EBA9FF33F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AE8CA2B-AC5A-F232-8982-4C3EB9744702}"/>
              </a:ext>
            </a:extLst>
          </p:cNvPr>
          <p:cNvSpPr txBox="1"/>
          <p:nvPr/>
        </p:nvSpPr>
        <p:spPr>
          <a:xfrm>
            <a:off x="780639" y="-265199"/>
            <a:ext cx="6331361" cy="6894655"/>
          </a:xfrm>
          <a:prstGeom prst="rect">
            <a:avLst/>
          </a:prstGeom>
        </p:spPr>
        <p:txBody>
          <a:bodyPr vert="horz" lIns="91440" tIns="45720" rIns="91440" bIns="45720" rtlCol="0" anchor="ctr">
            <a:normAutofit/>
          </a:bodyPr>
          <a:lstStyle/>
          <a:p>
            <a:pPr defTabSz="457223">
              <a:spcBef>
                <a:spcPts val="1000"/>
              </a:spcBef>
              <a:buClr>
                <a:srgbClr val="0F6FC6"/>
              </a:buClr>
              <a:buSzPct val="80000"/>
            </a:pPr>
            <a:r>
              <a:rPr lang="en-GB" sz="2133" dirty="0">
                <a:solidFill>
                  <a:prstClr val="black">
                    <a:lumMod val="75000"/>
                    <a:lumOff val="25000"/>
                  </a:prstClr>
                </a:solidFill>
                <a:latin typeface="Arial" panose="020B0604020202020204" pitchFamily="34" charset="0"/>
                <a:cs typeface="Arial" panose="020B0604020202020204" pitchFamily="34" charset="0"/>
              </a:rPr>
              <a:t>The Diagnostic and Statistical Manual of Mental Disorders 5</a:t>
            </a:r>
            <a:r>
              <a:rPr lang="en-GB" sz="2133" baseline="30000" dirty="0">
                <a:solidFill>
                  <a:prstClr val="black">
                    <a:lumMod val="75000"/>
                    <a:lumOff val="25000"/>
                  </a:prstClr>
                </a:solidFill>
                <a:latin typeface="Arial" panose="020B0604020202020204" pitchFamily="34" charset="0"/>
                <a:cs typeface="Arial" panose="020B0604020202020204" pitchFamily="34" charset="0"/>
              </a:rPr>
              <a:t>th</a:t>
            </a:r>
            <a:r>
              <a:rPr lang="en-GB" sz="2133" dirty="0">
                <a:solidFill>
                  <a:prstClr val="black">
                    <a:lumMod val="75000"/>
                    <a:lumOff val="25000"/>
                  </a:prstClr>
                </a:solidFill>
                <a:latin typeface="Arial" panose="020B0604020202020204" pitchFamily="34" charset="0"/>
                <a:cs typeface="Arial" panose="020B0604020202020204" pitchFamily="34" charset="0"/>
              </a:rPr>
              <a:t> Edition in their definition of ‘Intellectual Disability’ or a Learning Disability refers to limited functioning in three areas:</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Social skills (e.g. communicating with others)</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Conceptual skills (e.g. reading and writing ability)</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Practical ability (e.g. clothing/bathing oneself)</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If you are unsure if your young person would meet the team's criteria, please contact the team to discuss </a:t>
            </a:r>
          </a:p>
        </p:txBody>
      </p:sp>
      <p:sp>
        <p:nvSpPr>
          <p:cNvPr id="3" name="TextBox 2">
            <a:extLst>
              <a:ext uri="{FF2B5EF4-FFF2-40B4-BE49-F238E27FC236}">
                <a16:creationId xmlns:a16="http://schemas.microsoft.com/office/drawing/2014/main" id="{2ADA7F1A-CFC2-5537-B329-F6D8CBC5E10B}"/>
              </a:ext>
            </a:extLst>
          </p:cNvPr>
          <p:cNvSpPr txBox="1"/>
          <p:nvPr/>
        </p:nvSpPr>
        <p:spPr>
          <a:xfrm>
            <a:off x="780639" y="228545"/>
            <a:ext cx="9296400"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Criteria</a:t>
            </a:r>
          </a:p>
        </p:txBody>
      </p:sp>
      <p:sp>
        <p:nvSpPr>
          <p:cNvPr id="8" name="Freeform 2">
            <a:extLst>
              <a:ext uri="{FF2B5EF4-FFF2-40B4-BE49-F238E27FC236}">
                <a16:creationId xmlns:a16="http://schemas.microsoft.com/office/drawing/2014/main" id="{DB43844E-6148-D553-3B85-617193216EEC}"/>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9" name="Freeform 3">
            <a:extLst>
              <a:ext uri="{FF2B5EF4-FFF2-40B4-BE49-F238E27FC236}">
                <a16:creationId xmlns:a16="http://schemas.microsoft.com/office/drawing/2014/main" id="{7D04ECCE-31D4-B5F7-DBA3-E53ABBEDDE33}"/>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pic>
        <p:nvPicPr>
          <p:cNvPr id="14" name="Picture 13" descr="A group of cartoon characters&#10;&#10;AI-generated content may be incorrect.">
            <a:extLst>
              <a:ext uri="{FF2B5EF4-FFF2-40B4-BE49-F238E27FC236}">
                <a16:creationId xmlns:a16="http://schemas.microsoft.com/office/drawing/2014/main" id="{7E5C894C-677D-7E7B-6491-200809346CD3}"/>
              </a:ext>
            </a:extLst>
          </p:cNvPr>
          <p:cNvPicPr>
            <a:picLocks noChangeAspect="1"/>
          </p:cNvPicPr>
          <p:nvPr/>
        </p:nvPicPr>
        <p:blipFill>
          <a:blip r:embed="rId4">
            <a:extLst>
              <a:ext uri="{28A0092B-C50C-407E-A947-70E740481C1C}">
                <a14:useLocalDpi xmlns:a14="http://schemas.microsoft.com/office/drawing/2010/main" val="0"/>
              </a:ext>
            </a:extLst>
          </a:blip>
          <a:srcRect l="41022" r="33448"/>
          <a:stretch>
            <a:fillRect/>
          </a:stretch>
        </p:blipFill>
        <p:spPr>
          <a:xfrm>
            <a:off x="7416800" y="0"/>
            <a:ext cx="4775201" cy="6858000"/>
          </a:xfrm>
          <a:prstGeom prst="rect">
            <a:avLst/>
          </a:prstGeom>
        </p:spPr>
      </p:pic>
    </p:spTree>
    <p:extLst>
      <p:ext uri="{BB962C8B-B14F-4D97-AF65-F5344CB8AC3E}">
        <p14:creationId xmlns:p14="http://schemas.microsoft.com/office/powerpoint/2010/main" val="4357773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8C432-93DD-48B7-7315-FC37D1766B2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42DAE59-26D7-B30C-0A2B-224BBE0D6AE4}"/>
              </a:ext>
            </a:extLst>
          </p:cNvPr>
          <p:cNvSpPr txBox="1"/>
          <p:nvPr/>
        </p:nvSpPr>
        <p:spPr>
          <a:xfrm>
            <a:off x="679116" y="1154545"/>
            <a:ext cx="6864684" cy="1219200"/>
          </a:xfrm>
          <a:prstGeom prst="rect">
            <a:avLst/>
          </a:prstGeom>
        </p:spPr>
        <p:txBody>
          <a:bodyPr vert="horz" lIns="91440" tIns="45720" rIns="91440" bIns="45720" rtlCol="0" anchor="ctr">
            <a:normAutofit/>
          </a:bodyPr>
          <a:lstStyle/>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Open Referral System anyone can refer to the team. </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You can send via email/phone or post</a:t>
            </a:r>
          </a:p>
        </p:txBody>
      </p:sp>
      <p:sp>
        <p:nvSpPr>
          <p:cNvPr id="3" name="TextBox 2">
            <a:extLst>
              <a:ext uri="{FF2B5EF4-FFF2-40B4-BE49-F238E27FC236}">
                <a16:creationId xmlns:a16="http://schemas.microsoft.com/office/drawing/2014/main" id="{29C04529-A75E-EB3C-BBEE-C7446E25F088}"/>
              </a:ext>
            </a:extLst>
          </p:cNvPr>
          <p:cNvSpPr txBox="1"/>
          <p:nvPr/>
        </p:nvSpPr>
        <p:spPr>
          <a:xfrm>
            <a:off x="660400" y="340051"/>
            <a:ext cx="11023600"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Referrals</a:t>
            </a:r>
          </a:p>
        </p:txBody>
      </p:sp>
      <p:sp>
        <p:nvSpPr>
          <p:cNvPr id="8" name="Freeform 2">
            <a:extLst>
              <a:ext uri="{FF2B5EF4-FFF2-40B4-BE49-F238E27FC236}">
                <a16:creationId xmlns:a16="http://schemas.microsoft.com/office/drawing/2014/main" id="{D6E9CBC9-26B2-1BD9-5DFD-D4AC11953C53}"/>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9" name="Freeform 3">
            <a:extLst>
              <a:ext uri="{FF2B5EF4-FFF2-40B4-BE49-F238E27FC236}">
                <a16:creationId xmlns:a16="http://schemas.microsoft.com/office/drawing/2014/main" id="{5C00935C-B702-153C-EDD7-E138B46479D9}"/>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pic>
        <p:nvPicPr>
          <p:cNvPr id="13" name="Picture 12" descr="A colorful fingerprint with a rainbow colored fingerprint&#10;&#10;AI-generated content may be incorrect.">
            <a:extLst>
              <a:ext uri="{FF2B5EF4-FFF2-40B4-BE49-F238E27FC236}">
                <a16:creationId xmlns:a16="http://schemas.microsoft.com/office/drawing/2014/main" id="{897B05FC-0CCF-A44F-EF9F-ED1753B990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74001" y="502204"/>
            <a:ext cx="3410903" cy="2078321"/>
          </a:xfrm>
          <a:prstGeom prst="rect">
            <a:avLst/>
          </a:prstGeom>
        </p:spPr>
      </p:pic>
      <p:pic>
        <p:nvPicPr>
          <p:cNvPr id="15" name="Picture 14" descr="A person pointing at a sign to another person&#10;&#10;AI-generated content may be incorrect.">
            <a:extLst>
              <a:ext uri="{FF2B5EF4-FFF2-40B4-BE49-F238E27FC236}">
                <a16:creationId xmlns:a16="http://schemas.microsoft.com/office/drawing/2014/main" id="{0634A04C-D79D-6E89-60BD-A5CAE1ED6A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50107" y="2921000"/>
            <a:ext cx="3434796" cy="3434796"/>
          </a:xfrm>
          <a:prstGeom prst="rect">
            <a:avLst/>
          </a:prstGeom>
        </p:spPr>
      </p:pic>
      <p:grpSp>
        <p:nvGrpSpPr>
          <p:cNvPr id="12" name="Group 11">
            <a:extLst>
              <a:ext uri="{FF2B5EF4-FFF2-40B4-BE49-F238E27FC236}">
                <a16:creationId xmlns:a16="http://schemas.microsoft.com/office/drawing/2014/main" id="{70A8D239-7240-6D40-EFAF-E4A6BECEF711}"/>
              </a:ext>
            </a:extLst>
          </p:cNvPr>
          <p:cNvGrpSpPr/>
          <p:nvPr/>
        </p:nvGrpSpPr>
        <p:grpSpPr>
          <a:xfrm>
            <a:off x="1142977" y="2449576"/>
            <a:ext cx="1996291" cy="1774481"/>
            <a:chOff x="2182982" y="3700978"/>
            <a:chExt cx="2994437" cy="2661722"/>
          </a:xfrm>
        </p:grpSpPr>
        <p:sp>
          <p:nvSpPr>
            <p:cNvPr id="6" name="Rectangle 5">
              <a:extLst>
                <a:ext uri="{FF2B5EF4-FFF2-40B4-BE49-F238E27FC236}">
                  <a16:creationId xmlns:a16="http://schemas.microsoft.com/office/drawing/2014/main" id="{C70EA26F-E6C8-BB78-37B3-A8BB0D951B80}"/>
                </a:ext>
              </a:extLst>
            </p:cNvPr>
            <p:cNvSpPr/>
            <p:nvPr/>
          </p:nvSpPr>
          <p:spPr>
            <a:xfrm>
              <a:off x="2182982" y="3700978"/>
              <a:ext cx="2994437" cy="266172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GB" sz="1200">
                <a:solidFill>
                  <a:prstClr val="white"/>
                </a:solidFill>
                <a:latin typeface="Calibri"/>
              </a:endParaRPr>
            </a:p>
          </p:txBody>
        </p:sp>
        <p:graphicFrame>
          <p:nvGraphicFramePr>
            <p:cNvPr id="11" name="Object 10">
              <a:extLst>
                <a:ext uri="{FF2B5EF4-FFF2-40B4-BE49-F238E27FC236}">
                  <a16:creationId xmlns:a16="http://schemas.microsoft.com/office/drawing/2014/main" id="{4A7CE692-32A6-75B7-A9FB-3782C4793DC9}"/>
                </a:ext>
              </a:extLst>
            </p:cNvPr>
            <p:cNvGraphicFramePr>
              <a:graphicFrameLocks noChangeAspect="1"/>
            </p:cNvGraphicFramePr>
            <p:nvPr/>
          </p:nvGraphicFramePr>
          <p:xfrm>
            <a:off x="2380952" y="3941618"/>
            <a:ext cx="2598497" cy="2192482"/>
          </p:xfrm>
          <a:graphic>
            <a:graphicData uri="http://schemas.openxmlformats.org/presentationml/2006/ole">
              <mc:AlternateContent xmlns:mc="http://schemas.openxmlformats.org/markup-compatibility/2006">
                <mc:Choice xmlns:v="urn:schemas-microsoft-com:vml" Requires="v">
                  <p:oleObj name="Template" showAsIcon="1" r:id="rId6" imgW="914400" imgH="771525" progId="Word.Template.12">
                    <p:embed/>
                  </p:oleObj>
                </mc:Choice>
                <mc:Fallback>
                  <p:oleObj name="Template" showAsIcon="1" r:id="rId6" imgW="914400" imgH="771525" progId="Word.Template.12">
                    <p:embed/>
                    <p:pic>
                      <p:nvPicPr>
                        <p:cNvPr id="11" name="Object 10">
                          <a:extLst>
                            <a:ext uri="{FF2B5EF4-FFF2-40B4-BE49-F238E27FC236}">
                              <a16:creationId xmlns:a16="http://schemas.microsoft.com/office/drawing/2014/main" id="{4A7CE692-32A6-75B7-A9FB-3782C4793DC9}"/>
                            </a:ext>
                          </a:extLst>
                        </p:cNvPr>
                        <p:cNvPicPr/>
                        <p:nvPr/>
                      </p:nvPicPr>
                      <p:blipFill>
                        <a:blip r:embed="rId7"/>
                        <a:stretch>
                          <a:fillRect/>
                        </a:stretch>
                      </p:blipFill>
                      <p:spPr>
                        <a:xfrm>
                          <a:off x="2380952" y="3941618"/>
                          <a:ext cx="2598497" cy="2192482"/>
                        </a:xfrm>
                        <a:prstGeom prst="rect">
                          <a:avLst/>
                        </a:prstGeom>
                        <a:solidFill>
                          <a:schemeClr val="bg1"/>
                        </a:solidFill>
                      </p:spPr>
                    </p:pic>
                  </p:oleObj>
                </mc:Fallback>
              </mc:AlternateContent>
            </a:graphicData>
          </a:graphic>
        </p:graphicFrame>
      </p:grpSp>
    </p:spTree>
    <p:extLst>
      <p:ext uri="{BB962C8B-B14F-4D97-AF65-F5344CB8AC3E}">
        <p14:creationId xmlns:p14="http://schemas.microsoft.com/office/powerpoint/2010/main" val="12134436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EB32F-50B2-0535-E659-E89CB80E26D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48941A2-08D0-F0AC-CCC2-539481D38FA4}"/>
              </a:ext>
            </a:extLst>
          </p:cNvPr>
          <p:cNvSpPr txBox="1"/>
          <p:nvPr/>
        </p:nvSpPr>
        <p:spPr>
          <a:xfrm>
            <a:off x="660400" y="1170484"/>
            <a:ext cx="11023600"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Who’s in the team?</a:t>
            </a:r>
          </a:p>
        </p:txBody>
      </p:sp>
      <p:sp>
        <p:nvSpPr>
          <p:cNvPr id="8" name="Freeform 2">
            <a:extLst>
              <a:ext uri="{FF2B5EF4-FFF2-40B4-BE49-F238E27FC236}">
                <a16:creationId xmlns:a16="http://schemas.microsoft.com/office/drawing/2014/main" id="{390F57FC-72F8-C8F8-66BF-9697FE47F1B5}"/>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9" name="Freeform 3">
            <a:extLst>
              <a:ext uri="{FF2B5EF4-FFF2-40B4-BE49-F238E27FC236}">
                <a16:creationId xmlns:a16="http://schemas.microsoft.com/office/drawing/2014/main" id="{93D50A66-43A8-2527-392B-AE6259DCCBB5}"/>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2" name="TextBox 1">
            <a:extLst>
              <a:ext uri="{FF2B5EF4-FFF2-40B4-BE49-F238E27FC236}">
                <a16:creationId xmlns:a16="http://schemas.microsoft.com/office/drawing/2014/main" id="{F2F4F38A-4C1A-7C5B-EC4D-874940601DCD}"/>
              </a:ext>
            </a:extLst>
          </p:cNvPr>
          <p:cNvSpPr txBox="1"/>
          <p:nvPr/>
        </p:nvSpPr>
        <p:spPr>
          <a:xfrm>
            <a:off x="700505" y="2819400"/>
            <a:ext cx="6864684" cy="1219200"/>
          </a:xfrm>
          <a:prstGeom prst="rect">
            <a:avLst/>
          </a:prstGeom>
        </p:spPr>
        <p:txBody>
          <a:bodyPr vert="horz" lIns="91440" tIns="45720" rIns="91440" bIns="45720" rtlCol="0" anchor="ctr">
            <a:noAutofit/>
          </a:bodyPr>
          <a:lstStyle/>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The team consists of :</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Learning Disability Nurses</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Consultant Psychiatrist</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Consultant Clinical Psychologist</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Assistant Practitioners</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Team Administrators </a:t>
            </a:r>
          </a:p>
        </p:txBody>
      </p:sp>
      <p:pic>
        <p:nvPicPr>
          <p:cNvPr id="5" name="Picture 4" descr="A group of people holding a sign&#10;&#10;AI-generated content may be incorrect.">
            <a:extLst>
              <a:ext uri="{FF2B5EF4-FFF2-40B4-BE49-F238E27FC236}">
                <a16:creationId xmlns:a16="http://schemas.microsoft.com/office/drawing/2014/main" id="{7BD9EF31-2B8C-725E-F56D-2A62414E29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2400" y="1170484"/>
            <a:ext cx="4724979" cy="4724979"/>
          </a:xfrm>
          <a:prstGeom prst="rect">
            <a:avLst/>
          </a:prstGeom>
        </p:spPr>
      </p:pic>
    </p:spTree>
    <p:extLst>
      <p:ext uri="{BB962C8B-B14F-4D97-AF65-F5344CB8AC3E}">
        <p14:creationId xmlns:p14="http://schemas.microsoft.com/office/powerpoint/2010/main" val="29878641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6107E-8ACC-7BCA-AC83-9FAA276A8E1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1BF9F4A-BB4B-0C1D-30B0-BAB2000FE6EA}"/>
              </a:ext>
            </a:extLst>
          </p:cNvPr>
          <p:cNvSpPr txBox="1"/>
          <p:nvPr/>
        </p:nvSpPr>
        <p:spPr>
          <a:xfrm>
            <a:off x="780639" y="1803400"/>
            <a:ext cx="10547761" cy="4216400"/>
          </a:xfrm>
          <a:prstGeom prst="rect">
            <a:avLst/>
          </a:prstGeom>
        </p:spPr>
        <p:txBody>
          <a:bodyPr vert="horz" lIns="91440" tIns="45720" rIns="91440" bIns="45720" rtlCol="0" anchor="ctr">
            <a:normAutofit/>
          </a:bodyPr>
          <a:lstStyle/>
          <a:p>
            <a:pPr defTabSz="457223">
              <a:spcBef>
                <a:spcPts val="1000"/>
              </a:spcBef>
              <a:buClr>
                <a:srgbClr val="0F6FC6"/>
              </a:buClr>
              <a:buSzPct val="80000"/>
            </a:pPr>
            <a:r>
              <a:rPr lang="en-GB" sz="2133" dirty="0">
                <a:solidFill>
                  <a:prstClr val="black">
                    <a:lumMod val="75000"/>
                    <a:lumOff val="25000"/>
                  </a:prstClr>
                </a:solidFill>
                <a:latin typeface="Arial" panose="020B0604020202020204" pitchFamily="34" charset="0"/>
                <a:cs typeface="Arial" panose="020B0604020202020204" pitchFamily="34" charset="0"/>
              </a:rPr>
              <a:t>The team provide an early years offer where we aim to identify young people 0-5 years of age who are at high risk of developing challenging behaviours and intervene early with these young people and their families. </a:t>
            </a:r>
          </a:p>
          <a:p>
            <a:pPr defTabSz="457223">
              <a:spcBef>
                <a:spcPts val="1000"/>
              </a:spcBef>
              <a:buClr>
                <a:srgbClr val="0F6FC6"/>
              </a:buClr>
              <a:buSzPct val="80000"/>
            </a:pPr>
            <a:r>
              <a:rPr lang="en-GB" sz="2133" dirty="0">
                <a:solidFill>
                  <a:prstClr val="black">
                    <a:lumMod val="75000"/>
                    <a:lumOff val="25000"/>
                  </a:prstClr>
                </a:solidFill>
                <a:latin typeface="Arial" panose="020B0604020202020204" pitchFamily="34" charset="0"/>
                <a:cs typeface="Arial" panose="020B0604020202020204" pitchFamily="34" charset="0"/>
              </a:rPr>
              <a:t>We have strong links with Starting Well and work with our partners to offer preventative support while the child is still very young. </a:t>
            </a:r>
          </a:p>
        </p:txBody>
      </p:sp>
      <p:sp>
        <p:nvSpPr>
          <p:cNvPr id="3" name="TextBox 2">
            <a:extLst>
              <a:ext uri="{FF2B5EF4-FFF2-40B4-BE49-F238E27FC236}">
                <a16:creationId xmlns:a16="http://schemas.microsoft.com/office/drawing/2014/main" id="{C70FB960-09B8-5AD8-B54E-BE7B59E3AA77}"/>
              </a:ext>
            </a:extLst>
          </p:cNvPr>
          <p:cNvSpPr txBox="1"/>
          <p:nvPr/>
        </p:nvSpPr>
        <p:spPr>
          <a:xfrm>
            <a:off x="780639" y="919008"/>
            <a:ext cx="9296400"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Early Intervention </a:t>
            </a:r>
          </a:p>
        </p:txBody>
      </p:sp>
      <p:sp>
        <p:nvSpPr>
          <p:cNvPr id="8" name="Freeform 2">
            <a:extLst>
              <a:ext uri="{FF2B5EF4-FFF2-40B4-BE49-F238E27FC236}">
                <a16:creationId xmlns:a16="http://schemas.microsoft.com/office/drawing/2014/main" id="{2D5C86F1-1D21-8034-D57F-5498F66AB057}"/>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9" name="Freeform 3">
            <a:extLst>
              <a:ext uri="{FF2B5EF4-FFF2-40B4-BE49-F238E27FC236}">
                <a16:creationId xmlns:a16="http://schemas.microsoft.com/office/drawing/2014/main" id="{933A8A49-E6A6-F40C-D559-23E7BF819EED}"/>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pic>
        <p:nvPicPr>
          <p:cNvPr id="7" name="Picture 6" descr="A cartoon of a person with a rainbow colored head&#10;&#10;AI-generated content may be incorrect.">
            <a:extLst>
              <a:ext uri="{FF2B5EF4-FFF2-40B4-BE49-F238E27FC236}">
                <a16:creationId xmlns:a16="http://schemas.microsoft.com/office/drawing/2014/main" id="{D8F5D726-12C1-180F-CC66-BC36604CE5D1}"/>
              </a:ext>
            </a:extLst>
          </p:cNvPr>
          <p:cNvPicPr>
            <a:picLocks noChangeAspect="1"/>
          </p:cNvPicPr>
          <p:nvPr/>
        </p:nvPicPr>
        <p:blipFill>
          <a:blip r:embed="rId4" cstate="print">
            <a:extLst>
              <a:ext uri="{28A0092B-C50C-407E-A947-70E740481C1C}">
                <a14:useLocalDpi xmlns:a14="http://schemas.microsoft.com/office/drawing/2010/main" val="0"/>
              </a:ext>
            </a:extLst>
          </a:blip>
          <a:srcRect l="42236" r="4847"/>
          <a:stretch>
            <a:fillRect/>
          </a:stretch>
        </p:blipFill>
        <p:spPr>
          <a:xfrm>
            <a:off x="7112000" y="0"/>
            <a:ext cx="4216401" cy="2921600"/>
          </a:xfrm>
          <a:prstGeom prst="round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640261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2296F-CF6C-DA63-8838-1EED63FF96DD}"/>
            </a:ext>
          </a:extLst>
        </p:cNvPr>
        <p:cNvGrpSpPr/>
        <p:nvPr/>
      </p:nvGrpSpPr>
      <p:grpSpPr>
        <a:xfrm>
          <a:off x="0" y="0"/>
          <a:ext cx="0" cy="0"/>
          <a:chOff x="0" y="0"/>
          <a:chExt cx="0" cy="0"/>
        </a:xfrm>
      </p:grpSpPr>
      <p:sp>
        <p:nvSpPr>
          <p:cNvPr id="8" name="Freeform 2">
            <a:extLst>
              <a:ext uri="{FF2B5EF4-FFF2-40B4-BE49-F238E27FC236}">
                <a16:creationId xmlns:a16="http://schemas.microsoft.com/office/drawing/2014/main" id="{9B07793D-3258-2D52-CFBF-D5298ADC5A35}"/>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9" name="Freeform 3">
            <a:extLst>
              <a:ext uri="{FF2B5EF4-FFF2-40B4-BE49-F238E27FC236}">
                <a16:creationId xmlns:a16="http://schemas.microsoft.com/office/drawing/2014/main" id="{2E0757E8-59D9-CEA4-D10D-83CF9F3FC73F}"/>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14" name="TextBox 13">
            <a:extLst>
              <a:ext uri="{FF2B5EF4-FFF2-40B4-BE49-F238E27FC236}">
                <a16:creationId xmlns:a16="http://schemas.microsoft.com/office/drawing/2014/main" id="{892C6E12-817B-C54A-7D0D-3F4871ADDB0E}"/>
              </a:ext>
            </a:extLst>
          </p:cNvPr>
          <p:cNvSpPr txBox="1"/>
          <p:nvPr/>
        </p:nvSpPr>
        <p:spPr>
          <a:xfrm>
            <a:off x="660400" y="1691284"/>
            <a:ext cx="5652497" cy="3068627"/>
          </a:xfrm>
          <a:prstGeom prst="rect">
            <a:avLst/>
          </a:prstGeom>
        </p:spPr>
        <p:txBody>
          <a:bodyPr vert="horz" lIns="91440" tIns="45720" rIns="91440" bIns="45720" rtlCol="0" anchor="ctr">
            <a:normAutofit fontScale="92500"/>
          </a:bodyPr>
          <a:lstStyle/>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We have a link nurse in each special school</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Consultations for parents/carers and professionals</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Courses offered at local special schools about sleep and behaviour</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Evidence based parent groups including Signposts for Building Better Behaviour, and Riding the Rapids</a:t>
            </a:r>
          </a:p>
        </p:txBody>
      </p:sp>
      <p:sp>
        <p:nvSpPr>
          <p:cNvPr id="18" name="TextBox 17">
            <a:extLst>
              <a:ext uri="{FF2B5EF4-FFF2-40B4-BE49-F238E27FC236}">
                <a16:creationId xmlns:a16="http://schemas.microsoft.com/office/drawing/2014/main" id="{7EF74224-91C8-BBA1-8A0E-71B9243BC237}"/>
              </a:ext>
            </a:extLst>
          </p:cNvPr>
          <p:cNvSpPr txBox="1"/>
          <p:nvPr/>
        </p:nvSpPr>
        <p:spPr>
          <a:xfrm>
            <a:off x="687466" y="813159"/>
            <a:ext cx="11023600"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Support into schools</a:t>
            </a:r>
          </a:p>
        </p:txBody>
      </p:sp>
      <p:pic>
        <p:nvPicPr>
          <p:cNvPr id="5" name="Picture 4">
            <a:extLst>
              <a:ext uri="{FF2B5EF4-FFF2-40B4-BE49-F238E27FC236}">
                <a16:creationId xmlns:a16="http://schemas.microsoft.com/office/drawing/2014/main" id="{6A7226CB-AA6A-7FD7-B69A-6C3CCFD44C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2708" y="1497990"/>
            <a:ext cx="5652497" cy="3384779"/>
          </a:xfrm>
          <a:prstGeom prst="rect">
            <a:avLst/>
          </a:prstGeom>
        </p:spPr>
      </p:pic>
    </p:spTree>
    <p:extLst>
      <p:ext uri="{BB962C8B-B14F-4D97-AF65-F5344CB8AC3E}">
        <p14:creationId xmlns:p14="http://schemas.microsoft.com/office/powerpoint/2010/main" val="38284992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BAA2C-A303-6E2B-DD3A-E02AEEC235AB}"/>
            </a:ext>
          </a:extLst>
        </p:cNvPr>
        <p:cNvGrpSpPr/>
        <p:nvPr/>
      </p:nvGrpSpPr>
      <p:grpSpPr>
        <a:xfrm>
          <a:off x="0" y="0"/>
          <a:ext cx="0" cy="0"/>
          <a:chOff x="0" y="0"/>
          <a:chExt cx="0" cy="0"/>
        </a:xfrm>
      </p:grpSpPr>
      <p:sp>
        <p:nvSpPr>
          <p:cNvPr id="8" name="Freeform 2">
            <a:extLst>
              <a:ext uri="{FF2B5EF4-FFF2-40B4-BE49-F238E27FC236}">
                <a16:creationId xmlns:a16="http://schemas.microsoft.com/office/drawing/2014/main" id="{0F14F2C0-C432-694F-A63E-775428476837}"/>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9" name="Freeform 3">
            <a:extLst>
              <a:ext uri="{FF2B5EF4-FFF2-40B4-BE49-F238E27FC236}">
                <a16:creationId xmlns:a16="http://schemas.microsoft.com/office/drawing/2014/main" id="{4ACF62B0-9ED4-6D91-5DA1-1D4297E8F5AC}"/>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14" name="TextBox 13">
            <a:extLst>
              <a:ext uri="{FF2B5EF4-FFF2-40B4-BE49-F238E27FC236}">
                <a16:creationId xmlns:a16="http://schemas.microsoft.com/office/drawing/2014/main" id="{DC432BDF-1F23-0426-8452-B5EB610DD5C5}"/>
              </a:ext>
            </a:extLst>
          </p:cNvPr>
          <p:cNvSpPr txBox="1"/>
          <p:nvPr/>
        </p:nvSpPr>
        <p:spPr>
          <a:xfrm>
            <a:off x="660400" y="1920668"/>
            <a:ext cx="6058569" cy="3068627"/>
          </a:xfrm>
          <a:prstGeom prst="rect">
            <a:avLst/>
          </a:prstGeom>
        </p:spPr>
        <p:txBody>
          <a:bodyPr vert="horz" lIns="91440" tIns="45720" rIns="91440" bIns="45720" rtlCol="0" anchor="ctr">
            <a:normAutofit/>
          </a:bodyPr>
          <a:lstStyle/>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Advice, support &amp; training to other professionals</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Universal preventative parenting strategies</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Sleep assessments</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Individualised behavioural sleep interventions.</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Behavioural assessment utilising a functional assessment model</a:t>
            </a:r>
          </a:p>
        </p:txBody>
      </p:sp>
      <p:sp>
        <p:nvSpPr>
          <p:cNvPr id="4" name="TextBox 3">
            <a:extLst>
              <a:ext uri="{FF2B5EF4-FFF2-40B4-BE49-F238E27FC236}">
                <a16:creationId xmlns:a16="http://schemas.microsoft.com/office/drawing/2014/main" id="{FABB2CEA-2BBB-9CFE-7928-3B9BCA8F4D20}"/>
              </a:ext>
            </a:extLst>
          </p:cNvPr>
          <p:cNvSpPr txBox="1"/>
          <p:nvPr/>
        </p:nvSpPr>
        <p:spPr>
          <a:xfrm>
            <a:off x="673769" y="409587"/>
            <a:ext cx="11023600"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Services offered</a:t>
            </a:r>
          </a:p>
        </p:txBody>
      </p:sp>
      <p:pic>
        <p:nvPicPr>
          <p:cNvPr id="18" name="Picture 17">
            <a:extLst>
              <a:ext uri="{FF2B5EF4-FFF2-40B4-BE49-F238E27FC236}">
                <a16:creationId xmlns:a16="http://schemas.microsoft.com/office/drawing/2014/main" id="{9226F8DE-3C9E-A443-BBB1-B3FC823812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1265" y="1295400"/>
            <a:ext cx="5760735" cy="3498971"/>
          </a:xfrm>
          <a:prstGeom prst="rect">
            <a:avLst/>
          </a:prstGeom>
        </p:spPr>
      </p:pic>
    </p:spTree>
    <p:extLst>
      <p:ext uri="{BB962C8B-B14F-4D97-AF65-F5344CB8AC3E}">
        <p14:creationId xmlns:p14="http://schemas.microsoft.com/office/powerpoint/2010/main" val="33859099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AA8ED-145E-64F8-0A3E-1DAD35B12467}"/>
            </a:ext>
          </a:extLst>
        </p:cNvPr>
        <p:cNvGrpSpPr/>
        <p:nvPr/>
      </p:nvGrpSpPr>
      <p:grpSpPr>
        <a:xfrm>
          <a:off x="0" y="0"/>
          <a:ext cx="0" cy="0"/>
          <a:chOff x="0" y="0"/>
          <a:chExt cx="0" cy="0"/>
        </a:xfrm>
      </p:grpSpPr>
      <p:sp>
        <p:nvSpPr>
          <p:cNvPr id="8" name="Freeform 2">
            <a:extLst>
              <a:ext uri="{FF2B5EF4-FFF2-40B4-BE49-F238E27FC236}">
                <a16:creationId xmlns:a16="http://schemas.microsoft.com/office/drawing/2014/main" id="{1EE748EE-F693-75F5-26A7-FD7FF944B55E}"/>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9" name="Freeform 3">
            <a:extLst>
              <a:ext uri="{FF2B5EF4-FFF2-40B4-BE49-F238E27FC236}">
                <a16:creationId xmlns:a16="http://schemas.microsoft.com/office/drawing/2014/main" id="{31543897-5D21-2644-2AE3-87B7C628E2EC}"/>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14" name="TextBox 13">
            <a:extLst>
              <a:ext uri="{FF2B5EF4-FFF2-40B4-BE49-F238E27FC236}">
                <a16:creationId xmlns:a16="http://schemas.microsoft.com/office/drawing/2014/main" id="{50E95F99-7BCD-D17D-2BAE-BC7E180F4CD3}"/>
              </a:ext>
            </a:extLst>
          </p:cNvPr>
          <p:cNvSpPr txBox="1"/>
          <p:nvPr/>
        </p:nvSpPr>
        <p:spPr>
          <a:xfrm>
            <a:off x="660400" y="1894687"/>
            <a:ext cx="5645484" cy="3068627"/>
          </a:xfrm>
          <a:prstGeom prst="rect">
            <a:avLst/>
          </a:prstGeom>
        </p:spPr>
        <p:txBody>
          <a:bodyPr vert="horz" lIns="91440" tIns="45720" rIns="91440" bIns="45720" rtlCol="0" anchor="ctr">
            <a:normAutofit lnSpcReduction="10000"/>
          </a:bodyPr>
          <a:lstStyle/>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Individualised behavioural advice and interventions utilising a Positive Behaviour Support model (PBS)</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Health Facilitation as part of a behavioural plan including pain assessments &amp; patient passports</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Desensitisation for phobias for children e.g. support with having a blood test if needed as part of a behavioural plan</a:t>
            </a:r>
          </a:p>
        </p:txBody>
      </p:sp>
      <p:sp>
        <p:nvSpPr>
          <p:cNvPr id="4" name="TextBox 3">
            <a:extLst>
              <a:ext uri="{FF2B5EF4-FFF2-40B4-BE49-F238E27FC236}">
                <a16:creationId xmlns:a16="http://schemas.microsoft.com/office/drawing/2014/main" id="{9F3B01A9-5A85-5AEA-DA28-465B31A48B7C}"/>
              </a:ext>
            </a:extLst>
          </p:cNvPr>
          <p:cNvSpPr txBox="1"/>
          <p:nvPr/>
        </p:nvSpPr>
        <p:spPr>
          <a:xfrm>
            <a:off x="673769" y="409587"/>
            <a:ext cx="4746785" cy="1446550"/>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Services offered</a:t>
            </a:r>
          </a:p>
          <a:p>
            <a:pPr defTabSz="609630"/>
            <a:r>
              <a:rPr lang="en-GB" sz="4400" b="1" dirty="0">
                <a:solidFill>
                  <a:srgbClr val="0070C0"/>
                </a:solidFill>
                <a:latin typeface="Arial" panose="020B0604020202020204" pitchFamily="34" charset="0"/>
                <a:cs typeface="Arial" panose="020B0604020202020204" pitchFamily="34" charset="0"/>
              </a:rPr>
              <a:t>continued</a:t>
            </a:r>
          </a:p>
        </p:txBody>
      </p:sp>
      <p:pic>
        <p:nvPicPr>
          <p:cNvPr id="5" name="Picture 4">
            <a:extLst>
              <a:ext uri="{FF2B5EF4-FFF2-40B4-BE49-F238E27FC236}">
                <a16:creationId xmlns:a16="http://schemas.microsoft.com/office/drawing/2014/main" id="{D84631AE-DC36-799F-FC75-73033EFFFE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2485" y="1510427"/>
            <a:ext cx="5999515" cy="3837147"/>
          </a:xfrm>
          <a:prstGeom prst="rect">
            <a:avLst/>
          </a:prstGeom>
        </p:spPr>
      </p:pic>
    </p:spTree>
    <p:extLst>
      <p:ext uri="{BB962C8B-B14F-4D97-AF65-F5344CB8AC3E}">
        <p14:creationId xmlns:p14="http://schemas.microsoft.com/office/powerpoint/2010/main" val="3372472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100CE-A91C-F916-CB2B-C8A818002344}"/>
            </a:ext>
          </a:extLst>
        </p:cNvPr>
        <p:cNvGrpSpPr/>
        <p:nvPr/>
      </p:nvGrpSpPr>
      <p:grpSpPr>
        <a:xfrm>
          <a:off x="0" y="0"/>
          <a:ext cx="0" cy="0"/>
          <a:chOff x="0" y="0"/>
          <a:chExt cx="0" cy="0"/>
        </a:xfrm>
      </p:grpSpPr>
      <p:sp>
        <p:nvSpPr>
          <p:cNvPr id="8" name="Freeform 2">
            <a:extLst>
              <a:ext uri="{FF2B5EF4-FFF2-40B4-BE49-F238E27FC236}">
                <a16:creationId xmlns:a16="http://schemas.microsoft.com/office/drawing/2014/main" id="{EA4A8E4F-FE7C-B559-5D69-8DF97841524A}"/>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9" name="Freeform 3">
            <a:extLst>
              <a:ext uri="{FF2B5EF4-FFF2-40B4-BE49-F238E27FC236}">
                <a16:creationId xmlns:a16="http://schemas.microsoft.com/office/drawing/2014/main" id="{7780B310-15A6-7B5D-83D8-8A82C76B21C0}"/>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14" name="TextBox 13">
            <a:extLst>
              <a:ext uri="{FF2B5EF4-FFF2-40B4-BE49-F238E27FC236}">
                <a16:creationId xmlns:a16="http://schemas.microsoft.com/office/drawing/2014/main" id="{A8B206E0-1420-0469-DA49-72AF901FB4A4}"/>
              </a:ext>
            </a:extLst>
          </p:cNvPr>
          <p:cNvSpPr txBox="1"/>
          <p:nvPr/>
        </p:nvSpPr>
        <p:spPr>
          <a:xfrm>
            <a:off x="660400" y="2502468"/>
            <a:ext cx="5645484" cy="3399679"/>
          </a:xfrm>
          <a:prstGeom prst="rect">
            <a:avLst/>
          </a:prstGeom>
        </p:spPr>
        <p:txBody>
          <a:bodyPr vert="horz" lIns="91440" tIns="45720" rIns="91440" bIns="45720" rtlCol="0" anchor="ctr">
            <a:normAutofit/>
          </a:bodyPr>
          <a:lstStyle/>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For young people with no verbal communication or who have limited ability to communicate their feelings the following things are essential for good mental well being:</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Ensure your child eats as well as you can </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Ensure they drink plenty of fluids </a:t>
            </a:r>
          </a:p>
          <a:p>
            <a:pPr marL="304815" indent="-304815" defTabSz="457223">
              <a:spcBef>
                <a:spcPts val="1000"/>
              </a:spcBef>
              <a:buClr>
                <a:srgbClr val="0F6FC6"/>
              </a:buClr>
              <a:buSzPct val="80000"/>
              <a:buFont typeface="Arial" panose="020B0604020202020204" pitchFamily="34" charset="0"/>
              <a:buChar char="•"/>
            </a:pPr>
            <a:endParaRPr lang="en-GB" sz="2133" dirty="0">
              <a:solidFill>
                <a:prstClr val="black">
                  <a:lumMod val="75000"/>
                  <a:lumOff val="25000"/>
                </a:prstClr>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CEAFC73D-846E-7BC9-FD6A-0AC34D8D4F64}"/>
              </a:ext>
            </a:extLst>
          </p:cNvPr>
          <p:cNvSpPr txBox="1"/>
          <p:nvPr/>
        </p:nvSpPr>
        <p:spPr>
          <a:xfrm>
            <a:off x="673769" y="409587"/>
            <a:ext cx="4746785" cy="2123658"/>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Supporting your child’s mental wellbeing: </a:t>
            </a:r>
          </a:p>
        </p:txBody>
      </p:sp>
      <p:pic>
        <p:nvPicPr>
          <p:cNvPr id="5" name="Picture 4" descr="A group of people standing in a row&#10;&#10;AI-generated content may be incorrect.">
            <a:extLst>
              <a:ext uri="{FF2B5EF4-FFF2-40B4-BE49-F238E27FC236}">
                <a16:creationId xmlns:a16="http://schemas.microsoft.com/office/drawing/2014/main" id="{8ECABBBF-B268-F8DA-BEE5-4D808068B2F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r="18510"/>
          <a:stretch>
            <a:fillRect/>
          </a:stretch>
        </p:blipFill>
        <p:spPr>
          <a:xfrm>
            <a:off x="5163226" y="228600"/>
            <a:ext cx="7028774" cy="5283200"/>
          </a:xfrm>
          <a:prstGeom prst="rect">
            <a:avLst/>
          </a:prstGeom>
        </p:spPr>
      </p:pic>
    </p:spTree>
    <p:extLst>
      <p:ext uri="{BB962C8B-B14F-4D97-AF65-F5344CB8AC3E}">
        <p14:creationId xmlns:p14="http://schemas.microsoft.com/office/powerpoint/2010/main" val="25291976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566F5-7993-E0A4-0660-DCABAC17E0E3}"/>
            </a:ext>
          </a:extLst>
        </p:cNvPr>
        <p:cNvGrpSpPr/>
        <p:nvPr/>
      </p:nvGrpSpPr>
      <p:grpSpPr>
        <a:xfrm>
          <a:off x="0" y="0"/>
          <a:ext cx="0" cy="0"/>
          <a:chOff x="0" y="0"/>
          <a:chExt cx="0" cy="0"/>
        </a:xfrm>
      </p:grpSpPr>
      <p:sp>
        <p:nvSpPr>
          <p:cNvPr id="8" name="Freeform 2">
            <a:extLst>
              <a:ext uri="{FF2B5EF4-FFF2-40B4-BE49-F238E27FC236}">
                <a16:creationId xmlns:a16="http://schemas.microsoft.com/office/drawing/2014/main" id="{5C2FE608-51FA-B50D-E193-A7B0F6BAB795}"/>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9" name="Freeform 3">
            <a:extLst>
              <a:ext uri="{FF2B5EF4-FFF2-40B4-BE49-F238E27FC236}">
                <a16:creationId xmlns:a16="http://schemas.microsoft.com/office/drawing/2014/main" id="{8939B3F4-46D4-992B-0218-92B9F01D1EEF}"/>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14" name="TextBox 13">
            <a:extLst>
              <a:ext uri="{FF2B5EF4-FFF2-40B4-BE49-F238E27FC236}">
                <a16:creationId xmlns:a16="http://schemas.microsoft.com/office/drawing/2014/main" id="{B3AB5C46-85F5-E3D2-7ECC-90F5FBE1096E}"/>
              </a:ext>
            </a:extLst>
          </p:cNvPr>
          <p:cNvSpPr txBox="1"/>
          <p:nvPr/>
        </p:nvSpPr>
        <p:spPr>
          <a:xfrm>
            <a:off x="660400" y="2502468"/>
            <a:ext cx="5645484" cy="3399679"/>
          </a:xfrm>
          <a:prstGeom prst="rect">
            <a:avLst/>
          </a:prstGeom>
        </p:spPr>
        <p:txBody>
          <a:bodyPr vert="horz" lIns="91440" tIns="45720" rIns="91440" bIns="45720" rtlCol="0" anchor="ctr">
            <a:normAutofit/>
          </a:bodyPr>
          <a:lstStyle/>
          <a:p>
            <a:pPr marL="304815" indent="-304815" defTabSz="457223">
              <a:spcBef>
                <a:spcPts val="1000"/>
              </a:spcBef>
              <a:buClr>
                <a:srgbClr val="0F6FC6"/>
              </a:buClr>
              <a:buSzPct val="80000"/>
              <a:buFont typeface="Arial" panose="020B0604020202020204" pitchFamily="34" charset="0"/>
              <a:buChar char="•"/>
            </a:pPr>
            <a:endParaRPr lang="en-GB" sz="2133" dirty="0">
              <a:solidFill>
                <a:prstClr val="black">
                  <a:lumMod val="75000"/>
                  <a:lumOff val="25000"/>
                </a:prstClr>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EA261C1E-ED6A-BC22-11FB-9A4FBD37E5B3}"/>
              </a:ext>
            </a:extLst>
          </p:cNvPr>
          <p:cNvSpPr txBox="1"/>
          <p:nvPr/>
        </p:nvSpPr>
        <p:spPr>
          <a:xfrm>
            <a:off x="673769" y="409587"/>
            <a:ext cx="4746785" cy="2123658"/>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Supporting your child’s mental wellbeing: </a:t>
            </a:r>
          </a:p>
        </p:txBody>
      </p:sp>
      <p:sp>
        <p:nvSpPr>
          <p:cNvPr id="5" name="TextBox 4">
            <a:extLst>
              <a:ext uri="{FF2B5EF4-FFF2-40B4-BE49-F238E27FC236}">
                <a16:creationId xmlns:a16="http://schemas.microsoft.com/office/drawing/2014/main" id="{61144D38-BB12-7904-778E-9733570FB282}"/>
              </a:ext>
            </a:extLst>
          </p:cNvPr>
          <p:cNvSpPr txBox="1"/>
          <p:nvPr/>
        </p:nvSpPr>
        <p:spPr>
          <a:xfrm>
            <a:off x="762000" y="2413000"/>
            <a:ext cx="5645484" cy="3082747"/>
          </a:xfrm>
          <a:prstGeom prst="rect">
            <a:avLst/>
          </a:prstGeom>
          <a:solidFill>
            <a:schemeClr val="bg1"/>
          </a:solidFill>
        </p:spPr>
        <p:txBody>
          <a:bodyPr vert="horz" lIns="91440" tIns="45720" rIns="91440" bIns="45720" rtlCol="0" anchor="ctr">
            <a:normAutofit/>
          </a:bodyPr>
          <a:lstStyle/>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Do you know if they are in pain? Always try pain relief when needed (assuming no allergies etc)</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Be aware of their bowel habits and ensure no issues – one soft formed poo a day or every other day is considered normal for most young people. If not seek out advice from your GP or Starting Well. </a:t>
            </a:r>
          </a:p>
        </p:txBody>
      </p:sp>
      <p:pic>
        <p:nvPicPr>
          <p:cNvPr id="6" name="Picture 5">
            <a:extLst>
              <a:ext uri="{FF2B5EF4-FFF2-40B4-BE49-F238E27FC236}">
                <a16:creationId xmlns:a16="http://schemas.microsoft.com/office/drawing/2014/main" id="{D79C817A-FCF1-DD37-AA1D-6B23FD426B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0484" y="1193800"/>
            <a:ext cx="5575818" cy="3606800"/>
          </a:xfrm>
          <a:prstGeom prst="rect">
            <a:avLst/>
          </a:prstGeom>
        </p:spPr>
      </p:pic>
    </p:spTree>
    <p:extLst>
      <p:ext uri="{BB962C8B-B14F-4D97-AF65-F5344CB8AC3E}">
        <p14:creationId xmlns:p14="http://schemas.microsoft.com/office/powerpoint/2010/main" val="37145396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FF470-07D3-8BE3-209E-AFEB60D46D11}"/>
            </a:ext>
          </a:extLst>
        </p:cNvPr>
        <p:cNvGrpSpPr/>
        <p:nvPr/>
      </p:nvGrpSpPr>
      <p:grpSpPr>
        <a:xfrm>
          <a:off x="0" y="0"/>
          <a:ext cx="0" cy="0"/>
          <a:chOff x="0" y="0"/>
          <a:chExt cx="0" cy="0"/>
        </a:xfrm>
      </p:grpSpPr>
      <p:sp>
        <p:nvSpPr>
          <p:cNvPr id="8" name="Freeform 2">
            <a:extLst>
              <a:ext uri="{FF2B5EF4-FFF2-40B4-BE49-F238E27FC236}">
                <a16:creationId xmlns:a16="http://schemas.microsoft.com/office/drawing/2014/main" id="{E3640921-B29A-CE32-7A08-C2A5312C44D6}"/>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9" name="Freeform 3">
            <a:extLst>
              <a:ext uri="{FF2B5EF4-FFF2-40B4-BE49-F238E27FC236}">
                <a16:creationId xmlns:a16="http://schemas.microsoft.com/office/drawing/2014/main" id="{8EFB8441-BADA-38AD-3D92-830ED6C148B4}"/>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14" name="TextBox 13">
            <a:extLst>
              <a:ext uri="{FF2B5EF4-FFF2-40B4-BE49-F238E27FC236}">
                <a16:creationId xmlns:a16="http://schemas.microsoft.com/office/drawing/2014/main" id="{98B4657F-D75A-2B0D-0A5B-A41B50ACA6B9}"/>
              </a:ext>
            </a:extLst>
          </p:cNvPr>
          <p:cNvSpPr txBox="1"/>
          <p:nvPr/>
        </p:nvSpPr>
        <p:spPr>
          <a:xfrm>
            <a:off x="660400" y="2502468"/>
            <a:ext cx="5645484" cy="3399679"/>
          </a:xfrm>
          <a:prstGeom prst="rect">
            <a:avLst/>
          </a:prstGeom>
        </p:spPr>
        <p:txBody>
          <a:bodyPr vert="horz" lIns="91440" tIns="45720" rIns="91440" bIns="45720" rtlCol="0" anchor="ctr">
            <a:normAutofit/>
          </a:bodyPr>
          <a:lstStyle/>
          <a:p>
            <a:pPr marL="304815" indent="-304815" defTabSz="457223">
              <a:spcBef>
                <a:spcPts val="1000"/>
              </a:spcBef>
              <a:buClr>
                <a:srgbClr val="0F6FC6"/>
              </a:buClr>
              <a:buSzPct val="80000"/>
              <a:buFont typeface="Arial" panose="020B0604020202020204" pitchFamily="34" charset="0"/>
              <a:buChar char="•"/>
            </a:pPr>
            <a:endParaRPr lang="en-GB" sz="2133" dirty="0">
              <a:solidFill>
                <a:prstClr val="black">
                  <a:lumMod val="75000"/>
                  <a:lumOff val="25000"/>
                </a:prstClr>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AB7AD925-A4FE-2F55-62C1-28CB9FB428DF}"/>
              </a:ext>
            </a:extLst>
          </p:cNvPr>
          <p:cNvSpPr txBox="1"/>
          <p:nvPr/>
        </p:nvSpPr>
        <p:spPr>
          <a:xfrm>
            <a:off x="673769" y="409587"/>
            <a:ext cx="4746785" cy="2123658"/>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Supporting your child’s mental wellbeing: </a:t>
            </a:r>
          </a:p>
        </p:txBody>
      </p:sp>
      <p:sp>
        <p:nvSpPr>
          <p:cNvPr id="5" name="TextBox 4">
            <a:extLst>
              <a:ext uri="{FF2B5EF4-FFF2-40B4-BE49-F238E27FC236}">
                <a16:creationId xmlns:a16="http://schemas.microsoft.com/office/drawing/2014/main" id="{8BA5A05E-47CE-996F-9F90-A66AFFE9EA1D}"/>
              </a:ext>
            </a:extLst>
          </p:cNvPr>
          <p:cNvSpPr txBox="1"/>
          <p:nvPr/>
        </p:nvSpPr>
        <p:spPr>
          <a:xfrm>
            <a:off x="762000" y="2413000"/>
            <a:ext cx="5645484" cy="3082747"/>
          </a:xfrm>
          <a:prstGeom prst="rect">
            <a:avLst/>
          </a:prstGeom>
          <a:solidFill>
            <a:schemeClr val="bg1"/>
          </a:solidFill>
        </p:spPr>
        <p:txBody>
          <a:bodyPr vert="horz" lIns="91440" tIns="45720" rIns="91440" bIns="45720" rtlCol="0" anchor="ctr">
            <a:normAutofit/>
          </a:bodyPr>
          <a:lstStyle/>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Provide a consistent routine at home.</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Access to activities they enjoy as much as possible in a predictable way. </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Try to provide a good sleep routine.</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Decide on house rules/boundaries in your home as a family and stick to them – again it can be helpful to do this visually (more do rules than don’t rules).</a:t>
            </a:r>
          </a:p>
        </p:txBody>
      </p:sp>
      <p:pic>
        <p:nvPicPr>
          <p:cNvPr id="10" name="Picture 9">
            <a:extLst>
              <a:ext uri="{FF2B5EF4-FFF2-40B4-BE49-F238E27FC236}">
                <a16:creationId xmlns:a16="http://schemas.microsoft.com/office/drawing/2014/main" id="{3013B0E2-776C-8F8D-D8C1-46836957A2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98223" y="1251852"/>
            <a:ext cx="4654049" cy="4354297"/>
          </a:xfrm>
          <a:prstGeom prst="rect">
            <a:avLst/>
          </a:prstGeom>
        </p:spPr>
      </p:pic>
    </p:spTree>
    <p:extLst>
      <p:ext uri="{BB962C8B-B14F-4D97-AF65-F5344CB8AC3E}">
        <p14:creationId xmlns:p14="http://schemas.microsoft.com/office/powerpoint/2010/main" val="9272982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B846D-F6D8-C7E4-9C5E-755ADF654121}"/>
            </a:ext>
          </a:extLst>
        </p:cNvPr>
        <p:cNvGrpSpPr/>
        <p:nvPr/>
      </p:nvGrpSpPr>
      <p:grpSpPr>
        <a:xfrm>
          <a:off x="0" y="0"/>
          <a:ext cx="0" cy="0"/>
          <a:chOff x="0" y="0"/>
          <a:chExt cx="0" cy="0"/>
        </a:xfrm>
      </p:grpSpPr>
      <p:sp>
        <p:nvSpPr>
          <p:cNvPr id="8" name="Freeform 2">
            <a:extLst>
              <a:ext uri="{FF2B5EF4-FFF2-40B4-BE49-F238E27FC236}">
                <a16:creationId xmlns:a16="http://schemas.microsoft.com/office/drawing/2014/main" id="{1FDB9BCD-EF39-F281-CE87-BF610AC78DEA}"/>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9" name="Freeform 3">
            <a:extLst>
              <a:ext uri="{FF2B5EF4-FFF2-40B4-BE49-F238E27FC236}">
                <a16:creationId xmlns:a16="http://schemas.microsoft.com/office/drawing/2014/main" id="{94957763-62C8-017E-CAD2-9A73263A1BC1}"/>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14" name="TextBox 13">
            <a:extLst>
              <a:ext uri="{FF2B5EF4-FFF2-40B4-BE49-F238E27FC236}">
                <a16:creationId xmlns:a16="http://schemas.microsoft.com/office/drawing/2014/main" id="{3B24A733-47BC-4554-E47F-6B42379E6C93}"/>
              </a:ext>
            </a:extLst>
          </p:cNvPr>
          <p:cNvSpPr txBox="1"/>
          <p:nvPr/>
        </p:nvSpPr>
        <p:spPr>
          <a:xfrm>
            <a:off x="660400" y="2502468"/>
            <a:ext cx="5645484" cy="3399679"/>
          </a:xfrm>
          <a:prstGeom prst="rect">
            <a:avLst/>
          </a:prstGeom>
        </p:spPr>
        <p:txBody>
          <a:bodyPr vert="horz" lIns="91440" tIns="45720" rIns="91440" bIns="45720" rtlCol="0" anchor="ctr">
            <a:normAutofit/>
          </a:bodyPr>
          <a:lstStyle/>
          <a:p>
            <a:pPr marL="304815" indent="-304815" defTabSz="457223">
              <a:spcBef>
                <a:spcPts val="1000"/>
              </a:spcBef>
              <a:buClr>
                <a:srgbClr val="0F6FC6"/>
              </a:buClr>
              <a:buSzPct val="80000"/>
              <a:buFont typeface="Arial" panose="020B0604020202020204" pitchFamily="34" charset="0"/>
              <a:buChar char="•"/>
            </a:pPr>
            <a:endParaRPr lang="en-GB" sz="2133" dirty="0">
              <a:solidFill>
                <a:prstClr val="black">
                  <a:lumMod val="75000"/>
                  <a:lumOff val="25000"/>
                </a:prstClr>
              </a:solidFill>
              <a:latin typeface="Arial" panose="020B0604020202020204" pitchFamily="34" charset="0"/>
              <a:cs typeface="Arial" panose="020B0604020202020204" pitchFamily="34" charset="0"/>
            </a:endParaRPr>
          </a:p>
        </p:txBody>
      </p:sp>
      <p:pic>
        <p:nvPicPr>
          <p:cNvPr id="2" name="Picture 1" descr="A group of people holding hands&#10;&#10;AI-generated content may be incorrect.">
            <a:extLst>
              <a:ext uri="{FF2B5EF4-FFF2-40B4-BE49-F238E27FC236}">
                <a16:creationId xmlns:a16="http://schemas.microsoft.com/office/drawing/2014/main" id="{C4FDEFCF-9967-A9EE-2CC7-F7BDAC0B2752}"/>
              </a:ext>
            </a:extLst>
          </p:cNvPr>
          <p:cNvPicPr>
            <a:picLocks noChangeAspect="1"/>
          </p:cNvPicPr>
          <p:nvPr/>
        </p:nvPicPr>
        <p:blipFill>
          <a:blip r:embed="rId5">
            <a:extLst>
              <a:ext uri="{28A0092B-C50C-407E-A947-70E740481C1C}">
                <a14:useLocalDpi xmlns:a14="http://schemas.microsoft.com/office/drawing/2010/main" val="0"/>
              </a:ext>
            </a:extLst>
          </a:blip>
          <a:srcRect l="20963" r="49432"/>
          <a:stretch>
            <a:fillRect/>
          </a:stretch>
        </p:blipFill>
        <p:spPr>
          <a:xfrm>
            <a:off x="6771447" y="0"/>
            <a:ext cx="5435067" cy="6858000"/>
          </a:xfrm>
          <a:prstGeom prst="rect">
            <a:avLst/>
          </a:prstGeom>
        </p:spPr>
      </p:pic>
      <p:sp>
        <p:nvSpPr>
          <p:cNvPr id="4" name="TextBox 3">
            <a:extLst>
              <a:ext uri="{FF2B5EF4-FFF2-40B4-BE49-F238E27FC236}">
                <a16:creationId xmlns:a16="http://schemas.microsoft.com/office/drawing/2014/main" id="{3C3AEA4D-78F9-73CF-0E59-466921E5F6B8}"/>
              </a:ext>
            </a:extLst>
          </p:cNvPr>
          <p:cNvSpPr txBox="1"/>
          <p:nvPr/>
        </p:nvSpPr>
        <p:spPr>
          <a:xfrm>
            <a:off x="673769" y="409587"/>
            <a:ext cx="4746785" cy="2123658"/>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Supporting your child’s mental wellbeing: </a:t>
            </a:r>
          </a:p>
        </p:txBody>
      </p:sp>
      <p:sp>
        <p:nvSpPr>
          <p:cNvPr id="5" name="TextBox 4">
            <a:extLst>
              <a:ext uri="{FF2B5EF4-FFF2-40B4-BE49-F238E27FC236}">
                <a16:creationId xmlns:a16="http://schemas.microsoft.com/office/drawing/2014/main" id="{42AB0DF2-B78C-8F31-0450-270A16DE580F}"/>
              </a:ext>
            </a:extLst>
          </p:cNvPr>
          <p:cNvSpPr txBox="1"/>
          <p:nvPr/>
        </p:nvSpPr>
        <p:spPr>
          <a:xfrm>
            <a:off x="762000" y="2413000"/>
            <a:ext cx="5645484" cy="3399679"/>
          </a:xfrm>
          <a:prstGeom prst="rect">
            <a:avLst/>
          </a:prstGeom>
          <a:solidFill>
            <a:schemeClr val="bg1"/>
          </a:solidFill>
        </p:spPr>
        <p:txBody>
          <a:bodyPr vert="horz" lIns="91440" tIns="45720" rIns="91440" bIns="45720" rtlCol="0" anchor="ctr">
            <a:normAutofit/>
          </a:bodyPr>
          <a:lstStyle/>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Visual routines and social stories can be helpful for most young people </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Model the behaviour you want to see</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Practice how you want your child to respond to things when they are calm (adapt to their ability level).</a:t>
            </a: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Teach your child how to be as independent as possible – this will increase their self-esteem – start where they are at</a:t>
            </a:r>
          </a:p>
        </p:txBody>
      </p:sp>
    </p:spTree>
    <p:extLst>
      <p:ext uri="{BB962C8B-B14F-4D97-AF65-F5344CB8AC3E}">
        <p14:creationId xmlns:p14="http://schemas.microsoft.com/office/powerpoint/2010/main" val="11263643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29127-F59C-CE5B-9431-FF91B3FEDB1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88CF060-B7F2-5594-7E6D-A16883DF54DF}"/>
              </a:ext>
            </a:extLst>
          </p:cNvPr>
          <p:cNvSpPr txBox="1"/>
          <p:nvPr/>
        </p:nvSpPr>
        <p:spPr>
          <a:xfrm>
            <a:off x="584200" y="988536"/>
            <a:ext cx="11023600"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Contact the team:</a:t>
            </a:r>
          </a:p>
        </p:txBody>
      </p:sp>
      <p:sp>
        <p:nvSpPr>
          <p:cNvPr id="8" name="Freeform 2">
            <a:extLst>
              <a:ext uri="{FF2B5EF4-FFF2-40B4-BE49-F238E27FC236}">
                <a16:creationId xmlns:a16="http://schemas.microsoft.com/office/drawing/2014/main" id="{AA3AEA7E-20B7-078E-2D5C-5F9405D18AF0}"/>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9" name="Freeform 3">
            <a:extLst>
              <a:ext uri="{FF2B5EF4-FFF2-40B4-BE49-F238E27FC236}">
                <a16:creationId xmlns:a16="http://schemas.microsoft.com/office/drawing/2014/main" id="{E0DE3F50-48C6-CA55-7A1C-6F41193B2E04}"/>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14" name="TextBox 13">
            <a:extLst>
              <a:ext uri="{FF2B5EF4-FFF2-40B4-BE49-F238E27FC236}">
                <a16:creationId xmlns:a16="http://schemas.microsoft.com/office/drawing/2014/main" id="{EF49EE27-57DA-442B-FC12-932027919C96}"/>
              </a:ext>
            </a:extLst>
          </p:cNvPr>
          <p:cNvSpPr txBox="1"/>
          <p:nvPr/>
        </p:nvSpPr>
        <p:spPr>
          <a:xfrm>
            <a:off x="508000" y="1992868"/>
            <a:ext cx="7474284" cy="3068627"/>
          </a:xfrm>
          <a:prstGeom prst="rect">
            <a:avLst/>
          </a:prstGeom>
        </p:spPr>
        <p:txBody>
          <a:bodyPr vert="horz" lIns="91440" tIns="45720" rIns="91440" bIns="45720" rtlCol="0" anchor="ctr">
            <a:normAutofit/>
          </a:bodyPr>
          <a:lstStyle/>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Please contact the team in Ellesmere Port by calling: 0151 488 8041 or email </a:t>
            </a:r>
            <a:r>
              <a:rPr lang="en-GB" sz="2133" dirty="0">
                <a:solidFill>
                  <a:prstClr val="black">
                    <a:lumMod val="75000"/>
                    <a:lumOff val="25000"/>
                  </a:prstClr>
                </a:solidFill>
                <a:latin typeface="Arial" panose="020B0604020202020204" pitchFamily="34" charset="0"/>
                <a:cs typeface="Arial" panose="020B0604020202020204" pitchFamily="34" charset="0"/>
                <a:hlinkClick r:id="rId4"/>
              </a:rPr>
              <a:t>cwp.ldcamhs.west@nhs.net</a:t>
            </a:r>
            <a:endParaRPr lang="en-GB" sz="2133" dirty="0">
              <a:solidFill>
                <a:prstClr val="black">
                  <a:lumMod val="75000"/>
                  <a:lumOff val="25000"/>
                </a:prstClr>
              </a:solidFill>
              <a:latin typeface="Arial" panose="020B0604020202020204" pitchFamily="34" charset="0"/>
              <a:cs typeface="Arial" panose="020B0604020202020204" pitchFamily="34" charset="0"/>
            </a:endParaRPr>
          </a:p>
          <a:p>
            <a:pPr marL="304815" indent="-304815" defTabSz="457223">
              <a:spcBef>
                <a:spcPts val="1000"/>
              </a:spcBef>
              <a:buClr>
                <a:srgbClr val="0F6FC6"/>
              </a:buClr>
              <a:buSzPct val="80000"/>
              <a:buFont typeface="Arial" panose="020B0604020202020204" pitchFamily="34" charset="0"/>
              <a:buChar char="•"/>
            </a:pPr>
            <a:endParaRPr lang="en-GB" sz="2133" dirty="0">
              <a:solidFill>
                <a:prstClr val="black">
                  <a:lumMod val="75000"/>
                  <a:lumOff val="25000"/>
                </a:prstClr>
              </a:solidFill>
              <a:latin typeface="Arial" panose="020B0604020202020204" pitchFamily="34" charset="0"/>
              <a:cs typeface="Arial" panose="020B0604020202020204" pitchFamily="34" charset="0"/>
            </a:endParaRPr>
          </a:p>
          <a:p>
            <a:pPr marL="304815" indent="-304815" defTabSz="457223">
              <a:spcBef>
                <a:spcPts val="1000"/>
              </a:spcBef>
              <a:buClr>
                <a:srgbClr val="0F6FC6"/>
              </a:buClr>
              <a:buSzPct val="80000"/>
              <a:buFont typeface="Arial" panose="020B0604020202020204" pitchFamily="34" charset="0"/>
              <a:buChar char="•"/>
            </a:pPr>
            <a:r>
              <a:rPr lang="en-GB" sz="2133" dirty="0">
                <a:solidFill>
                  <a:prstClr val="black">
                    <a:lumMod val="75000"/>
                    <a:lumOff val="25000"/>
                  </a:prstClr>
                </a:solidFill>
                <a:latin typeface="Arial" panose="020B0604020202020204" pitchFamily="34" charset="0"/>
                <a:cs typeface="Arial" panose="020B0604020202020204" pitchFamily="34" charset="0"/>
              </a:rPr>
              <a:t>Contact the team based in Crewe (for young people living in Northwich or Winsford area) on 01270 848030              or email </a:t>
            </a:r>
            <a:r>
              <a:rPr lang="en-GB" sz="2133" dirty="0">
                <a:solidFill>
                  <a:prstClr val="black">
                    <a:lumMod val="75000"/>
                    <a:lumOff val="25000"/>
                  </a:prstClr>
                </a:solidFill>
                <a:latin typeface="Arial" panose="020B0604020202020204" pitchFamily="34" charset="0"/>
                <a:cs typeface="Arial" panose="020B0604020202020204" pitchFamily="34" charset="0"/>
                <a:hlinkClick r:id="rId5"/>
              </a:rPr>
              <a:t>cwp.ldcamhs.centralandeast@nhs.net</a:t>
            </a:r>
            <a:endParaRPr lang="en-GB" sz="2133" dirty="0">
              <a:solidFill>
                <a:prstClr val="black">
                  <a:lumMod val="75000"/>
                  <a:lumOff val="25000"/>
                </a:prstClr>
              </a:solidFill>
              <a:latin typeface="Arial" panose="020B0604020202020204" pitchFamily="34" charset="0"/>
              <a:cs typeface="Arial" panose="020B0604020202020204" pitchFamily="34" charset="0"/>
            </a:endParaRPr>
          </a:p>
          <a:p>
            <a:pPr marL="304815" indent="-304815" defTabSz="457223">
              <a:spcBef>
                <a:spcPts val="1000"/>
              </a:spcBef>
              <a:buClr>
                <a:srgbClr val="0F6FC6"/>
              </a:buClr>
              <a:buSzPct val="80000"/>
              <a:buFont typeface="Arial" panose="020B0604020202020204" pitchFamily="34" charset="0"/>
              <a:buChar char="•"/>
            </a:pPr>
            <a:endParaRPr lang="en-GB" sz="2133" dirty="0">
              <a:solidFill>
                <a:prstClr val="black">
                  <a:lumMod val="75000"/>
                  <a:lumOff val="25000"/>
                </a:prstClr>
              </a:solidFill>
              <a:latin typeface="Arial" panose="020B0604020202020204" pitchFamily="34" charset="0"/>
              <a:cs typeface="Arial" panose="020B0604020202020204" pitchFamily="34" charset="0"/>
            </a:endParaRPr>
          </a:p>
        </p:txBody>
      </p:sp>
      <p:pic>
        <p:nvPicPr>
          <p:cNvPr id="5" name="Picture 4" descr="A person holding a phone&#10;&#10;AI-generated content may be incorrect.">
            <a:extLst>
              <a:ext uri="{FF2B5EF4-FFF2-40B4-BE49-F238E27FC236}">
                <a16:creationId xmlns:a16="http://schemas.microsoft.com/office/drawing/2014/main" id="{931748B1-97D0-C8DB-D8EE-C403748A12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18347" y="228600"/>
            <a:ext cx="2997200" cy="2997200"/>
          </a:xfrm>
          <a:prstGeom prst="rect">
            <a:avLst/>
          </a:prstGeom>
        </p:spPr>
      </p:pic>
      <p:pic>
        <p:nvPicPr>
          <p:cNvPr id="7" name="Picture 6" descr="Hands on a computer screen&#10;&#10;AI-generated content may be incorrect.">
            <a:extLst>
              <a:ext uri="{FF2B5EF4-FFF2-40B4-BE49-F238E27FC236}">
                <a16:creationId xmlns:a16="http://schemas.microsoft.com/office/drawing/2014/main" id="{D792DA09-F073-C880-CCB8-0A0160BEE0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01773" y="3527181"/>
            <a:ext cx="2830347" cy="2830347"/>
          </a:xfrm>
          <a:prstGeom prst="rect">
            <a:avLst/>
          </a:prstGeom>
        </p:spPr>
      </p:pic>
    </p:spTree>
    <p:extLst>
      <p:ext uri="{BB962C8B-B14F-4D97-AF65-F5344CB8AC3E}">
        <p14:creationId xmlns:p14="http://schemas.microsoft.com/office/powerpoint/2010/main" val="7911006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C2849-6E1B-C00E-1B2A-30AE9EC9D8D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E0C701E-75ED-02D2-1A96-C4E27BAA493B}"/>
              </a:ext>
            </a:extLst>
          </p:cNvPr>
          <p:cNvSpPr txBox="1"/>
          <p:nvPr/>
        </p:nvSpPr>
        <p:spPr>
          <a:xfrm>
            <a:off x="1029062" y="2765662"/>
            <a:ext cx="9740538" cy="769441"/>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Urgent Support/Crisis Team (UST)</a:t>
            </a:r>
          </a:p>
        </p:txBody>
      </p:sp>
      <p:sp>
        <p:nvSpPr>
          <p:cNvPr id="11" name="Freeform 2">
            <a:extLst>
              <a:ext uri="{FF2B5EF4-FFF2-40B4-BE49-F238E27FC236}">
                <a16:creationId xmlns:a16="http://schemas.microsoft.com/office/drawing/2014/main" id="{C751C83F-6D16-4884-70F3-7A00800E7B3C}"/>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12" name="Freeform 3">
            <a:extLst>
              <a:ext uri="{FF2B5EF4-FFF2-40B4-BE49-F238E27FC236}">
                <a16:creationId xmlns:a16="http://schemas.microsoft.com/office/drawing/2014/main" id="{036C4A21-21DF-6234-5A40-426DECEF0932}"/>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14" name="Freeform 3">
            <a:extLst>
              <a:ext uri="{FF2B5EF4-FFF2-40B4-BE49-F238E27FC236}">
                <a16:creationId xmlns:a16="http://schemas.microsoft.com/office/drawing/2014/main" id="{FCBDB6F3-48FA-6839-AD30-DFB1A969C45F}"/>
              </a:ext>
            </a:extLst>
          </p:cNvPr>
          <p:cNvSpPr/>
          <p:nvPr/>
        </p:nvSpPr>
        <p:spPr>
          <a:xfrm>
            <a:off x="9665344" y="467289"/>
            <a:ext cx="2098554" cy="980512"/>
          </a:xfrm>
          <a:custGeom>
            <a:avLst/>
            <a:gdLst/>
            <a:ahLst/>
            <a:cxnLst/>
            <a:rect l="l" t="t" r="r" b="b"/>
            <a:pathLst>
              <a:path w="3442599" h="1627327">
                <a:moveTo>
                  <a:pt x="0" y="0"/>
                </a:moveTo>
                <a:lnTo>
                  <a:pt x="3442599" y="0"/>
                </a:lnTo>
                <a:lnTo>
                  <a:pt x="3442599" y="1627327"/>
                </a:lnTo>
                <a:lnTo>
                  <a:pt x="0" y="1627327"/>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pic>
        <p:nvPicPr>
          <p:cNvPr id="15" name="Picture 14" descr="A colorful fingerprint with a rainbow colored fingerprint&#10;&#10;AI-generated content may be incorrect.">
            <a:extLst>
              <a:ext uri="{FF2B5EF4-FFF2-40B4-BE49-F238E27FC236}">
                <a16:creationId xmlns:a16="http://schemas.microsoft.com/office/drawing/2014/main" id="{44CCC273-E7F4-F679-2502-DF287B4782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67600" y="467288"/>
            <a:ext cx="1742954" cy="1062011"/>
          </a:xfrm>
          <a:prstGeom prst="rect">
            <a:avLst/>
          </a:prstGeom>
        </p:spPr>
      </p:pic>
      <p:sp>
        <p:nvSpPr>
          <p:cNvPr id="16" name="Freeform 2">
            <a:extLst>
              <a:ext uri="{FF2B5EF4-FFF2-40B4-BE49-F238E27FC236}">
                <a16:creationId xmlns:a16="http://schemas.microsoft.com/office/drawing/2014/main" id="{76B8F8A0-8BA8-D335-A074-AE485A0963D0}"/>
              </a:ext>
            </a:extLst>
          </p:cNvPr>
          <p:cNvSpPr/>
          <p:nvPr/>
        </p:nvSpPr>
        <p:spPr>
          <a:xfrm rot="9644994">
            <a:off x="6343942" y="-2224442"/>
            <a:ext cx="7447963" cy="5307331"/>
          </a:xfrm>
          <a:custGeom>
            <a:avLst/>
            <a:gdLst/>
            <a:ahLst/>
            <a:cxnLst/>
            <a:rect l="l" t="t" r="r" b="b"/>
            <a:pathLst>
              <a:path w="12732761" h="9649298">
                <a:moveTo>
                  <a:pt x="0" y="0"/>
                </a:moveTo>
                <a:lnTo>
                  <a:pt x="12732762" y="0"/>
                </a:lnTo>
                <a:lnTo>
                  <a:pt x="12732762" y="9649298"/>
                </a:lnTo>
                <a:lnTo>
                  <a:pt x="0" y="9649298"/>
                </a:lnTo>
                <a:lnTo>
                  <a:pt x="0" y="0"/>
                </a:lnTo>
                <a:close/>
              </a:path>
            </a:pathLst>
          </a:custGeom>
          <a:blipFill>
            <a:blip r:embed="rId6"/>
            <a:stretch>
              <a:fillRect/>
            </a:stretch>
          </a:blipFill>
        </p:spPr>
        <p:txBody>
          <a:bodyPr/>
          <a:lstStyle/>
          <a:p>
            <a:pPr defTabSz="609630"/>
            <a:endParaRPr lang="en-GB" sz="1200">
              <a:solidFill>
                <a:prstClr val="black"/>
              </a:solidFill>
              <a:latin typeface="Calibri"/>
            </a:endParaRPr>
          </a:p>
        </p:txBody>
      </p:sp>
    </p:spTree>
    <p:extLst>
      <p:ext uri="{BB962C8B-B14F-4D97-AF65-F5344CB8AC3E}">
        <p14:creationId xmlns:p14="http://schemas.microsoft.com/office/powerpoint/2010/main" val="12136280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6A03D-1EF6-1E93-AC6C-2A1913CB8CE1}"/>
            </a:ext>
          </a:extLst>
        </p:cNvPr>
        <p:cNvGrpSpPr/>
        <p:nvPr/>
      </p:nvGrpSpPr>
      <p:grpSpPr>
        <a:xfrm>
          <a:off x="0" y="0"/>
          <a:ext cx="0" cy="0"/>
          <a:chOff x="0" y="0"/>
          <a:chExt cx="0" cy="0"/>
        </a:xfrm>
      </p:grpSpPr>
      <p:sp>
        <p:nvSpPr>
          <p:cNvPr id="8" name="Freeform 2">
            <a:extLst>
              <a:ext uri="{FF2B5EF4-FFF2-40B4-BE49-F238E27FC236}">
                <a16:creationId xmlns:a16="http://schemas.microsoft.com/office/drawing/2014/main" id="{FCF3B703-AC5B-4344-E743-A20E2A3FF9E0}"/>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9" name="Freeform 3">
            <a:extLst>
              <a:ext uri="{FF2B5EF4-FFF2-40B4-BE49-F238E27FC236}">
                <a16:creationId xmlns:a16="http://schemas.microsoft.com/office/drawing/2014/main" id="{D40362BC-5502-8189-135C-F0BB81ABC44D}"/>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14" name="TextBox 13">
            <a:extLst>
              <a:ext uri="{FF2B5EF4-FFF2-40B4-BE49-F238E27FC236}">
                <a16:creationId xmlns:a16="http://schemas.microsoft.com/office/drawing/2014/main" id="{16A22705-0670-3F6C-9ED8-2200F8859436}"/>
              </a:ext>
            </a:extLst>
          </p:cNvPr>
          <p:cNvSpPr txBox="1"/>
          <p:nvPr/>
        </p:nvSpPr>
        <p:spPr>
          <a:xfrm>
            <a:off x="660400" y="2502468"/>
            <a:ext cx="5645484" cy="3399679"/>
          </a:xfrm>
          <a:prstGeom prst="rect">
            <a:avLst/>
          </a:prstGeom>
        </p:spPr>
        <p:txBody>
          <a:bodyPr vert="horz" lIns="91440" tIns="45720" rIns="91440" bIns="45720" rtlCol="0" anchor="ctr">
            <a:normAutofit/>
          </a:bodyPr>
          <a:lstStyle/>
          <a:p>
            <a:pPr marL="304815" indent="-304815" defTabSz="457223">
              <a:spcBef>
                <a:spcPts val="1000"/>
              </a:spcBef>
              <a:buClr>
                <a:srgbClr val="0F6FC6"/>
              </a:buClr>
              <a:buSzPct val="80000"/>
              <a:buFont typeface="Arial" panose="020B0604020202020204" pitchFamily="34" charset="0"/>
              <a:buChar char="•"/>
            </a:pPr>
            <a:endParaRPr lang="en-GB" sz="2133" dirty="0">
              <a:solidFill>
                <a:prstClr val="black">
                  <a:lumMod val="75000"/>
                  <a:lumOff val="25000"/>
                </a:prstClr>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A25205A2-E9A4-6D81-4648-85738B7D6E34}"/>
              </a:ext>
            </a:extLst>
          </p:cNvPr>
          <p:cNvSpPr txBox="1"/>
          <p:nvPr/>
        </p:nvSpPr>
        <p:spPr>
          <a:xfrm>
            <a:off x="673769" y="409587"/>
            <a:ext cx="4746785" cy="1446550"/>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Supporting your child in crisis: </a:t>
            </a:r>
          </a:p>
        </p:txBody>
      </p:sp>
      <p:sp>
        <p:nvSpPr>
          <p:cNvPr id="5" name="TextBox 4">
            <a:extLst>
              <a:ext uri="{FF2B5EF4-FFF2-40B4-BE49-F238E27FC236}">
                <a16:creationId xmlns:a16="http://schemas.microsoft.com/office/drawing/2014/main" id="{CE6BAC6A-9187-F9BC-FB4C-314284101D0B}"/>
              </a:ext>
            </a:extLst>
          </p:cNvPr>
          <p:cNvSpPr txBox="1"/>
          <p:nvPr/>
        </p:nvSpPr>
        <p:spPr>
          <a:xfrm>
            <a:off x="561264" y="2118851"/>
            <a:ext cx="5645484" cy="3399679"/>
          </a:xfrm>
          <a:prstGeom prst="rect">
            <a:avLst/>
          </a:prstGeom>
          <a:solidFill>
            <a:schemeClr val="bg1"/>
          </a:solidFill>
        </p:spPr>
        <p:txBody>
          <a:bodyPr vert="horz" lIns="91440" tIns="45720" rIns="91440" bIns="45720" rtlCol="0" anchor="ctr">
            <a:normAutofit fontScale="92500" lnSpcReduction="20000"/>
          </a:bodyPr>
          <a:lstStyle/>
          <a:p>
            <a:pPr defTabSz="609630" fontAlgn="t"/>
            <a:r>
              <a:rPr lang="en-GB" sz="2400" b="1" dirty="0">
                <a:solidFill>
                  <a:prstClr val="black"/>
                </a:solidFill>
                <a:latin typeface="Calibri"/>
              </a:rPr>
              <a:t>Who We Are</a:t>
            </a:r>
          </a:p>
          <a:p>
            <a:pPr defTabSz="609630" fontAlgn="t"/>
            <a:endParaRPr lang="en-GB" sz="2400" b="1" dirty="0">
              <a:solidFill>
                <a:prstClr val="black"/>
              </a:solidFill>
              <a:latin typeface="Calibri"/>
            </a:endParaRPr>
          </a:p>
          <a:p>
            <a:pPr defTabSz="609630" fontAlgn="t"/>
            <a:r>
              <a:rPr lang="en-GB" sz="2400" dirty="0">
                <a:solidFill>
                  <a:prstClr val="black"/>
                </a:solidFill>
                <a:latin typeface="Calibri"/>
              </a:rPr>
              <a:t>The Urgent Support Team (UST) provides urgent mental health assessment, support and intervention for children and young people experiencing a mental health crisis.</a:t>
            </a:r>
          </a:p>
          <a:p>
            <a:pPr defTabSz="609630" fontAlgn="t"/>
            <a:endParaRPr lang="en-GB" sz="2400" dirty="0">
              <a:solidFill>
                <a:prstClr val="black"/>
              </a:solidFill>
              <a:latin typeface="Calibri"/>
            </a:endParaRPr>
          </a:p>
          <a:p>
            <a:pPr defTabSz="609630" fontAlgn="t"/>
            <a:r>
              <a:rPr lang="en-GB" sz="2400" dirty="0">
                <a:solidFill>
                  <a:prstClr val="black"/>
                </a:solidFill>
                <a:latin typeface="Calibri"/>
              </a:rPr>
              <a:t>The team works across Cheshire and Wirral and supports young people up to the age of 16, and in some circumstances young people aged 16-18 years.</a:t>
            </a:r>
          </a:p>
          <a:p>
            <a:pPr marL="304815" indent="-304815" defTabSz="457223">
              <a:spcBef>
                <a:spcPts val="1000"/>
              </a:spcBef>
              <a:buClr>
                <a:srgbClr val="0F6FC6"/>
              </a:buClr>
              <a:buSzPct val="80000"/>
              <a:buFont typeface="Arial" panose="020B0604020202020204" pitchFamily="34" charset="0"/>
              <a:buChar char="•"/>
            </a:pPr>
            <a:endParaRPr lang="en-GB" sz="2133" dirty="0">
              <a:solidFill>
                <a:prstClr val="black">
                  <a:lumMod val="75000"/>
                  <a:lumOff val="25000"/>
                </a:prstClr>
              </a:solidFill>
              <a:latin typeface="Arial" panose="020B0604020202020204" pitchFamily="34" charset="0"/>
              <a:cs typeface="Arial" panose="020B0604020202020204" pitchFamily="34" charset="0"/>
            </a:endParaRPr>
          </a:p>
        </p:txBody>
      </p:sp>
      <p:pic>
        <p:nvPicPr>
          <p:cNvPr id="6" name="Picture 5" descr="A colorful cartoon hands and a rainbow&#10;&#10;AI-generated content may be incorrect.">
            <a:extLst>
              <a:ext uri="{FF2B5EF4-FFF2-40B4-BE49-F238E27FC236}">
                <a16:creationId xmlns:a16="http://schemas.microsoft.com/office/drawing/2014/main" id="{54CE069B-1C65-529B-43D5-10D385AC7735}"/>
              </a:ext>
            </a:extLst>
          </p:cNvPr>
          <p:cNvPicPr>
            <a:picLocks noChangeAspect="1"/>
          </p:cNvPicPr>
          <p:nvPr/>
        </p:nvPicPr>
        <p:blipFill>
          <a:blip r:embed="rId5">
            <a:extLst>
              <a:ext uri="{28A0092B-C50C-407E-A947-70E740481C1C}">
                <a14:useLocalDpi xmlns:a14="http://schemas.microsoft.com/office/drawing/2010/main" val="0"/>
              </a:ext>
            </a:extLst>
          </a:blip>
          <a:srcRect l="54997" r="19537"/>
          <a:stretch>
            <a:fillRect/>
          </a:stretch>
        </p:blipFill>
        <p:spPr>
          <a:xfrm>
            <a:off x="7416800" y="0"/>
            <a:ext cx="4775201" cy="6875379"/>
          </a:xfrm>
          <a:prstGeom prst="rect">
            <a:avLst/>
          </a:prstGeom>
        </p:spPr>
      </p:pic>
    </p:spTree>
    <p:extLst>
      <p:ext uri="{BB962C8B-B14F-4D97-AF65-F5344CB8AC3E}">
        <p14:creationId xmlns:p14="http://schemas.microsoft.com/office/powerpoint/2010/main" val="26781605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CB465-75BA-A3C4-3DC7-BE081EA46F9D}"/>
            </a:ext>
          </a:extLst>
        </p:cNvPr>
        <p:cNvGrpSpPr/>
        <p:nvPr/>
      </p:nvGrpSpPr>
      <p:grpSpPr>
        <a:xfrm>
          <a:off x="0" y="0"/>
          <a:ext cx="0" cy="0"/>
          <a:chOff x="0" y="0"/>
          <a:chExt cx="0" cy="0"/>
        </a:xfrm>
      </p:grpSpPr>
      <p:sp>
        <p:nvSpPr>
          <p:cNvPr id="8" name="Freeform 2">
            <a:extLst>
              <a:ext uri="{FF2B5EF4-FFF2-40B4-BE49-F238E27FC236}">
                <a16:creationId xmlns:a16="http://schemas.microsoft.com/office/drawing/2014/main" id="{C63C7469-340A-C3A0-6D7D-3B2EECC0E05E}"/>
              </a:ext>
            </a:extLst>
          </p:cNvPr>
          <p:cNvSpPr/>
          <p:nvPr/>
        </p:nvSpPr>
        <p:spPr>
          <a:xfrm rot="-10085110">
            <a:off x="-2115882" y="4696424"/>
            <a:ext cx="7631927" cy="6381282"/>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3"/>
            <a:stretch>
              <a:fillRect/>
            </a:stretch>
          </a:blipFill>
        </p:spPr>
        <p:txBody>
          <a:bodyPr/>
          <a:lstStyle/>
          <a:p>
            <a:pPr defTabSz="609630"/>
            <a:endParaRPr lang="en-GB" sz="1200" dirty="0">
              <a:solidFill>
                <a:prstClr val="black"/>
              </a:solidFill>
              <a:latin typeface="Calibri"/>
            </a:endParaRPr>
          </a:p>
        </p:txBody>
      </p:sp>
      <p:sp>
        <p:nvSpPr>
          <p:cNvPr id="9" name="Freeform 3">
            <a:extLst>
              <a:ext uri="{FF2B5EF4-FFF2-40B4-BE49-F238E27FC236}">
                <a16:creationId xmlns:a16="http://schemas.microsoft.com/office/drawing/2014/main" id="{EA58E27A-8813-6A70-7480-B97263EDFB3F}"/>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14" name="TextBox 13">
            <a:extLst>
              <a:ext uri="{FF2B5EF4-FFF2-40B4-BE49-F238E27FC236}">
                <a16:creationId xmlns:a16="http://schemas.microsoft.com/office/drawing/2014/main" id="{42B05F37-BB95-89F9-8DC2-55015EF45D57}"/>
              </a:ext>
            </a:extLst>
          </p:cNvPr>
          <p:cNvSpPr txBox="1"/>
          <p:nvPr/>
        </p:nvSpPr>
        <p:spPr>
          <a:xfrm>
            <a:off x="660400" y="2502468"/>
            <a:ext cx="5645484" cy="3399679"/>
          </a:xfrm>
          <a:prstGeom prst="rect">
            <a:avLst/>
          </a:prstGeom>
        </p:spPr>
        <p:txBody>
          <a:bodyPr vert="horz" lIns="91440" tIns="45720" rIns="91440" bIns="45720" rtlCol="0" anchor="ctr">
            <a:normAutofit/>
          </a:bodyPr>
          <a:lstStyle/>
          <a:p>
            <a:pPr marL="304815" indent="-304815" defTabSz="457223">
              <a:spcBef>
                <a:spcPts val="1000"/>
              </a:spcBef>
              <a:buClr>
                <a:srgbClr val="0F6FC6"/>
              </a:buClr>
              <a:buSzPct val="80000"/>
              <a:buFont typeface="Arial" panose="020B0604020202020204" pitchFamily="34" charset="0"/>
              <a:buChar char="•"/>
            </a:pPr>
            <a:endParaRPr lang="en-GB" sz="2133" dirty="0">
              <a:solidFill>
                <a:prstClr val="black">
                  <a:lumMod val="75000"/>
                  <a:lumOff val="25000"/>
                </a:prstClr>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2651735-DD39-6F1B-E5F2-C726E37AB278}"/>
              </a:ext>
            </a:extLst>
          </p:cNvPr>
          <p:cNvSpPr txBox="1"/>
          <p:nvPr/>
        </p:nvSpPr>
        <p:spPr>
          <a:xfrm>
            <a:off x="561264" y="256825"/>
            <a:ext cx="4746785" cy="1446550"/>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Supporting your child in crisis: </a:t>
            </a:r>
          </a:p>
        </p:txBody>
      </p:sp>
      <p:sp>
        <p:nvSpPr>
          <p:cNvPr id="5" name="TextBox 4">
            <a:extLst>
              <a:ext uri="{FF2B5EF4-FFF2-40B4-BE49-F238E27FC236}">
                <a16:creationId xmlns:a16="http://schemas.microsoft.com/office/drawing/2014/main" id="{26D704D6-6E91-04C6-8C23-9C09B20603A8}"/>
              </a:ext>
            </a:extLst>
          </p:cNvPr>
          <p:cNvSpPr txBox="1"/>
          <p:nvPr/>
        </p:nvSpPr>
        <p:spPr>
          <a:xfrm>
            <a:off x="642965" y="2104802"/>
            <a:ext cx="5645484" cy="3399679"/>
          </a:xfrm>
          <a:prstGeom prst="rect">
            <a:avLst/>
          </a:prstGeom>
          <a:solidFill>
            <a:schemeClr val="bg1"/>
          </a:solidFill>
        </p:spPr>
        <p:txBody>
          <a:bodyPr vert="horz" lIns="91440" tIns="45720" rIns="91440" bIns="45720" rtlCol="0" anchor="ctr">
            <a:normAutofit/>
          </a:bodyPr>
          <a:lstStyle/>
          <a:p>
            <a:pPr marL="304815" indent="-304815" defTabSz="457223">
              <a:spcBef>
                <a:spcPts val="1000"/>
              </a:spcBef>
              <a:buClr>
                <a:srgbClr val="0F6FC6"/>
              </a:buClr>
              <a:buSzPct val="80000"/>
              <a:buFont typeface="Arial" panose="020B0604020202020204" pitchFamily="34" charset="0"/>
              <a:buChar char="•"/>
            </a:pPr>
            <a:endParaRPr lang="en-GB" sz="2133" dirty="0">
              <a:solidFill>
                <a:prstClr val="black">
                  <a:lumMod val="75000"/>
                  <a:lumOff val="25000"/>
                </a:prstClr>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6343B6F5-35D3-01B4-DFD5-7D27724E553A}"/>
              </a:ext>
            </a:extLst>
          </p:cNvPr>
          <p:cNvSpPr txBox="1"/>
          <p:nvPr/>
        </p:nvSpPr>
        <p:spPr>
          <a:xfrm>
            <a:off x="841238" y="1822155"/>
            <a:ext cx="8392895" cy="3315267"/>
          </a:xfrm>
          <a:prstGeom prst="rect">
            <a:avLst/>
          </a:prstGeom>
          <a:noFill/>
        </p:spPr>
        <p:txBody>
          <a:bodyPr wrap="square">
            <a:spAutoFit/>
          </a:bodyPr>
          <a:lstStyle/>
          <a:p>
            <a:pPr defTabSz="609630" fontAlgn="t">
              <a:lnSpc>
                <a:spcPct val="119048"/>
              </a:lnSpc>
            </a:pPr>
            <a:r>
              <a:rPr lang="en-GB" sz="2200" b="1" dirty="0">
                <a:solidFill>
                  <a:prstClr val="black"/>
                </a:solidFill>
                <a:latin typeface="Calibri"/>
              </a:rPr>
              <a:t>What We Do</a:t>
            </a:r>
          </a:p>
          <a:p>
            <a:pPr marL="228611" indent="-228611" defTabSz="609630" fontAlgn="t">
              <a:lnSpc>
                <a:spcPct val="119048"/>
              </a:lnSpc>
              <a:buFont typeface="Arial" panose="020B0604020202020204" pitchFamily="34" charset="0"/>
              <a:buChar char="•"/>
            </a:pPr>
            <a:r>
              <a:rPr lang="en-GB" sz="2200" dirty="0">
                <a:solidFill>
                  <a:prstClr val="black"/>
                </a:solidFill>
                <a:latin typeface="Calibri"/>
              </a:rPr>
              <a:t>Mental health crisis assessments</a:t>
            </a:r>
          </a:p>
          <a:p>
            <a:pPr marL="228611" indent="-228611" defTabSz="609630" fontAlgn="t">
              <a:lnSpc>
                <a:spcPct val="119048"/>
              </a:lnSpc>
              <a:buFont typeface="Arial" panose="020B0604020202020204" pitchFamily="34" charset="0"/>
              <a:buChar char="•"/>
            </a:pPr>
            <a:r>
              <a:rPr lang="en-GB" sz="2200" dirty="0">
                <a:solidFill>
                  <a:prstClr val="black"/>
                </a:solidFill>
                <a:latin typeface="Calibri"/>
              </a:rPr>
              <a:t>Support for young people presenting in A&amp;E or on paediatric wards</a:t>
            </a:r>
          </a:p>
          <a:p>
            <a:pPr marL="228611" indent="-228611" defTabSz="609630" fontAlgn="t">
              <a:lnSpc>
                <a:spcPct val="119048"/>
              </a:lnSpc>
              <a:buFont typeface="Arial" panose="020B0604020202020204" pitchFamily="34" charset="0"/>
              <a:buChar char="•"/>
            </a:pPr>
            <a:r>
              <a:rPr lang="en-GB" sz="2200" dirty="0">
                <a:solidFill>
                  <a:prstClr val="black"/>
                </a:solidFill>
                <a:latin typeface="Calibri"/>
              </a:rPr>
              <a:t>Advice and support to acute hospital colleagues</a:t>
            </a:r>
          </a:p>
          <a:p>
            <a:pPr marL="228611" indent="-228611" defTabSz="609630" fontAlgn="t">
              <a:lnSpc>
                <a:spcPct val="119048"/>
              </a:lnSpc>
              <a:buFont typeface="Arial" panose="020B0604020202020204" pitchFamily="34" charset="0"/>
              <a:buChar char="•"/>
            </a:pPr>
            <a:r>
              <a:rPr lang="en-GB" sz="2200" dirty="0">
                <a:solidFill>
                  <a:prstClr val="black"/>
                </a:solidFill>
                <a:latin typeface="Calibri"/>
              </a:rPr>
              <a:t>Safety planning and risk management</a:t>
            </a:r>
          </a:p>
          <a:p>
            <a:pPr marL="228611" indent="-228611" defTabSz="609630" fontAlgn="t">
              <a:lnSpc>
                <a:spcPct val="119048"/>
              </a:lnSpc>
              <a:buFont typeface="Arial" panose="020B0604020202020204" pitchFamily="34" charset="0"/>
              <a:buChar char="•"/>
            </a:pPr>
            <a:r>
              <a:rPr lang="en-GB" sz="2200" dirty="0">
                <a:solidFill>
                  <a:prstClr val="black"/>
                </a:solidFill>
                <a:latin typeface="Calibri"/>
              </a:rPr>
              <a:t>Signposting and referral to appropriate ongoing services</a:t>
            </a:r>
          </a:p>
          <a:p>
            <a:pPr marL="228611" indent="-228611" defTabSz="609630" fontAlgn="t">
              <a:lnSpc>
                <a:spcPct val="119048"/>
              </a:lnSpc>
              <a:buFont typeface="Arial" panose="020B0604020202020204" pitchFamily="34" charset="0"/>
              <a:buChar char="•"/>
            </a:pPr>
            <a:r>
              <a:rPr lang="en-GB" sz="2200" dirty="0">
                <a:solidFill>
                  <a:prstClr val="black"/>
                </a:solidFill>
                <a:latin typeface="Calibri"/>
              </a:rPr>
              <a:t>Crisis Resolution interventions (up to 2 weeks)</a:t>
            </a:r>
          </a:p>
          <a:p>
            <a:pPr marL="228611" indent="-228611" defTabSz="609630" fontAlgn="t">
              <a:lnSpc>
                <a:spcPct val="119048"/>
              </a:lnSpc>
              <a:buFont typeface="Arial" panose="020B0604020202020204" pitchFamily="34" charset="0"/>
              <a:buChar char="•"/>
            </a:pPr>
            <a:r>
              <a:rPr lang="en-GB" sz="2200" dirty="0">
                <a:solidFill>
                  <a:prstClr val="black"/>
                </a:solidFill>
                <a:latin typeface="Calibri"/>
              </a:rPr>
              <a:t>Intensive Home Treatment (up to 12 weeks) where required</a:t>
            </a:r>
          </a:p>
        </p:txBody>
      </p:sp>
    </p:spTree>
    <p:extLst>
      <p:ext uri="{BB962C8B-B14F-4D97-AF65-F5344CB8AC3E}">
        <p14:creationId xmlns:p14="http://schemas.microsoft.com/office/powerpoint/2010/main" val="37239154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9FFF6-4113-F46C-FDB1-C2B7D5D40B69}"/>
            </a:ext>
          </a:extLst>
        </p:cNvPr>
        <p:cNvGrpSpPr/>
        <p:nvPr/>
      </p:nvGrpSpPr>
      <p:grpSpPr>
        <a:xfrm>
          <a:off x="0" y="0"/>
          <a:ext cx="0" cy="0"/>
          <a:chOff x="0" y="0"/>
          <a:chExt cx="0" cy="0"/>
        </a:xfrm>
      </p:grpSpPr>
      <p:sp>
        <p:nvSpPr>
          <p:cNvPr id="8" name="Freeform 2">
            <a:extLst>
              <a:ext uri="{FF2B5EF4-FFF2-40B4-BE49-F238E27FC236}">
                <a16:creationId xmlns:a16="http://schemas.microsoft.com/office/drawing/2014/main" id="{6F9F1ABC-7D0E-7504-1DB2-AF72EDC55E85}"/>
              </a:ext>
            </a:extLst>
          </p:cNvPr>
          <p:cNvSpPr/>
          <p:nvPr/>
        </p:nvSpPr>
        <p:spPr>
          <a:xfrm rot="-10085110">
            <a:off x="-2115882" y="4696424"/>
            <a:ext cx="7631927" cy="6381282"/>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3"/>
            <a:stretch>
              <a:fillRect/>
            </a:stretch>
          </a:blipFill>
        </p:spPr>
        <p:txBody>
          <a:bodyPr/>
          <a:lstStyle/>
          <a:p>
            <a:pPr defTabSz="609630"/>
            <a:endParaRPr lang="en-GB" sz="1200" dirty="0">
              <a:solidFill>
                <a:prstClr val="black"/>
              </a:solidFill>
              <a:latin typeface="Calibri"/>
            </a:endParaRPr>
          </a:p>
        </p:txBody>
      </p:sp>
      <p:sp>
        <p:nvSpPr>
          <p:cNvPr id="9" name="Freeform 3">
            <a:extLst>
              <a:ext uri="{FF2B5EF4-FFF2-40B4-BE49-F238E27FC236}">
                <a16:creationId xmlns:a16="http://schemas.microsoft.com/office/drawing/2014/main" id="{1095D80B-D5E1-02CA-7259-16092165EEDB}"/>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sp>
        <p:nvSpPr>
          <p:cNvPr id="14" name="TextBox 13">
            <a:extLst>
              <a:ext uri="{FF2B5EF4-FFF2-40B4-BE49-F238E27FC236}">
                <a16:creationId xmlns:a16="http://schemas.microsoft.com/office/drawing/2014/main" id="{3AF70565-985C-503A-7B39-D0F9A52A2B0D}"/>
              </a:ext>
            </a:extLst>
          </p:cNvPr>
          <p:cNvSpPr txBox="1"/>
          <p:nvPr/>
        </p:nvSpPr>
        <p:spPr>
          <a:xfrm>
            <a:off x="660400" y="2502468"/>
            <a:ext cx="5645484" cy="3399679"/>
          </a:xfrm>
          <a:prstGeom prst="rect">
            <a:avLst/>
          </a:prstGeom>
        </p:spPr>
        <p:txBody>
          <a:bodyPr vert="horz" lIns="91440" tIns="45720" rIns="91440" bIns="45720" rtlCol="0" anchor="ctr">
            <a:normAutofit/>
          </a:bodyPr>
          <a:lstStyle/>
          <a:p>
            <a:pPr marL="304815" indent="-304815" defTabSz="457223">
              <a:spcBef>
                <a:spcPts val="1000"/>
              </a:spcBef>
              <a:buClr>
                <a:srgbClr val="0F6FC6"/>
              </a:buClr>
              <a:buSzPct val="80000"/>
              <a:buFont typeface="Arial" panose="020B0604020202020204" pitchFamily="34" charset="0"/>
              <a:buChar char="•"/>
            </a:pPr>
            <a:endParaRPr lang="en-GB" sz="2133" dirty="0">
              <a:solidFill>
                <a:prstClr val="black">
                  <a:lumMod val="75000"/>
                  <a:lumOff val="25000"/>
                </a:prstClr>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22FE76C-71DF-57FC-586B-5C03A96A8D0E}"/>
              </a:ext>
            </a:extLst>
          </p:cNvPr>
          <p:cNvSpPr txBox="1"/>
          <p:nvPr/>
        </p:nvSpPr>
        <p:spPr>
          <a:xfrm>
            <a:off x="561264" y="256825"/>
            <a:ext cx="4746785" cy="1446550"/>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Supporting your child in crisis: </a:t>
            </a:r>
          </a:p>
        </p:txBody>
      </p:sp>
      <p:sp>
        <p:nvSpPr>
          <p:cNvPr id="5" name="TextBox 4">
            <a:extLst>
              <a:ext uri="{FF2B5EF4-FFF2-40B4-BE49-F238E27FC236}">
                <a16:creationId xmlns:a16="http://schemas.microsoft.com/office/drawing/2014/main" id="{A9552952-516B-A941-B468-45EE2D67AA3C}"/>
              </a:ext>
            </a:extLst>
          </p:cNvPr>
          <p:cNvSpPr txBox="1"/>
          <p:nvPr/>
        </p:nvSpPr>
        <p:spPr>
          <a:xfrm>
            <a:off x="642965" y="2104802"/>
            <a:ext cx="5645484" cy="3399679"/>
          </a:xfrm>
          <a:prstGeom prst="rect">
            <a:avLst/>
          </a:prstGeom>
          <a:solidFill>
            <a:schemeClr val="bg1"/>
          </a:solidFill>
        </p:spPr>
        <p:txBody>
          <a:bodyPr vert="horz" lIns="91440" tIns="45720" rIns="91440" bIns="45720" rtlCol="0" anchor="ctr">
            <a:normAutofit/>
          </a:bodyPr>
          <a:lstStyle/>
          <a:p>
            <a:pPr marL="304815" indent="-304815" defTabSz="457223">
              <a:spcBef>
                <a:spcPts val="1000"/>
              </a:spcBef>
              <a:buClr>
                <a:srgbClr val="0F6FC6"/>
              </a:buClr>
              <a:buSzPct val="80000"/>
              <a:buFont typeface="Arial" panose="020B0604020202020204" pitchFamily="34" charset="0"/>
              <a:buChar char="•"/>
            </a:pPr>
            <a:endParaRPr lang="en-GB" sz="2133" dirty="0">
              <a:solidFill>
                <a:prstClr val="black">
                  <a:lumMod val="75000"/>
                  <a:lumOff val="25000"/>
                </a:prstClr>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0F7C3A21-C224-31B5-50A1-BB5F8525C601}"/>
              </a:ext>
            </a:extLst>
          </p:cNvPr>
          <p:cNvSpPr txBox="1"/>
          <p:nvPr/>
        </p:nvSpPr>
        <p:spPr>
          <a:xfrm>
            <a:off x="965200" y="1759423"/>
            <a:ext cx="10363200" cy="3718134"/>
          </a:xfrm>
          <a:prstGeom prst="rect">
            <a:avLst/>
          </a:prstGeom>
          <a:noFill/>
        </p:spPr>
        <p:txBody>
          <a:bodyPr wrap="square">
            <a:spAutoFit/>
          </a:bodyPr>
          <a:lstStyle/>
          <a:p>
            <a:pPr defTabSz="609630" fontAlgn="t">
              <a:lnSpc>
                <a:spcPct val="119048"/>
              </a:lnSpc>
            </a:pPr>
            <a:r>
              <a:rPr lang="en-GB" sz="2200" b="1" dirty="0">
                <a:solidFill>
                  <a:prstClr val="black"/>
                </a:solidFill>
                <a:latin typeface="Calibri"/>
              </a:rPr>
              <a:t>When We Provide Cover</a:t>
            </a:r>
          </a:p>
          <a:p>
            <a:pPr defTabSz="609630" fontAlgn="t">
              <a:lnSpc>
                <a:spcPct val="119048"/>
              </a:lnSpc>
            </a:pPr>
            <a:r>
              <a:rPr lang="en-GB" sz="2200" dirty="0">
                <a:solidFill>
                  <a:prstClr val="black"/>
                </a:solidFill>
                <a:latin typeface="Calibri"/>
              </a:rPr>
              <a:t>Urgent mental health support is accessible 24 hours a day, 7 days a week through the NHS 111 Mental Health Option.</a:t>
            </a:r>
          </a:p>
          <a:p>
            <a:pPr defTabSz="609630" fontAlgn="t">
              <a:lnSpc>
                <a:spcPct val="119048"/>
              </a:lnSpc>
            </a:pPr>
            <a:r>
              <a:rPr lang="en-GB" sz="2200" dirty="0">
                <a:solidFill>
                  <a:prstClr val="black"/>
                </a:solidFill>
                <a:latin typeface="Calibri"/>
              </a:rPr>
              <a:t>UST assessments are provided following referral from acute hospitals or via the crisis pathway.</a:t>
            </a:r>
          </a:p>
          <a:p>
            <a:pPr defTabSz="609630" fontAlgn="t">
              <a:lnSpc>
                <a:spcPct val="119048"/>
              </a:lnSpc>
            </a:pPr>
            <a:endParaRPr lang="en-GB" sz="2200" dirty="0">
              <a:solidFill>
                <a:prstClr val="black"/>
              </a:solidFill>
              <a:latin typeface="Calibri"/>
            </a:endParaRPr>
          </a:p>
          <a:p>
            <a:pPr defTabSz="609630" fontAlgn="t">
              <a:lnSpc>
                <a:spcPct val="119048"/>
              </a:lnSpc>
            </a:pPr>
            <a:r>
              <a:rPr lang="en-GB" sz="2200" b="1" dirty="0">
                <a:solidFill>
                  <a:prstClr val="black"/>
                </a:solidFill>
                <a:latin typeface="Calibri"/>
              </a:rPr>
              <a:t>How to Contact Us</a:t>
            </a:r>
            <a:r>
              <a:rPr lang="en-GB" sz="2200" dirty="0">
                <a:solidFill>
                  <a:prstClr val="black"/>
                </a:solidFill>
                <a:latin typeface="Calibri"/>
              </a:rPr>
              <a:t> </a:t>
            </a:r>
          </a:p>
          <a:p>
            <a:pPr defTabSz="609630" fontAlgn="t">
              <a:lnSpc>
                <a:spcPct val="119048"/>
              </a:lnSpc>
            </a:pPr>
            <a:r>
              <a:rPr lang="en-GB" sz="2200" dirty="0">
                <a:solidFill>
                  <a:prstClr val="black"/>
                </a:solidFill>
                <a:latin typeface="Calibri"/>
              </a:rPr>
              <a:t>NHS 111 - Select the Mental Health Option (available 24/7)Parents, carers, professionals and young people can access urgent mental health support through NHS 111.</a:t>
            </a:r>
          </a:p>
        </p:txBody>
      </p:sp>
    </p:spTree>
    <p:extLst>
      <p:ext uri="{BB962C8B-B14F-4D97-AF65-F5344CB8AC3E}">
        <p14:creationId xmlns:p14="http://schemas.microsoft.com/office/powerpoint/2010/main" val="2679946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6340EF9-D84B-CE01-19BD-F05FAD41585A}"/>
              </a:ext>
            </a:extLst>
          </p:cNvPr>
          <p:cNvPicPr>
            <a:picLocks noChangeAspect="1"/>
          </p:cNvPicPr>
          <p:nvPr/>
        </p:nvPicPr>
        <p:blipFill>
          <a:blip r:embed="rId2"/>
          <a:stretch>
            <a:fillRect/>
          </a:stretch>
        </p:blipFill>
        <p:spPr>
          <a:xfrm>
            <a:off x="1000125" y="31750"/>
            <a:ext cx="10191750" cy="6794500"/>
          </a:xfrm>
          <a:prstGeom prst="rect">
            <a:avLst/>
          </a:prstGeom>
        </p:spPr>
      </p:pic>
    </p:spTree>
    <p:extLst>
      <p:ext uri="{BB962C8B-B14F-4D97-AF65-F5344CB8AC3E}">
        <p14:creationId xmlns:p14="http://schemas.microsoft.com/office/powerpoint/2010/main" val="20900025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1" y="0"/>
            <a:ext cx="12191695" cy="658368"/>
          </a:xfrm>
          <a:prstGeom prst="rect">
            <a:avLst/>
          </a:prstGeom>
          <a:solidFill>
            <a:srgbClr val="005EB8"/>
          </a:solidFill>
          <a:ln w="12700">
            <a:solidFill>
              <a:srgbClr val="005EB8"/>
            </a:solidFill>
            <a:prstDash val="solid"/>
          </a:ln>
        </p:spPr>
        <p:txBody>
          <a:bodyPr/>
          <a:lstStyle/>
          <a:p>
            <a:pPr defTabSz="609630"/>
            <a:endParaRPr lang="en-GB">
              <a:solidFill>
                <a:prstClr val="black"/>
              </a:solidFill>
              <a:latin typeface="Calibri"/>
            </a:endParaRPr>
          </a:p>
        </p:txBody>
      </p:sp>
      <p:sp>
        <p:nvSpPr>
          <p:cNvPr id="3" name="Text 1"/>
          <p:cNvSpPr/>
          <p:nvPr/>
        </p:nvSpPr>
        <p:spPr>
          <a:xfrm>
            <a:off x="438912" y="137160"/>
            <a:ext cx="7589520" cy="320040"/>
          </a:xfrm>
          <a:prstGeom prst="rect">
            <a:avLst/>
          </a:prstGeom>
          <a:noFill/>
          <a:ln/>
        </p:spPr>
        <p:txBody>
          <a:bodyPr wrap="square" lIns="0" tIns="0" rIns="0" bIns="0" rtlCol="0" anchor="ctr"/>
          <a:lstStyle/>
          <a:p>
            <a:pPr defTabSz="609630"/>
            <a:r>
              <a:rPr lang="en-US" sz="2500" b="1" dirty="0">
                <a:solidFill>
                  <a:srgbClr val="FFFFFF"/>
                </a:solidFill>
                <a:latin typeface="Calibri"/>
              </a:rPr>
              <a:t>Top 10 things to do to help your CYP mental health</a:t>
            </a:r>
            <a:endParaRPr lang="en-US" sz="2500" dirty="0">
              <a:solidFill>
                <a:prstClr val="black"/>
              </a:solidFill>
              <a:latin typeface="Calibri"/>
            </a:endParaRPr>
          </a:p>
        </p:txBody>
      </p:sp>
      <p:sp>
        <p:nvSpPr>
          <p:cNvPr id="4" name="Text 2"/>
          <p:cNvSpPr/>
          <p:nvPr/>
        </p:nvSpPr>
        <p:spPr>
          <a:xfrm>
            <a:off x="8641080" y="192024"/>
            <a:ext cx="3108960" cy="201168"/>
          </a:xfrm>
          <a:prstGeom prst="rect">
            <a:avLst/>
          </a:prstGeom>
          <a:noFill/>
          <a:ln/>
        </p:spPr>
        <p:txBody>
          <a:bodyPr wrap="square" lIns="0" tIns="0" rIns="0" bIns="0" rtlCol="0" anchor="ctr"/>
          <a:lstStyle/>
          <a:p>
            <a:pPr algn="r" defTabSz="609630"/>
            <a:r>
              <a:rPr lang="en-US" sz="1150" dirty="0">
                <a:solidFill>
                  <a:srgbClr val="FFFFFF"/>
                </a:solidFill>
                <a:latin typeface="Calibri"/>
              </a:rPr>
              <a:t>Small, supportive actions can make a real difference</a:t>
            </a:r>
            <a:endParaRPr lang="en-US" sz="1150" dirty="0">
              <a:solidFill>
                <a:prstClr val="black"/>
              </a:solidFill>
              <a:latin typeface="Calibri"/>
            </a:endParaRPr>
          </a:p>
        </p:txBody>
      </p:sp>
      <p:pic>
        <p:nvPicPr>
          <p:cNvPr id="5" name="Image 0" descr="/mnt/data/14461a55ec.png"/>
          <p:cNvPicPr>
            <a:picLocks noChangeAspect="1"/>
          </p:cNvPicPr>
          <p:nvPr/>
        </p:nvPicPr>
        <p:blipFill>
          <a:blip r:embed="rId3"/>
          <a:srcRect l="751" r="-2012"/>
          <a:stretch>
            <a:fillRect/>
          </a:stretch>
        </p:blipFill>
        <p:spPr>
          <a:xfrm>
            <a:off x="332014" y="723900"/>
            <a:ext cx="11729357" cy="5658612"/>
          </a:xfrm>
          <a:prstGeom prst="rect">
            <a:avLst/>
          </a:prstGeom>
        </p:spPr>
      </p:pic>
      <p:sp>
        <p:nvSpPr>
          <p:cNvPr id="8" name="Text 5"/>
          <p:cNvSpPr/>
          <p:nvPr/>
        </p:nvSpPr>
        <p:spPr>
          <a:xfrm>
            <a:off x="566928" y="1243584"/>
            <a:ext cx="347472" cy="109728"/>
          </a:xfrm>
          <a:prstGeom prst="rect">
            <a:avLst/>
          </a:prstGeom>
          <a:noFill/>
          <a:ln/>
        </p:spPr>
        <p:txBody>
          <a:bodyPr wrap="square" lIns="0" tIns="0" rIns="0" bIns="0" rtlCol="0" anchor="ctr"/>
          <a:lstStyle/>
          <a:p>
            <a:pPr algn="ctr" defTabSz="609630"/>
            <a:r>
              <a:rPr lang="en-US" sz="1000" b="1" dirty="0">
                <a:solidFill>
                  <a:srgbClr val="FFFFFF"/>
                </a:solidFill>
                <a:latin typeface="Calibri"/>
              </a:rPr>
              <a:t>1</a:t>
            </a:r>
            <a:endParaRPr lang="en-US" sz="1000" dirty="0">
              <a:solidFill>
                <a:prstClr val="black"/>
              </a:solidFill>
              <a:latin typeface="Calibri"/>
            </a:endParaRPr>
          </a:p>
        </p:txBody>
      </p:sp>
      <p:sp>
        <p:nvSpPr>
          <p:cNvPr id="13" name="Text 10"/>
          <p:cNvSpPr/>
          <p:nvPr/>
        </p:nvSpPr>
        <p:spPr>
          <a:xfrm>
            <a:off x="3218688" y="1243584"/>
            <a:ext cx="347472" cy="109728"/>
          </a:xfrm>
          <a:prstGeom prst="rect">
            <a:avLst/>
          </a:prstGeom>
          <a:noFill/>
          <a:ln/>
        </p:spPr>
        <p:txBody>
          <a:bodyPr wrap="square" lIns="0" tIns="0" rIns="0" bIns="0" rtlCol="0" anchor="ctr"/>
          <a:lstStyle/>
          <a:p>
            <a:pPr algn="ctr" defTabSz="609630"/>
            <a:r>
              <a:rPr lang="en-US" sz="1000" b="1" dirty="0">
                <a:solidFill>
                  <a:srgbClr val="FFFFFF"/>
                </a:solidFill>
                <a:latin typeface="Calibri"/>
              </a:rPr>
              <a:t>2</a:t>
            </a:r>
            <a:endParaRPr lang="en-US" sz="1000" dirty="0">
              <a:solidFill>
                <a:prstClr val="black"/>
              </a:solidFill>
              <a:latin typeface="Calibri"/>
            </a:endParaRPr>
          </a:p>
        </p:txBody>
      </p:sp>
      <p:sp>
        <p:nvSpPr>
          <p:cNvPr id="18" name="Text 15"/>
          <p:cNvSpPr/>
          <p:nvPr/>
        </p:nvSpPr>
        <p:spPr>
          <a:xfrm>
            <a:off x="5748375" y="2295144"/>
            <a:ext cx="347472" cy="109728"/>
          </a:xfrm>
          <a:prstGeom prst="rect">
            <a:avLst/>
          </a:prstGeom>
          <a:noFill/>
          <a:ln/>
        </p:spPr>
        <p:txBody>
          <a:bodyPr wrap="square" lIns="0" tIns="0" rIns="0" bIns="0" rtlCol="0" anchor="ctr"/>
          <a:lstStyle/>
          <a:p>
            <a:pPr algn="ctr" defTabSz="609630"/>
            <a:r>
              <a:rPr lang="en-US" sz="1000" b="1" dirty="0">
                <a:solidFill>
                  <a:srgbClr val="FFFFFF"/>
                </a:solidFill>
                <a:latin typeface="Calibri"/>
              </a:rPr>
              <a:t>3</a:t>
            </a:r>
            <a:endParaRPr lang="en-US" sz="1000" dirty="0">
              <a:solidFill>
                <a:prstClr val="black"/>
              </a:solidFill>
              <a:latin typeface="Calibri"/>
            </a:endParaRPr>
          </a:p>
        </p:txBody>
      </p:sp>
      <p:sp>
        <p:nvSpPr>
          <p:cNvPr id="23" name="Text 20"/>
          <p:cNvSpPr/>
          <p:nvPr/>
        </p:nvSpPr>
        <p:spPr>
          <a:xfrm>
            <a:off x="566928" y="2734056"/>
            <a:ext cx="347472" cy="109728"/>
          </a:xfrm>
          <a:prstGeom prst="rect">
            <a:avLst/>
          </a:prstGeom>
          <a:noFill/>
          <a:ln/>
        </p:spPr>
        <p:txBody>
          <a:bodyPr wrap="square" lIns="0" tIns="0" rIns="0" bIns="0" rtlCol="0" anchor="ctr"/>
          <a:lstStyle/>
          <a:p>
            <a:pPr algn="ctr" defTabSz="609630"/>
            <a:r>
              <a:rPr lang="en-US" sz="1000" b="1" dirty="0">
                <a:solidFill>
                  <a:srgbClr val="FFFFFF"/>
                </a:solidFill>
                <a:latin typeface="Calibri"/>
              </a:rPr>
              <a:t>4</a:t>
            </a:r>
            <a:endParaRPr lang="en-US" sz="1000" dirty="0">
              <a:solidFill>
                <a:prstClr val="black"/>
              </a:solidFill>
              <a:latin typeface="Calibri"/>
            </a:endParaRPr>
          </a:p>
        </p:txBody>
      </p:sp>
      <p:sp>
        <p:nvSpPr>
          <p:cNvPr id="28" name="Text 25"/>
          <p:cNvSpPr/>
          <p:nvPr/>
        </p:nvSpPr>
        <p:spPr>
          <a:xfrm>
            <a:off x="3218688" y="2734056"/>
            <a:ext cx="347472" cy="109728"/>
          </a:xfrm>
          <a:prstGeom prst="rect">
            <a:avLst/>
          </a:prstGeom>
          <a:noFill/>
          <a:ln/>
        </p:spPr>
        <p:txBody>
          <a:bodyPr wrap="square" lIns="0" tIns="0" rIns="0" bIns="0" rtlCol="0" anchor="ctr"/>
          <a:lstStyle/>
          <a:p>
            <a:pPr algn="ctr" defTabSz="609630"/>
            <a:r>
              <a:rPr lang="en-US" sz="1000" b="1" dirty="0">
                <a:solidFill>
                  <a:srgbClr val="FFFFFF"/>
                </a:solidFill>
                <a:latin typeface="Calibri"/>
              </a:rPr>
              <a:t>5</a:t>
            </a:r>
            <a:endParaRPr lang="en-US" sz="1000" dirty="0">
              <a:solidFill>
                <a:prstClr val="black"/>
              </a:solidFill>
              <a:latin typeface="Calibri"/>
            </a:endParaRPr>
          </a:p>
        </p:txBody>
      </p:sp>
      <p:sp>
        <p:nvSpPr>
          <p:cNvPr id="33" name="Text 30"/>
          <p:cNvSpPr/>
          <p:nvPr/>
        </p:nvSpPr>
        <p:spPr>
          <a:xfrm>
            <a:off x="5870448" y="2734056"/>
            <a:ext cx="347472" cy="109728"/>
          </a:xfrm>
          <a:prstGeom prst="rect">
            <a:avLst/>
          </a:prstGeom>
          <a:noFill/>
          <a:ln/>
        </p:spPr>
        <p:txBody>
          <a:bodyPr wrap="square" lIns="0" tIns="0" rIns="0" bIns="0" rtlCol="0" anchor="ctr"/>
          <a:lstStyle/>
          <a:p>
            <a:pPr algn="ctr" defTabSz="609630"/>
            <a:r>
              <a:rPr lang="en-US" sz="1000" b="1" dirty="0">
                <a:solidFill>
                  <a:srgbClr val="FFFFFF"/>
                </a:solidFill>
                <a:latin typeface="Calibri"/>
              </a:rPr>
              <a:t>6</a:t>
            </a:r>
            <a:endParaRPr lang="en-US" sz="1000" dirty="0">
              <a:solidFill>
                <a:prstClr val="black"/>
              </a:solidFill>
              <a:latin typeface="Calibri"/>
            </a:endParaRPr>
          </a:p>
        </p:txBody>
      </p:sp>
      <p:sp>
        <p:nvSpPr>
          <p:cNvPr id="38" name="Text 35"/>
          <p:cNvSpPr/>
          <p:nvPr/>
        </p:nvSpPr>
        <p:spPr>
          <a:xfrm>
            <a:off x="566928" y="4224528"/>
            <a:ext cx="347472" cy="109728"/>
          </a:xfrm>
          <a:prstGeom prst="rect">
            <a:avLst/>
          </a:prstGeom>
          <a:noFill/>
          <a:ln/>
        </p:spPr>
        <p:txBody>
          <a:bodyPr wrap="square" lIns="0" tIns="0" rIns="0" bIns="0" rtlCol="0" anchor="ctr"/>
          <a:lstStyle/>
          <a:p>
            <a:pPr algn="ctr" defTabSz="609630"/>
            <a:r>
              <a:rPr lang="en-US" sz="1000" b="1" dirty="0">
                <a:solidFill>
                  <a:srgbClr val="FFFFFF"/>
                </a:solidFill>
                <a:latin typeface="Calibri"/>
              </a:rPr>
              <a:t>7</a:t>
            </a:r>
            <a:endParaRPr lang="en-US" sz="1000" dirty="0">
              <a:solidFill>
                <a:prstClr val="black"/>
              </a:solidFill>
              <a:latin typeface="Calibri"/>
            </a:endParaRPr>
          </a:p>
        </p:txBody>
      </p:sp>
      <p:sp>
        <p:nvSpPr>
          <p:cNvPr id="43" name="Text 40"/>
          <p:cNvSpPr/>
          <p:nvPr/>
        </p:nvSpPr>
        <p:spPr>
          <a:xfrm>
            <a:off x="3218688" y="4224528"/>
            <a:ext cx="347472" cy="109728"/>
          </a:xfrm>
          <a:prstGeom prst="rect">
            <a:avLst/>
          </a:prstGeom>
          <a:noFill/>
          <a:ln/>
        </p:spPr>
        <p:txBody>
          <a:bodyPr wrap="square" lIns="0" tIns="0" rIns="0" bIns="0" rtlCol="0" anchor="ctr"/>
          <a:lstStyle/>
          <a:p>
            <a:pPr algn="ctr" defTabSz="609630"/>
            <a:r>
              <a:rPr lang="en-US" sz="1000" b="1" dirty="0">
                <a:solidFill>
                  <a:srgbClr val="FFFFFF"/>
                </a:solidFill>
                <a:latin typeface="Calibri"/>
              </a:rPr>
              <a:t>8</a:t>
            </a:r>
            <a:endParaRPr lang="en-US" sz="1000" dirty="0">
              <a:solidFill>
                <a:prstClr val="black"/>
              </a:solidFill>
              <a:latin typeface="Calibri"/>
            </a:endParaRPr>
          </a:p>
        </p:txBody>
      </p:sp>
      <p:sp>
        <p:nvSpPr>
          <p:cNvPr id="48" name="Text 45"/>
          <p:cNvSpPr/>
          <p:nvPr/>
        </p:nvSpPr>
        <p:spPr>
          <a:xfrm>
            <a:off x="5870448" y="4224528"/>
            <a:ext cx="347472" cy="109728"/>
          </a:xfrm>
          <a:prstGeom prst="rect">
            <a:avLst/>
          </a:prstGeom>
          <a:noFill/>
          <a:ln/>
        </p:spPr>
        <p:txBody>
          <a:bodyPr wrap="square" lIns="0" tIns="0" rIns="0" bIns="0" rtlCol="0" anchor="ctr"/>
          <a:lstStyle/>
          <a:p>
            <a:pPr algn="ctr" defTabSz="609630"/>
            <a:r>
              <a:rPr lang="en-US" sz="1000" b="1" dirty="0">
                <a:solidFill>
                  <a:srgbClr val="FFFFFF"/>
                </a:solidFill>
                <a:latin typeface="Calibri"/>
              </a:rPr>
              <a:t>9</a:t>
            </a:r>
            <a:endParaRPr lang="en-US" sz="1000" dirty="0">
              <a:solidFill>
                <a:prstClr val="black"/>
              </a:solidFill>
              <a:latin typeface="Calibri"/>
            </a:endParaRPr>
          </a:p>
        </p:txBody>
      </p:sp>
      <p:sp>
        <p:nvSpPr>
          <p:cNvPr id="53" name="Text 50"/>
          <p:cNvSpPr/>
          <p:nvPr/>
        </p:nvSpPr>
        <p:spPr>
          <a:xfrm>
            <a:off x="585216" y="5779008"/>
            <a:ext cx="365760" cy="109728"/>
          </a:xfrm>
          <a:prstGeom prst="rect">
            <a:avLst/>
          </a:prstGeom>
          <a:noFill/>
          <a:ln/>
        </p:spPr>
        <p:txBody>
          <a:bodyPr wrap="square" lIns="0" tIns="0" rIns="0" bIns="0" rtlCol="0" anchor="ctr"/>
          <a:lstStyle/>
          <a:p>
            <a:pPr algn="ctr" defTabSz="609630"/>
            <a:r>
              <a:rPr lang="en-US" sz="900" b="1" dirty="0">
                <a:solidFill>
                  <a:srgbClr val="FFFFFF"/>
                </a:solidFill>
                <a:latin typeface="Calibri"/>
              </a:rPr>
              <a:t>1</a:t>
            </a:r>
            <a:endParaRPr lang="en-US" sz="900" dirty="0">
              <a:solidFill>
                <a:prstClr val="black"/>
              </a:solidFill>
              <a:latin typeface="Calibri"/>
            </a:endParaRPr>
          </a:p>
        </p:txBody>
      </p:sp>
      <p:sp>
        <p:nvSpPr>
          <p:cNvPr id="56" name="Text 53"/>
          <p:cNvSpPr/>
          <p:nvPr/>
        </p:nvSpPr>
        <p:spPr>
          <a:xfrm>
            <a:off x="457200" y="6382512"/>
            <a:ext cx="7708392" cy="201168"/>
          </a:xfrm>
          <a:prstGeom prst="rect">
            <a:avLst/>
          </a:prstGeom>
          <a:noFill/>
          <a:ln/>
        </p:spPr>
        <p:txBody>
          <a:bodyPr wrap="square" lIns="0" tIns="0" rIns="0" bIns="0" rtlCol="0" anchor="ctr"/>
          <a:lstStyle/>
          <a:p>
            <a:pPr defTabSz="609630"/>
            <a:r>
              <a:rPr lang="en-US" sz="1050" b="1" dirty="0">
                <a:solidFill>
                  <a:srgbClr val="A1262D"/>
                </a:solidFill>
                <a:latin typeface="Calibri"/>
              </a:rPr>
              <a:t>If a child or young person may be in immediate danger, seek urgent help.</a:t>
            </a:r>
            <a:endParaRPr lang="en-US" sz="1050" dirty="0">
              <a:solidFill>
                <a:prstClr val="black"/>
              </a:solidFill>
              <a:latin typeface="Calibri"/>
            </a:endParaRPr>
          </a:p>
        </p:txBody>
      </p:sp>
      <p:sp>
        <p:nvSpPr>
          <p:cNvPr id="57" name="Text 54"/>
          <p:cNvSpPr/>
          <p:nvPr/>
        </p:nvSpPr>
        <p:spPr>
          <a:xfrm>
            <a:off x="7955280" y="6433239"/>
            <a:ext cx="3364992" cy="219456"/>
          </a:xfrm>
          <a:prstGeom prst="rect">
            <a:avLst/>
          </a:prstGeom>
          <a:noFill/>
          <a:ln/>
        </p:spPr>
        <p:txBody>
          <a:bodyPr wrap="square" lIns="0" tIns="0" rIns="0" bIns="0" rtlCol="0" anchor="ctr"/>
          <a:lstStyle/>
          <a:p>
            <a:pPr algn="ctr" defTabSz="609630"/>
            <a:r>
              <a:rPr lang="en-US" sz="1100" dirty="0">
                <a:solidFill>
                  <a:srgbClr val="5A7488"/>
                </a:solidFill>
                <a:latin typeface="Calibri"/>
              </a:rPr>
              <a:t>NHS-aligned parent/carer guidance</a:t>
            </a:r>
            <a:endParaRPr lang="en-US" sz="1100" dirty="0">
              <a:solidFill>
                <a:prstClr val="black"/>
              </a:solidFill>
              <a:latin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1" y="0"/>
            <a:ext cx="12191695" cy="749808"/>
          </a:xfrm>
          <a:prstGeom prst="rect">
            <a:avLst/>
          </a:prstGeom>
          <a:solidFill>
            <a:srgbClr val="005EB8"/>
          </a:solidFill>
          <a:ln w="12700">
            <a:solidFill>
              <a:srgbClr val="005EB8"/>
            </a:solidFill>
            <a:prstDash val="solid"/>
          </a:ln>
        </p:spPr>
        <p:txBody>
          <a:bodyPr/>
          <a:lstStyle/>
          <a:p>
            <a:pPr defTabSz="609630"/>
            <a:endParaRPr lang="en-GB" sz="1200">
              <a:solidFill>
                <a:prstClr val="black"/>
              </a:solidFill>
              <a:latin typeface="Calibri"/>
            </a:endParaRPr>
          </a:p>
        </p:txBody>
      </p:sp>
      <p:sp>
        <p:nvSpPr>
          <p:cNvPr id="3" name="Text 1"/>
          <p:cNvSpPr/>
          <p:nvPr/>
        </p:nvSpPr>
        <p:spPr>
          <a:xfrm>
            <a:off x="502920" y="164592"/>
            <a:ext cx="2468880" cy="347472"/>
          </a:xfrm>
          <a:prstGeom prst="rect">
            <a:avLst/>
          </a:prstGeom>
          <a:noFill/>
          <a:ln/>
        </p:spPr>
        <p:txBody>
          <a:bodyPr wrap="square" lIns="0" tIns="0" rIns="0" bIns="0" rtlCol="0" anchor="ctr"/>
          <a:lstStyle/>
          <a:p>
            <a:pPr defTabSz="609630"/>
            <a:r>
              <a:rPr lang="en-US" sz="2600" b="1" dirty="0">
                <a:solidFill>
                  <a:srgbClr val="FFFFFF"/>
                </a:solidFill>
                <a:latin typeface="Aptos Display" pitchFamily="34" charset="0"/>
                <a:ea typeface="Aptos Display" pitchFamily="34" charset="-122"/>
                <a:cs typeface="Aptos Display" pitchFamily="34" charset="-120"/>
              </a:rPr>
              <a:t>MyMind</a:t>
            </a:r>
            <a:endParaRPr lang="en-US" sz="2600" dirty="0">
              <a:solidFill>
                <a:prstClr val="black"/>
              </a:solidFill>
              <a:latin typeface="Calibri"/>
            </a:endParaRPr>
          </a:p>
        </p:txBody>
      </p:sp>
      <p:sp>
        <p:nvSpPr>
          <p:cNvPr id="4" name="Text 2"/>
          <p:cNvSpPr/>
          <p:nvPr/>
        </p:nvSpPr>
        <p:spPr>
          <a:xfrm>
            <a:off x="3337560" y="210312"/>
            <a:ext cx="8001000" cy="256032"/>
          </a:xfrm>
          <a:prstGeom prst="rect">
            <a:avLst/>
          </a:prstGeom>
          <a:noFill/>
          <a:ln/>
        </p:spPr>
        <p:txBody>
          <a:bodyPr wrap="square" lIns="0" tIns="0" rIns="0" bIns="0" rtlCol="0" anchor="ctr"/>
          <a:lstStyle/>
          <a:p>
            <a:pPr algn="r" defTabSz="609630"/>
            <a:r>
              <a:rPr lang="en-US" sz="1350" dirty="0">
                <a:solidFill>
                  <a:srgbClr val="FFFFFF"/>
                </a:solidFill>
                <a:latin typeface="Calibri"/>
              </a:rPr>
              <a:t>Mental health information and support for children and young people</a:t>
            </a:r>
            <a:endParaRPr lang="en-US" sz="1350" dirty="0">
              <a:solidFill>
                <a:prstClr val="black"/>
              </a:solidFill>
              <a:latin typeface="Calibri"/>
            </a:endParaRPr>
          </a:p>
        </p:txBody>
      </p:sp>
      <p:pic>
        <p:nvPicPr>
          <p:cNvPr id="5" name="Image 0"/>
          <p:cNvPicPr>
            <a:picLocks noChangeAspect="1"/>
          </p:cNvPicPr>
          <p:nvPr/>
        </p:nvPicPr>
        <p:blipFill>
          <a:blip r:embed="rId3">
            <a:extLst>
              <a:ext uri="{28A0092B-C50C-407E-A947-70E740481C1C}">
                <a14:useLocalDpi xmlns:a14="http://schemas.microsoft.com/office/drawing/2010/main" val="0"/>
              </a:ext>
            </a:extLst>
          </a:blip>
          <a:srcRect t="243" b="7700"/>
          <a:stretch>
            <a:fillRect/>
          </a:stretch>
        </p:blipFill>
        <p:spPr>
          <a:xfrm>
            <a:off x="406400" y="844905"/>
            <a:ext cx="4443984" cy="5802783"/>
          </a:xfrm>
          <a:prstGeom prst="rect">
            <a:avLst/>
          </a:prstGeom>
        </p:spPr>
      </p:pic>
      <p:sp>
        <p:nvSpPr>
          <p:cNvPr id="8" name="Shape 5"/>
          <p:cNvSpPr/>
          <p:nvPr/>
        </p:nvSpPr>
        <p:spPr>
          <a:xfrm>
            <a:off x="5102352" y="1078992"/>
            <a:ext cx="6565392" cy="1417320"/>
          </a:xfrm>
          <a:prstGeom prst="roundRect">
            <a:avLst>
              <a:gd name="adj" fmla="val 2581"/>
            </a:avLst>
          </a:prstGeom>
          <a:solidFill>
            <a:srgbClr val="E8F5FB"/>
          </a:solidFill>
          <a:ln w="12700">
            <a:solidFill>
              <a:srgbClr val="C9E8F5"/>
            </a:solidFill>
            <a:prstDash val="solid"/>
          </a:ln>
        </p:spPr>
        <p:txBody>
          <a:bodyPr/>
          <a:lstStyle/>
          <a:p>
            <a:pPr defTabSz="609630"/>
            <a:endParaRPr lang="en-GB" sz="1200">
              <a:solidFill>
                <a:prstClr val="black"/>
              </a:solidFill>
              <a:latin typeface="Calibri"/>
            </a:endParaRPr>
          </a:p>
        </p:txBody>
      </p:sp>
      <p:sp>
        <p:nvSpPr>
          <p:cNvPr id="9" name="Text 6"/>
          <p:cNvSpPr/>
          <p:nvPr/>
        </p:nvSpPr>
        <p:spPr>
          <a:xfrm>
            <a:off x="5440680" y="1353312"/>
            <a:ext cx="2377440" cy="310896"/>
          </a:xfrm>
          <a:prstGeom prst="rect">
            <a:avLst/>
          </a:prstGeom>
          <a:noFill/>
          <a:ln/>
        </p:spPr>
        <p:txBody>
          <a:bodyPr wrap="square" lIns="0" tIns="0" rIns="0" bIns="0" rtlCol="0" anchor="ctr"/>
          <a:lstStyle/>
          <a:p>
            <a:pPr defTabSz="609630"/>
            <a:r>
              <a:rPr lang="en-US" sz="2200" b="1" dirty="0">
                <a:solidFill>
                  <a:srgbClr val="005EB8"/>
                </a:solidFill>
                <a:latin typeface="Calibri"/>
              </a:rPr>
              <a:t>What is MyMind?</a:t>
            </a:r>
            <a:endParaRPr lang="en-US" sz="2200" dirty="0">
              <a:solidFill>
                <a:prstClr val="black"/>
              </a:solidFill>
              <a:latin typeface="Calibri"/>
            </a:endParaRPr>
          </a:p>
        </p:txBody>
      </p:sp>
      <p:sp>
        <p:nvSpPr>
          <p:cNvPr id="10" name="Text 7"/>
          <p:cNvSpPr/>
          <p:nvPr/>
        </p:nvSpPr>
        <p:spPr>
          <a:xfrm>
            <a:off x="5440680" y="1746504"/>
            <a:ext cx="5806440" cy="530352"/>
          </a:xfrm>
          <a:prstGeom prst="rect">
            <a:avLst/>
          </a:prstGeom>
          <a:noFill/>
          <a:ln/>
        </p:spPr>
        <p:txBody>
          <a:bodyPr wrap="square" lIns="254" tIns="254" rIns="254" bIns="254" rtlCol="0" anchor="ctr"/>
          <a:lstStyle/>
          <a:p>
            <a:pPr defTabSz="609630"/>
            <a:r>
              <a:rPr lang="en-US" sz="1450" dirty="0">
                <a:solidFill>
                  <a:srgbClr val="153A5B"/>
                </a:solidFill>
                <a:latin typeface="Calibri"/>
              </a:rPr>
              <a:t>A website run by Cheshire and Wirral Partnership NHS Foundation Trust (CWP), which provides NHS Children and Young People’s Mental Health Services (CYPMHS).</a:t>
            </a:r>
            <a:endParaRPr lang="en-US" sz="1450" dirty="0">
              <a:solidFill>
                <a:prstClr val="black"/>
              </a:solidFill>
              <a:latin typeface="Calibri"/>
            </a:endParaRPr>
          </a:p>
        </p:txBody>
      </p:sp>
      <p:sp>
        <p:nvSpPr>
          <p:cNvPr id="11" name="Text 8"/>
          <p:cNvSpPr/>
          <p:nvPr/>
        </p:nvSpPr>
        <p:spPr>
          <a:xfrm>
            <a:off x="5404104" y="2788920"/>
            <a:ext cx="2011680" cy="292608"/>
          </a:xfrm>
          <a:prstGeom prst="rect">
            <a:avLst/>
          </a:prstGeom>
          <a:noFill/>
          <a:ln/>
        </p:spPr>
        <p:txBody>
          <a:bodyPr wrap="square" lIns="0" tIns="0" rIns="0" bIns="0" rtlCol="0" anchor="ctr"/>
          <a:lstStyle/>
          <a:p>
            <a:pPr defTabSz="609630"/>
            <a:r>
              <a:rPr lang="en-US" sz="2100" b="1" dirty="0">
                <a:solidFill>
                  <a:srgbClr val="005EB8"/>
                </a:solidFill>
                <a:latin typeface="Calibri"/>
              </a:rPr>
              <a:t>Who is it for?</a:t>
            </a:r>
            <a:endParaRPr lang="en-US" sz="2100" dirty="0">
              <a:solidFill>
                <a:prstClr val="black"/>
              </a:solidFill>
              <a:latin typeface="Calibri"/>
            </a:endParaRPr>
          </a:p>
        </p:txBody>
      </p:sp>
      <p:sp>
        <p:nvSpPr>
          <p:cNvPr id="12" name="Text 9"/>
          <p:cNvSpPr/>
          <p:nvPr/>
        </p:nvSpPr>
        <p:spPr>
          <a:xfrm>
            <a:off x="5413248" y="3182112"/>
            <a:ext cx="5897880" cy="585216"/>
          </a:xfrm>
          <a:prstGeom prst="rect">
            <a:avLst/>
          </a:prstGeom>
          <a:noFill/>
          <a:ln/>
        </p:spPr>
        <p:txBody>
          <a:bodyPr wrap="square" lIns="254" tIns="254" rIns="254" bIns="254" rtlCol="0" anchor="ctr"/>
          <a:lstStyle/>
          <a:p>
            <a:pPr defTabSz="609630"/>
            <a:r>
              <a:rPr lang="en-US" sz="1500" dirty="0">
                <a:solidFill>
                  <a:srgbClr val="153A5B"/>
                </a:solidFill>
                <a:latin typeface="Calibri"/>
              </a:rPr>
              <a:t>Young people, parents, families and professionals working with children and young people in Cheshire and Wirral.</a:t>
            </a:r>
            <a:endParaRPr lang="en-US" sz="1500" dirty="0">
              <a:solidFill>
                <a:prstClr val="black"/>
              </a:solidFill>
              <a:latin typeface="Calibri"/>
            </a:endParaRPr>
          </a:p>
        </p:txBody>
      </p:sp>
      <p:sp>
        <p:nvSpPr>
          <p:cNvPr id="13" name="Shape 10"/>
          <p:cNvSpPr/>
          <p:nvPr/>
        </p:nvSpPr>
        <p:spPr>
          <a:xfrm>
            <a:off x="5394960" y="3886201"/>
            <a:ext cx="5870448" cy="1"/>
          </a:xfrm>
          <a:prstGeom prst="line">
            <a:avLst/>
          </a:prstGeom>
          <a:noFill/>
          <a:ln w="15240">
            <a:solidFill>
              <a:srgbClr val="B9DCEA"/>
            </a:solidFill>
            <a:prstDash val="solid"/>
          </a:ln>
        </p:spPr>
        <p:txBody>
          <a:bodyPr/>
          <a:lstStyle/>
          <a:p>
            <a:pPr defTabSz="609630"/>
            <a:endParaRPr lang="en-GB" sz="1200">
              <a:solidFill>
                <a:prstClr val="black"/>
              </a:solidFill>
              <a:latin typeface="Calibri"/>
            </a:endParaRPr>
          </a:p>
        </p:txBody>
      </p:sp>
      <p:sp>
        <p:nvSpPr>
          <p:cNvPr id="14" name="Text 11"/>
          <p:cNvSpPr/>
          <p:nvPr/>
        </p:nvSpPr>
        <p:spPr>
          <a:xfrm>
            <a:off x="5404104" y="4133088"/>
            <a:ext cx="4937760" cy="301752"/>
          </a:xfrm>
          <a:prstGeom prst="rect">
            <a:avLst/>
          </a:prstGeom>
          <a:noFill/>
          <a:ln/>
        </p:spPr>
        <p:txBody>
          <a:bodyPr wrap="square" lIns="0" tIns="0" rIns="0" bIns="0" rtlCol="0" anchor="ctr"/>
          <a:lstStyle/>
          <a:p>
            <a:pPr defTabSz="609630"/>
            <a:r>
              <a:rPr lang="en-US" sz="2000" b="1" dirty="0">
                <a:solidFill>
                  <a:srgbClr val="005EB8"/>
                </a:solidFill>
                <a:latin typeface="Calibri"/>
              </a:rPr>
              <a:t>Here you can find information on:</a:t>
            </a:r>
            <a:endParaRPr lang="en-US" sz="2000" dirty="0">
              <a:solidFill>
                <a:prstClr val="black"/>
              </a:solidFill>
              <a:latin typeface="Calibri"/>
            </a:endParaRPr>
          </a:p>
        </p:txBody>
      </p:sp>
      <p:sp>
        <p:nvSpPr>
          <p:cNvPr id="15" name="Shape 12"/>
          <p:cNvSpPr/>
          <p:nvPr/>
        </p:nvSpPr>
        <p:spPr>
          <a:xfrm>
            <a:off x="5431536" y="4617720"/>
            <a:ext cx="283464" cy="283464"/>
          </a:xfrm>
          <a:prstGeom prst="ellipse">
            <a:avLst/>
          </a:prstGeom>
          <a:solidFill>
            <a:srgbClr val="00A9CE"/>
          </a:solidFill>
          <a:ln w="12700">
            <a:solidFill>
              <a:srgbClr val="00A9CE"/>
            </a:solidFill>
            <a:prstDash val="solid"/>
          </a:ln>
        </p:spPr>
        <p:txBody>
          <a:bodyPr/>
          <a:lstStyle/>
          <a:p>
            <a:pPr defTabSz="609630"/>
            <a:endParaRPr lang="en-GB" sz="1200">
              <a:solidFill>
                <a:prstClr val="black"/>
              </a:solidFill>
              <a:latin typeface="Calibri"/>
            </a:endParaRPr>
          </a:p>
        </p:txBody>
      </p:sp>
      <p:sp>
        <p:nvSpPr>
          <p:cNvPr id="16" name="Text 13"/>
          <p:cNvSpPr/>
          <p:nvPr/>
        </p:nvSpPr>
        <p:spPr>
          <a:xfrm>
            <a:off x="5431536" y="4649724"/>
            <a:ext cx="283464" cy="137160"/>
          </a:xfrm>
          <a:prstGeom prst="rect">
            <a:avLst/>
          </a:prstGeom>
          <a:noFill/>
          <a:ln/>
        </p:spPr>
        <p:txBody>
          <a:bodyPr wrap="square" lIns="0" tIns="0" rIns="0" bIns="0" rtlCol="0" anchor="ctr"/>
          <a:lstStyle/>
          <a:p>
            <a:pPr algn="ctr" defTabSz="609630"/>
            <a:r>
              <a:rPr lang="en-US" sz="900" b="1" dirty="0">
                <a:solidFill>
                  <a:srgbClr val="FFFFFF"/>
                </a:solidFill>
                <a:latin typeface="Calibri"/>
              </a:rPr>
              <a:t>1</a:t>
            </a:r>
            <a:endParaRPr lang="en-US" sz="900" dirty="0">
              <a:solidFill>
                <a:prstClr val="black"/>
              </a:solidFill>
              <a:latin typeface="Calibri"/>
            </a:endParaRPr>
          </a:p>
        </p:txBody>
      </p:sp>
      <p:sp>
        <p:nvSpPr>
          <p:cNvPr id="17" name="Text 14"/>
          <p:cNvSpPr/>
          <p:nvPr/>
        </p:nvSpPr>
        <p:spPr>
          <a:xfrm>
            <a:off x="5870448" y="4599432"/>
            <a:ext cx="5074920" cy="219456"/>
          </a:xfrm>
          <a:prstGeom prst="rect">
            <a:avLst/>
          </a:prstGeom>
          <a:noFill/>
          <a:ln/>
        </p:spPr>
        <p:txBody>
          <a:bodyPr wrap="square" lIns="0" tIns="0" rIns="0" bIns="0" rtlCol="0" anchor="ctr"/>
          <a:lstStyle/>
          <a:p>
            <a:pPr defTabSz="609630"/>
            <a:r>
              <a:rPr lang="en-US" sz="1600" b="1" dirty="0">
                <a:solidFill>
                  <a:srgbClr val="153A5B"/>
                </a:solidFill>
                <a:latin typeface="Calibri"/>
              </a:rPr>
              <a:t>Look after your mental health</a:t>
            </a:r>
            <a:endParaRPr lang="en-US" sz="1600" dirty="0">
              <a:solidFill>
                <a:prstClr val="black"/>
              </a:solidFill>
              <a:latin typeface="Calibri"/>
            </a:endParaRPr>
          </a:p>
        </p:txBody>
      </p:sp>
      <p:sp>
        <p:nvSpPr>
          <p:cNvPr id="18" name="Text 15"/>
          <p:cNvSpPr/>
          <p:nvPr/>
        </p:nvSpPr>
        <p:spPr>
          <a:xfrm>
            <a:off x="5870448" y="4864608"/>
            <a:ext cx="5074920" cy="246888"/>
          </a:xfrm>
          <a:prstGeom prst="rect">
            <a:avLst/>
          </a:prstGeom>
          <a:noFill/>
          <a:ln/>
        </p:spPr>
        <p:txBody>
          <a:bodyPr wrap="square" lIns="0" tIns="0" rIns="0" bIns="0" rtlCol="0" anchor="ctr"/>
          <a:lstStyle/>
          <a:p>
            <a:pPr defTabSz="609630"/>
            <a:r>
              <a:rPr lang="en-US" sz="1150" dirty="0">
                <a:solidFill>
                  <a:srgbClr val="5D7488"/>
                </a:solidFill>
                <a:latin typeface="Calibri"/>
              </a:rPr>
              <a:t>Practical information about mental wellbeing.</a:t>
            </a:r>
            <a:endParaRPr lang="en-US" sz="1150" dirty="0">
              <a:solidFill>
                <a:prstClr val="black"/>
              </a:solidFill>
              <a:latin typeface="Calibri"/>
            </a:endParaRPr>
          </a:p>
        </p:txBody>
      </p:sp>
      <p:sp>
        <p:nvSpPr>
          <p:cNvPr id="19" name="Shape 16"/>
          <p:cNvSpPr/>
          <p:nvPr/>
        </p:nvSpPr>
        <p:spPr>
          <a:xfrm>
            <a:off x="5431536" y="5257800"/>
            <a:ext cx="283464" cy="283464"/>
          </a:xfrm>
          <a:prstGeom prst="ellipse">
            <a:avLst/>
          </a:prstGeom>
          <a:solidFill>
            <a:srgbClr val="D81B60"/>
          </a:solidFill>
          <a:ln w="12700">
            <a:solidFill>
              <a:srgbClr val="D81B60"/>
            </a:solidFill>
            <a:prstDash val="solid"/>
          </a:ln>
        </p:spPr>
        <p:txBody>
          <a:bodyPr/>
          <a:lstStyle/>
          <a:p>
            <a:pPr defTabSz="609630"/>
            <a:endParaRPr lang="en-GB" sz="1200">
              <a:solidFill>
                <a:prstClr val="black"/>
              </a:solidFill>
              <a:latin typeface="Calibri"/>
            </a:endParaRPr>
          </a:p>
        </p:txBody>
      </p:sp>
      <p:sp>
        <p:nvSpPr>
          <p:cNvPr id="20" name="Text 17"/>
          <p:cNvSpPr/>
          <p:nvPr/>
        </p:nvSpPr>
        <p:spPr>
          <a:xfrm>
            <a:off x="5431536" y="5289804"/>
            <a:ext cx="283464" cy="137160"/>
          </a:xfrm>
          <a:prstGeom prst="rect">
            <a:avLst/>
          </a:prstGeom>
          <a:noFill/>
          <a:ln/>
        </p:spPr>
        <p:txBody>
          <a:bodyPr wrap="square" lIns="0" tIns="0" rIns="0" bIns="0" rtlCol="0" anchor="ctr"/>
          <a:lstStyle/>
          <a:p>
            <a:pPr algn="ctr" defTabSz="609630"/>
            <a:r>
              <a:rPr lang="en-US" sz="900" b="1" dirty="0">
                <a:solidFill>
                  <a:srgbClr val="FFFFFF"/>
                </a:solidFill>
                <a:latin typeface="Calibri"/>
              </a:rPr>
              <a:t>2</a:t>
            </a:r>
            <a:endParaRPr lang="en-US" sz="900" dirty="0">
              <a:solidFill>
                <a:prstClr val="black"/>
              </a:solidFill>
              <a:latin typeface="Calibri"/>
            </a:endParaRPr>
          </a:p>
        </p:txBody>
      </p:sp>
      <p:sp>
        <p:nvSpPr>
          <p:cNvPr id="21" name="Text 18"/>
          <p:cNvSpPr/>
          <p:nvPr/>
        </p:nvSpPr>
        <p:spPr>
          <a:xfrm>
            <a:off x="5870448" y="5239512"/>
            <a:ext cx="5074920" cy="219456"/>
          </a:xfrm>
          <a:prstGeom prst="rect">
            <a:avLst/>
          </a:prstGeom>
          <a:noFill/>
          <a:ln/>
        </p:spPr>
        <p:txBody>
          <a:bodyPr wrap="square" lIns="0" tIns="0" rIns="0" bIns="0" rtlCol="0" anchor="ctr"/>
          <a:lstStyle/>
          <a:p>
            <a:pPr defTabSz="609630"/>
            <a:r>
              <a:rPr lang="en-US" sz="1600" b="1" dirty="0">
                <a:solidFill>
                  <a:srgbClr val="153A5B"/>
                </a:solidFill>
                <a:latin typeface="Calibri"/>
              </a:rPr>
              <a:t>Access help and support</a:t>
            </a:r>
            <a:endParaRPr lang="en-US" sz="1600" dirty="0">
              <a:solidFill>
                <a:prstClr val="black"/>
              </a:solidFill>
              <a:latin typeface="Calibri"/>
            </a:endParaRPr>
          </a:p>
        </p:txBody>
      </p:sp>
      <p:sp>
        <p:nvSpPr>
          <p:cNvPr id="22" name="Text 19"/>
          <p:cNvSpPr/>
          <p:nvPr/>
        </p:nvSpPr>
        <p:spPr>
          <a:xfrm>
            <a:off x="5870448" y="5504688"/>
            <a:ext cx="5074920" cy="246888"/>
          </a:xfrm>
          <a:prstGeom prst="rect">
            <a:avLst/>
          </a:prstGeom>
          <a:noFill/>
          <a:ln/>
        </p:spPr>
        <p:txBody>
          <a:bodyPr wrap="square" lIns="0" tIns="0" rIns="0" bIns="0" rtlCol="0" anchor="ctr"/>
          <a:lstStyle/>
          <a:p>
            <a:pPr defTabSz="609630"/>
            <a:r>
              <a:rPr lang="en-US" sz="1150" dirty="0">
                <a:solidFill>
                  <a:srgbClr val="5D7488"/>
                </a:solidFill>
                <a:latin typeface="Calibri"/>
              </a:rPr>
              <a:t>Guidance on finding help and support.</a:t>
            </a:r>
            <a:endParaRPr lang="en-US" sz="1150" dirty="0">
              <a:solidFill>
                <a:prstClr val="black"/>
              </a:solidFill>
              <a:latin typeface="Calibri"/>
            </a:endParaRPr>
          </a:p>
        </p:txBody>
      </p:sp>
      <p:sp>
        <p:nvSpPr>
          <p:cNvPr id="23" name="Shape 20"/>
          <p:cNvSpPr/>
          <p:nvPr/>
        </p:nvSpPr>
        <p:spPr>
          <a:xfrm>
            <a:off x="5431536" y="5897880"/>
            <a:ext cx="283464" cy="283464"/>
          </a:xfrm>
          <a:prstGeom prst="ellipse">
            <a:avLst/>
          </a:prstGeom>
          <a:solidFill>
            <a:srgbClr val="6A5ACD"/>
          </a:solidFill>
          <a:ln w="12700">
            <a:solidFill>
              <a:srgbClr val="6A5ACD"/>
            </a:solidFill>
            <a:prstDash val="solid"/>
          </a:ln>
        </p:spPr>
        <p:txBody>
          <a:bodyPr/>
          <a:lstStyle/>
          <a:p>
            <a:pPr defTabSz="609630"/>
            <a:endParaRPr lang="en-GB" sz="1200">
              <a:solidFill>
                <a:prstClr val="black"/>
              </a:solidFill>
              <a:latin typeface="Calibri"/>
            </a:endParaRPr>
          </a:p>
        </p:txBody>
      </p:sp>
      <p:sp>
        <p:nvSpPr>
          <p:cNvPr id="24" name="Text 21"/>
          <p:cNvSpPr/>
          <p:nvPr/>
        </p:nvSpPr>
        <p:spPr>
          <a:xfrm>
            <a:off x="5431536" y="5929884"/>
            <a:ext cx="283464" cy="137160"/>
          </a:xfrm>
          <a:prstGeom prst="rect">
            <a:avLst/>
          </a:prstGeom>
          <a:noFill/>
          <a:ln/>
        </p:spPr>
        <p:txBody>
          <a:bodyPr wrap="square" lIns="0" tIns="0" rIns="0" bIns="0" rtlCol="0" anchor="ctr"/>
          <a:lstStyle/>
          <a:p>
            <a:pPr algn="ctr" defTabSz="609630"/>
            <a:r>
              <a:rPr lang="en-US" sz="900" b="1" dirty="0">
                <a:solidFill>
                  <a:srgbClr val="FFFFFF"/>
                </a:solidFill>
                <a:latin typeface="Calibri"/>
              </a:rPr>
              <a:t>3</a:t>
            </a:r>
            <a:endParaRPr lang="en-US" sz="900" dirty="0">
              <a:solidFill>
                <a:prstClr val="black"/>
              </a:solidFill>
              <a:latin typeface="Calibri"/>
            </a:endParaRPr>
          </a:p>
        </p:txBody>
      </p:sp>
      <p:sp>
        <p:nvSpPr>
          <p:cNvPr id="25" name="Text 22"/>
          <p:cNvSpPr/>
          <p:nvPr/>
        </p:nvSpPr>
        <p:spPr>
          <a:xfrm>
            <a:off x="5870448" y="5879592"/>
            <a:ext cx="5074920" cy="219456"/>
          </a:xfrm>
          <a:prstGeom prst="rect">
            <a:avLst/>
          </a:prstGeom>
          <a:noFill/>
          <a:ln/>
        </p:spPr>
        <p:txBody>
          <a:bodyPr wrap="square" lIns="0" tIns="0" rIns="0" bIns="0" rtlCol="0" anchor="ctr"/>
          <a:lstStyle/>
          <a:p>
            <a:pPr defTabSz="609630"/>
            <a:r>
              <a:rPr lang="en-US" sz="1600" b="1" dirty="0">
                <a:solidFill>
                  <a:srgbClr val="153A5B"/>
                </a:solidFill>
                <a:latin typeface="Calibri"/>
              </a:rPr>
              <a:t>Local support services</a:t>
            </a:r>
            <a:endParaRPr lang="en-US" sz="1600" dirty="0">
              <a:solidFill>
                <a:prstClr val="black"/>
              </a:solidFill>
              <a:latin typeface="Calibri"/>
            </a:endParaRPr>
          </a:p>
        </p:txBody>
      </p:sp>
      <p:sp>
        <p:nvSpPr>
          <p:cNvPr id="26" name="Text 23"/>
          <p:cNvSpPr/>
          <p:nvPr/>
        </p:nvSpPr>
        <p:spPr>
          <a:xfrm>
            <a:off x="5870448" y="6144768"/>
            <a:ext cx="5074920" cy="246888"/>
          </a:xfrm>
          <a:prstGeom prst="rect">
            <a:avLst/>
          </a:prstGeom>
          <a:noFill/>
          <a:ln/>
        </p:spPr>
        <p:txBody>
          <a:bodyPr wrap="square" lIns="0" tIns="0" rIns="0" bIns="0" rtlCol="0" anchor="ctr"/>
          <a:lstStyle/>
          <a:p>
            <a:pPr defTabSz="609630"/>
            <a:r>
              <a:rPr lang="en-US" sz="1150" dirty="0">
                <a:solidFill>
                  <a:srgbClr val="5D7488"/>
                </a:solidFill>
                <a:latin typeface="Calibri"/>
              </a:rPr>
              <a:t>Information about services in your local area.</a:t>
            </a:r>
            <a:endParaRPr lang="en-US" sz="1150" dirty="0">
              <a:solidFill>
                <a:prstClr val="black"/>
              </a:solidFill>
              <a:latin typeface="Calibri"/>
            </a:endParaRPr>
          </a:p>
        </p:txBody>
      </p:sp>
      <p:sp>
        <p:nvSpPr>
          <p:cNvPr id="27" name="Text 24"/>
          <p:cNvSpPr/>
          <p:nvPr/>
        </p:nvSpPr>
        <p:spPr>
          <a:xfrm>
            <a:off x="5422392" y="6428232"/>
            <a:ext cx="5669280" cy="164592"/>
          </a:xfrm>
          <a:prstGeom prst="rect">
            <a:avLst/>
          </a:prstGeom>
          <a:noFill/>
          <a:ln/>
        </p:spPr>
        <p:txBody>
          <a:bodyPr wrap="square" lIns="0" tIns="0" rIns="0" bIns="0" rtlCol="0" anchor="ctr"/>
          <a:lstStyle/>
          <a:p>
            <a:pPr defTabSz="609630"/>
            <a:r>
              <a:rPr lang="en-US" sz="950" dirty="0">
                <a:solidFill>
                  <a:srgbClr val="5D7488"/>
                </a:solidFill>
                <a:latin typeface="Calibri"/>
              </a:rPr>
              <a:t>@CWPMyMind   •   /CWPMyMind   •   @MyMindFeed</a:t>
            </a:r>
            <a:endParaRPr lang="en-US" sz="950" dirty="0">
              <a:solidFill>
                <a:prstClr val="black"/>
              </a:solidFill>
              <a:latin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libri"/>
            </a:endParaRPr>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libri"/>
            </a:endParaRPr>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5"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libri"/>
            </a:endParaRPr>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libri"/>
            </a:endParaRPr>
          </a:p>
        </p:txBody>
      </p:sp>
      <p:pic>
        <p:nvPicPr>
          <p:cNvPr id="4" name="Online Media 3" title="What is MyMind? - Short Version | CWP MyMind">
            <a:hlinkClick r:id="" action="ppaction://media"/>
            <a:extLst>
              <a:ext uri="{FF2B5EF4-FFF2-40B4-BE49-F238E27FC236}">
                <a16:creationId xmlns:a16="http://schemas.microsoft.com/office/drawing/2014/main" id="{A6065C91-5492-9A0F-A3CA-6CCD1C244E47}"/>
              </a:ext>
            </a:extLst>
          </p:cNvPr>
          <p:cNvPicPr>
            <a:picLocks noRot="1" noChangeAspect="1"/>
          </p:cNvPicPr>
          <p:nvPr>
            <a:videoFile r:link="rId1"/>
          </p:nvPr>
        </p:nvPicPr>
        <p:blipFill>
          <a:blip r:embed="rId4"/>
          <a:stretch>
            <a:fillRect/>
          </a:stretch>
        </p:blipFill>
        <p:spPr>
          <a:xfrm>
            <a:off x="835794" y="456986"/>
            <a:ext cx="10519646" cy="5943600"/>
          </a:xfrm>
          <a:prstGeom prst="rect">
            <a:avLst/>
          </a:prstGeom>
          <a:ln>
            <a:noFill/>
          </a:ln>
          <a:effectLst>
            <a:glow rad="228600">
              <a:srgbClr val="FFFFFF">
                <a:alpha val="40000"/>
              </a:srgbClr>
            </a:glow>
          </a:effectLst>
          <a:scene3d>
            <a:camera prst="orthographicFront"/>
            <a:lightRig rig="threePt" dir="t">
              <a:rot lat="0" lon="0" rev="2100000"/>
            </a:lightRig>
          </a:scene3d>
          <a:sp3d>
            <a:bevelT w="152400" h="101600" prst="slope"/>
          </a:sp3d>
        </p:spPr>
      </p:pic>
    </p:spTree>
    <p:extLst>
      <p:ext uri="{BB962C8B-B14F-4D97-AF65-F5344CB8AC3E}">
        <p14:creationId xmlns:p14="http://schemas.microsoft.com/office/powerpoint/2010/main" val="332402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1F89E-8231-1E78-DEB5-05D83B39230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7363473-CBA3-8637-DE0E-AAD507969DDD}"/>
              </a:ext>
            </a:extLst>
          </p:cNvPr>
          <p:cNvSpPr txBox="1"/>
          <p:nvPr/>
        </p:nvSpPr>
        <p:spPr>
          <a:xfrm>
            <a:off x="806993" y="2387600"/>
            <a:ext cx="9740538" cy="2431435"/>
          </a:xfrm>
          <a:prstGeom prst="rect">
            <a:avLst/>
          </a:prstGeom>
          <a:noFill/>
        </p:spPr>
        <p:txBody>
          <a:bodyPr wrap="square" rtlCol="0">
            <a:spAutoFit/>
          </a:bodyPr>
          <a:lstStyle/>
          <a:p>
            <a:pPr defTabSz="609630"/>
            <a:r>
              <a:rPr lang="en-GB" sz="4400" b="1" dirty="0">
                <a:solidFill>
                  <a:srgbClr val="0070C0"/>
                </a:solidFill>
                <a:latin typeface="Arial" panose="020B0604020202020204" pitchFamily="34" charset="0"/>
                <a:cs typeface="Arial" panose="020B0604020202020204" pitchFamily="34" charset="0"/>
              </a:rPr>
              <a:t>Participation &amp; Engagement Team</a:t>
            </a:r>
          </a:p>
          <a:p>
            <a:pPr defTabSz="609630"/>
            <a:endParaRPr lang="en-GB" sz="4400" b="1" dirty="0">
              <a:solidFill>
                <a:srgbClr val="0070C0"/>
              </a:solidFill>
              <a:latin typeface="Arial" panose="020B0604020202020204" pitchFamily="34" charset="0"/>
              <a:cs typeface="Arial" panose="020B0604020202020204" pitchFamily="34" charset="0"/>
            </a:endParaRPr>
          </a:p>
          <a:p>
            <a:pPr defTabSz="609630"/>
            <a:r>
              <a:rPr lang="en-GB" sz="3200" b="1" dirty="0">
                <a:solidFill>
                  <a:srgbClr val="0070C0"/>
                </a:solidFill>
                <a:latin typeface="Arial" panose="020B0604020202020204" pitchFamily="34" charset="0"/>
                <a:cs typeface="Arial" panose="020B0604020202020204" pitchFamily="34" charset="0"/>
              </a:rPr>
              <a:t>Ensuring lived experience brings meaningful influence within our service development</a:t>
            </a:r>
          </a:p>
        </p:txBody>
      </p:sp>
      <p:sp>
        <p:nvSpPr>
          <p:cNvPr id="11" name="Freeform 2">
            <a:extLst>
              <a:ext uri="{FF2B5EF4-FFF2-40B4-BE49-F238E27FC236}">
                <a16:creationId xmlns:a16="http://schemas.microsoft.com/office/drawing/2014/main" id="{2E5FDFA3-66E9-C666-0357-739329F0A004}"/>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12" name="Freeform 3">
            <a:extLst>
              <a:ext uri="{FF2B5EF4-FFF2-40B4-BE49-F238E27FC236}">
                <a16:creationId xmlns:a16="http://schemas.microsoft.com/office/drawing/2014/main" id="{55E3C34D-1D7D-4B01-13E0-C9C072C6C215}"/>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14" name="Freeform 3">
            <a:extLst>
              <a:ext uri="{FF2B5EF4-FFF2-40B4-BE49-F238E27FC236}">
                <a16:creationId xmlns:a16="http://schemas.microsoft.com/office/drawing/2014/main" id="{C8C2EBBF-00EA-03FB-A3B3-A39F5BD40537}"/>
              </a:ext>
            </a:extLst>
          </p:cNvPr>
          <p:cNvSpPr/>
          <p:nvPr/>
        </p:nvSpPr>
        <p:spPr>
          <a:xfrm>
            <a:off x="9665344" y="467289"/>
            <a:ext cx="2098554" cy="980512"/>
          </a:xfrm>
          <a:custGeom>
            <a:avLst/>
            <a:gdLst/>
            <a:ahLst/>
            <a:cxnLst/>
            <a:rect l="l" t="t" r="r" b="b"/>
            <a:pathLst>
              <a:path w="3442599" h="1627327">
                <a:moveTo>
                  <a:pt x="0" y="0"/>
                </a:moveTo>
                <a:lnTo>
                  <a:pt x="3442599" y="0"/>
                </a:lnTo>
                <a:lnTo>
                  <a:pt x="3442599" y="1627327"/>
                </a:lnTo>
                <a:lnTo>
                  <a:pt x="0" y="1627327"/>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pic>
        <p:nvPicPr>
          <p:cNvPr id="15" name="Picture 14" descr="A colorful fingerprint with a rainbow colored fingerprint&#10;&#10;AI-generated content may be incorrect.">
            <a:extLst>
              <a:ext uri="{FF2B5EF4-FFF2-40B4-BE49-F238E27FC236}">
                <a16:creationId xmlns:a16="http://schemas.microsoft.com/office/drawing/2014/main" id="{11E1E833-4C30-61CB-272D-89716D604F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67600" y="467288"/>
            <a:ext cx="1742954" cy="1062011"/>
          </a:xfrm>
          <a:prstGeom prst="rect">
            <a:avLst/>
          </a:prstGeom>
        </p:spPr>
      </p:pic>
      <p:sp>
        <p:nvSpPr>
          <p:cNvPr id="16" name="Freeform 2">
            <a:extLst>
              <a:ext uri="{FF2B5EF4-FFF2-40B4-BE49-F238E27FC236}">
                <a16:creationId xmlns:a16="http://schemas.microsoft.com/office/drawing/2014/main" id="{4A3C48EF-04FB-31B9-7A0E-56D067BBEFD2}"/>
              </a:ext>
            </a:extLst>
          </p:cNvPr>
          <p:cNvSpPr/>
          <p:nvPr/>
        </p:nvSpPr>
        <p:spPr>
          <a:xfrm rot="9644994">
            <a:off x="6343942" y="-2224442"/>
            <a:ext cx="7447963" cy="5307331"/>
          </a:xfrm>
          <a:custGeom>
            <a:avLst/>
            <a:gdLst/>
            <a:ahLst/>
            <a:cxnLst/>
            <a:rect l="l" t="t" r="r" b="b"/>
            <a:pathLst>
              <a:path w="12732761" h="9649298">
                <a:moveTo>
                  <a:pt x="0" y="0"/>
                </a:moveTo>
                <a:lnTo>
                  <a:pt x="12732762" y="0"/>
                </a:lnTo>
                <a:lnTo>
                  <a:pt x="12732762" y="9649298"/>
                </a:lnTo>
                <a:lnTo>
                  <a:pt x="0" y="9649298"/>
                </a:lnTo>
                <a:lnTo>
                  <a:pt x="0" y="0"/>
                </a:lnTo>
                <a:close/>
              </a:path>
            </a:pathLst>
          </a:custGeom>
          <a:blipFill>
            <a:blip r:embed="rId6"/>
            <a:stretch>
              <a:fillRect/>
            </a:stretch>
          </a:blipFill>
        </p:spPr>
        <p:txBody>
          <a:bodyPr/>
          <a:lstStyle/>
          <a:p>
            <a:pPr defTabSz="609630"/>
            <a:endParaRPr lang="en-GB" sz="1200">
              <a:solidFill>
                <a:prstClr val="black"/>
              </a:solidFill>
              <a:latin typeface="Calibri"/>
            </a:endParaRPr>
          </a:p>
        </p:txBody>
      </p:sp>
    </p:spTree>
    <p:extLst>
      <p:ext uri="{BB962C8B-B14F-4D97-AF65-F5344CB8AC3E}">
        <p14:creationId xmlns:p14="http://schemas.microsoft.com/office/powerpoint/2010/main" val="35818818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2CA328E-6E9A-B9F3-530A-2168AF92CB24}"/>
              </a:ext>
            </a:extLst>
          </p:cNvPr>
          <p:cNvPicPr>
            <a:picLocks noGrp="1" noChangeAspect="1"/>
          </p:cNvPicPr>
          <p:nvPr>
            <p:ph idx="1"/>
          </p:nvPr>
        </p:nvPicPr>
        <p:blipFill>
          <a:blip r:embed="rId2"/>
          <a:stretch>
            <a:fillRect/>
          </a:stretch>
        </p:blipFill>
        <p:spPr>
          <a:xfrm>
            <a:off x="924704" y="1"/>
            <a:ext cx="10356105" cy="6864557"/>
          </a:xfrm>
          <a:prstGeom prst="rect">
            <a:avLst/>
          </a:prstGeom>
        </p:spPr>
      </p:pic>
    </p:spTree>
    <p:extLst>
      <p:ext uri="{BB962C8B-B14F-4D97-AF65-F5344CB8AC3E}">
        <p14:creationId xmlns:p14="http://schemas.microsoft.com/office/powerpoint/2010/main" val="26479413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6E8F6-29B5-9677-4039-279B08B1E6E9}"/>
              </a:ext>
            </a:extLst>
          </p:cNvPr>
          <p:cNvSpPr>
            <a:spLocks noGrp="1"/>
          </p:cNvSpPr>
          <p:nvPr>
            <p:ph type="title"/>
          </p:nvPr>
        </p:nvSpPr>
        <p:spPr/>
        <p:txBody>
          <a:bodyPr/>
          <a:lstStyle/>
          <a:p>
            <a:r>
              <a:rPr lang="en-GB" b="1" dirty="0">
                <a:solidFill>
                  <a:srgbClr val="0070C0"/>
                </a:solidFill>
              </a:rPr>
              <a:t>Solutions &amp; Lasting Impact (March/June 2026 → Future (next Sept)</a:t>
            </a:r>
          </a:p>
        </p:txBody>
      </p:sp>
      <p:sp>
        <p:nvSpPr>
          <p:cNvPr id="3" name="Content Placeholder 2">
            <a:extLst>
              <a:ext uri="{FF2B5EF4-FFF2-40B4-BE49-F238E27FC236}">
                <a16:creationId xmlns:a16="http://schemas.microsoft.com/office/drawing/2014/main" id="{13803243-E9B5-B23A-47C3-D7DF22F72B9E}"/>
              </a:ext>
            </a:extLst>
          </p:cNvPr>
          <p:cNvSpPr>
            <a:spLocks noGrp="1"/>
          </p:cNvSpPr>
          <p:nvPr>
            <p:ph idx="1"/>
          </p:nvPr>
        </p:nvSpPr>
        <p:spPr>
          <a:xfrm>
            <a:off x="838200" y="1844876"/>
            <a:ext cx="6265244" cy="4351338"/>
          </a:xfrm>
        </p:spPr>
        <p:txBody>
          <a:bodyPr>
            <a:noAutofit/>
          </a:bodyPr>
          <a:lstStyle/>
          <a:p>
            <a:r>
              <a:rPr lang="en-GB" sz="2200" dirty="0"/>
              <a:t>Solution‑focused discussions on stratification and service impact  </a:t>
            </a:r>
          </a:p>
          <a:p>
            <a:r>
              <a:rPr lang="en-GB" sz="2200" dirty="0"/>
              <a:t>Parent/carer ideas included:  </a:t>
            </a:r>
          </a:p>
          <a:p>
            <a:pPr lvl="1"/>
            <a:r>
              <a:rPr lang="en-GB" sz="2200" dirty="0"/>
              <a:t>Simplified written information  </a:t>
            </a:r>
          </a:p>
          <a:p>
            <a:pPr lvl="1"/>
            <a:r>
              <a:rPr lang="en-GB" sz="2200" dirty="0"/>
              <a:t>Text messaging for updates  </a:t>
            </a:r>
          </a:p>
          <a:p>
            <a:pPr lvl="1"/>
            <a:r>
              <a:rPr lang="en-GB" sz="2200" dirty="0"/>
              <a:t> Exploring digital/AI tools </a:t>
            </a:r>
          </a:p>
          <a:p>
            <a:pPr lvl="1"/>
            <a:r>
              <a:rPr lang="en-GB" sz="2200" dirty="0"/>
              <a:t> Co‑producing pathway resources  </a:t>
            </a:r>
          </a:p>
          <a:p>
            <a:r>
              <a:rPr lang="en-GB" sz="2200" dirty="0"/>
              <a:t>Outcomes:  </a:t>
            </a:r>
          </a:p>
          <a:p>
            <a:pPr lvl="1"/>
            <a:r>
              <a:rPr lang="en-GB" sz="2200" dirty="0"/>
              <a:t>Stronger relationships with families  </a:t>
            </a:r>
          </a:p>
          <a:p>
            <a:pPr lvl="1"/>
            <a:r>
              <a:rPr lang="en-GB" sz="2200" dirty="0"/>
              <a:t>Improved communication &amp; transparency  </a:t>
            </a:r>
          </a:p>
          <a:p>
            <a:pPr lvl="1"/>
            <a:r>
              <a:rPr lang="en-GB" sz="2200" dirty="0"/>
              <a:t>Sustainable model for ongoing engagement  </a:t>
            </a:r>
          </a:p>
          <a:p>
            <a:pPr lvl="1"/>
            <a:r>
              <a:rPr lang="en-GB" sz="2200" dirty="0"/>
              <a:t>Culture of continuous learning and collaboration</a:t>
            </a:r>
          </a:p>
        </p:txBody>
      </p:sp>
      <p:pic>
        <p:nvPicPr>
          <p:cNvPr id="5" name="Picture 4">
            <a:extLst>
              <a:ext uri="{FF2B5EF4-FFF2-40B4-BE49-F238E27FC236}">
                <a16:creationId xmlns:a16="http://schemas.microsoft.com/office/drawing/2014/main" id="{F8DFEA0F-08A0-BF51-2561-A1C91512159D}"/>
              </a:ext>
            </a:extLst>
          </p:cNvPr>
          <p:cNvPicPr>
            <a:picLocks noChangeAspect="1"/>
          </p:cNvPicPr>
          <p:nvPr/>
        </p:nvPicPr>
        <p:blipFill>
          <a:blip r:embed="rId2"/>
          <a:stretch>
            <a:fillRect/>
          </a:stretch>
        </p:blipFill>
        <p:spPr>
          <a:xfrm>
            <a:off x="7103444" y="2292834"/>
            <a:ext cx="4512286" cy="3024090"/>
          </a:xfrm>
          <a:prstGeom prst="rect">
            <a:avLst/>
          </a:prstGeom>
        </p:spPr>
      </p:pic>
    </p:spTree>
    <p:extLst>
      <p:ext uri="{BB962C8B-B14F-4D97-AF65-F5344CB8AC3E}">
        <p14:creationId xmlns:p14="http://schemas.microsoft.com/office/powerpoint/2010/main" val="40403318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6E283-23CA-EEF5-9281-1D269D18747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50497EF-019C-E325-A585-BCCA84C95262}"/>
              </a:ext>
            </a:extLst>
          </p:cNvPr>
          <p:cNvSpPr txBox="1"/>
          <p:nvPr/>
        </p:nvSpPr>
        <p:spPr>
          <a:xfrm>
            <a:off x="676442" y="2998624"/>
            <a:ext cx="9740538" cy="769441"/>
          </a:xfrm>
          <a:prstGeom prst="rect">
            <a:avLst/>
          </a:prstGeom>
          <a:noFill/>
        </p:spPr>
        <p:txBody>
          <a:bodyPr wrap="square" rtlCol="0">
            <a:spAutoFit/>
          </a:bodyPr>
          <a:lstStyle/>
          <a:p>
            <a:pPr algn="ctr" defTabSz="609630"/>
            <a:r>
              <a:rPr lang="en-GB" sz="4400" b="1" dirty="0">
                <a:solidFill>
                  <a:srgbClr val="0070C0"/>
                </a:solidFill>
                <a:latin typeface="Arial" panose="020B0604020202020204" pitchFamily="34" charset="0"/>
                <a:cs typeface="Arial" panose="020B0604020202020204" pitchFamily="34" charset="0"/>
              </a:rPr>
              <a:t>Q&amp;A</a:t>
            </a:r>
          </a:p>
        </p:txBody>
      </p:sp>
      <p:sp>
        <p:nvSpPr>
          <p:cNvPr id="11" name="Freeform 2">
            <a:extLst>
              <a:ext uri="{FF2B5EF4-FFF2-40B4-BE49-F238E27FC236}">
                <a16:creationId xmlns:a16="http://schemas.microsoft.com/office/drawing/2014/main" id="{39774094-428A-5281-8A0E-E357FF364A80}"/>
              </a:ext>
            </a:extLst>
          </p:cNvPr>
          <p:cNvSpPr/>
          <p:nvPr/>
        </p:nvSpPr>
        <p:spPr>
          <a:xfrm rot="-10085110">
            <a:off x="-2040776" y="5221162"/>
            <a:ext cx="7631927" cy="5799477"/>
          </a:xfrm>
          <a:custGeom>
            <a:avLst/>
            <a:gdLst/>
            <a:ahLst/>
            <a:cxnLst/>
            <a:rect l="l" t="t" r="r" b="b"/>
            <a:pathLst>
              <a:path w="11447891" h="8699215">
                <a:moveTo>
                  <a:pt x="0" y="0"/>
                </a:moveTo>
                <a:lnTo>
                  <a:pt x="11447892" y="0"/>
                </a:lnTo>
                <a:lnTo>
                  <a:pt x="11447892" y="8699215"/>
                </a:lnTo>
                <a:lnTo>
                  <a:pt x="0" y="8699215"/>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12" name="Freeform 3">
            <a:extLst>
              <a:ext uri="{FF2B5EF4-FFF2-40B4-BE49-F238E27FC236}">
                <a16:creationId xmlns:a16="http://schemas.microsoft.com/office/drawing/2014/main" id="{D58A93B0-36FD-0967-AE65-13B8F7C9654B}"/>
              </a:ext>
            </a:extLst>
          </p:cNvPr>
          <p:cNvSpPr/>
          <p:nvPr/>
        </p:nvSpPr>
        <p:spPr>
          <a:xfrm>
            <a:off x="660400" y="5902147"/>
            <a:ext cx="2961445" cy="539583"/>
          </a:xfrm>
          <a:custGeom>
            <a:avLst/>
            <a:gdLst/>
            <a:ahLst/>
            <a:cxnLst/>
            <a:rect l="l" t="t" r="r" b="b"/>
            <a:pathLst>
              <a:path w="4442167" h="809374">
                <a:moveTo>
                  <a:pt x="0" y="0"/>
                </a:moveTo>
                <a:lnTo>
                  <a:pt x="4442167" y="0"/>
                </a:lnTo>
                <a:lnTo>
                  <a:pt x="4442167" y="809374"/>
                </a:lnTo>
                <a:lnTo>
                  <a:pt x="0" y="809374"/>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14" name="Freeform 3">
            <a:extLst>
              <a:ext uri="{FF2B5EF4-FFF2-40B4-BE49-F238E27FC236}">
                <a16:creationId xmlns:a16="http://schemas.microsoft.com/office/drawing/2014/main" id="{72D72967-8348-3DB2-7C49-2B1FDED87197}"/>
              </a:ext>
            </a:extLst>
          </p:cNvPr>
          <p:cNvSpPr/>
          <p:nvPr/>
        </p:nvSpPr>
        <p:spPr>
          <a:xfrm>
            <a:off x="9665344" y="467289"/>
            <a:ext cx="2098554" cy="980512"/>
          </a:xfrm>
          <a:custGeom>
            <a:avLst/>
            <a:gdLst/>
            <a:ahLst/>
            <a:cxnLst/>
            <a:rect l="l" t="t" r="r" b="b"/>
            <a:pathLst>
              <a:path w="3442599" h="1627327">
                <a:moveTo>
                  <a:pt x="0" y="0"/>
                </a:moveTo>
                <a:lnTo>
                  <a:pt x="3442599" y="0"/>
                </a:lnTo>
                <a:lnTo>
                  <a:pt x="3442599" y="1627327"/>
                </a:lnTo>
                <a:lnTo>
                  <a:pt x="0" y="1627327"/>
                </a:lnTo>
                <a:lnTo>
                  <a:pt x="0" y="0"/>
                </a:lnTo>
                <a:close/>
              </a:path>
            </a:pathLst>
          </a:custGeom>
          <a:blipFill>
            <a:blip r:embed="rId4"/>
            <a:stretch>
              <a:fillRect/>
            </a:stretch>
          </a:blipFill>
        </p:spPr>
        <p:txBody>
          <a:bodyPr/>
          <a:lstStyle/>
          <a:p>
            <a:pPr defTabSz="609630"/>
            <a:endParaRPr lang="en-GB" sz="1200">
              <a:solidFill>
                <a:prstClr val="black"/>
              </a:solidFill>
              <a:latin typeface="Calibri"/>
            </a:endParaRPr>
          </a:p>
        </p:txBody>
      </p:sp>
      <p:pic>
        <p:nvPicPr>
          <p:cNvPr id="15" name="Picture 14" descr="A colorful fingerprint with a rainbow colored fingerprint&#10;&#10;AI-generated content may be incorrect.">
            <a:extLst>
              <a:ext uri="{FF2B5EF4-FFF2-40B4-BE49-F238E27FC236}">
                <a16:creationId xmlns:a16="http://schemas.microsoft.com/office/drawing/2014/main" id="{17B7B22C-7EFB-BDBD-F69A-5454629F9AE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67600" y="467288"/>
            <a:ext cx="1742954" cy="1062011"/>
          </a:xfrm>
          <a:prstGeom prst="rect">
            <a:avLst/>
          </a:prstGeom>
        </p:spPr>
      </p:pic>
      <p:sp>
        <p:nvSpPr>
          <p:cNvPr id="16" name="Freeform 2">
            <a:extLst>
              <a:ext uri="{FF2B5EF4-FFF2-40B4-BE49-F238E27FC236}">
                <a16:creationId xmlns:a16="http://schemas.microsoft.com/office/drawing/2014/main" id="{BE873AA7-BCC4-6D04-9CB3-2F605F0F4411}"/>
              </a:ext>
            </a:extLst>
          </p:cNvPr>
          <p:cNvSpPr/>
          <p:nvPr/>
        </p:nvSpPr>
        <p:spPr>
          <a:xfrm rot="9644994">
            <a:off x="6343942" y="-2224442"/>
            <a:ext cx="7447963" cy="5307331"/>
          </a:xfrm>
          <a:custGeom>
            <a:avLst/>
            <a:gdLst/>
            <a:ahLst/>
            <a:cxnLst/>
            <a:rect l="l" t="t" r="r" b="b"/>
            <a:pathLst>
              <a:path w="12732761" h="9649298">
                <a:moveTo>
                  <a:pt x="0" y="0"/>
                </a:moveTo>
                <a:lnTo>
                  <a:pt x="12732762" y="0"/>
                </a:lnTo>
                <a:lnTo>
                  <a:pt x="12732762" y="9649298"/>
                </a:lnTo>
                <a:lnTo>
                  <a:pt x="0" y="9649298"/>
                </a:lnTo>
                <a:lnTo>
                  <a:pt x="0" y="0"/>
                </a:lnTo>
                <a:close/>
              </a:path>
            </a:pathLst>
          </a:custGeom>
          <a:blipFill>
            <a:blip r:embed="rId6"/>
            <a:stretch>
              <a:fillRect/>
            </a:stretch>
          </a:blipFill>
        </p:spPr>
        <p:txBody>
          <a:bodyPr/>
          <a:lstStyle/>
          <a:p>
            <a:pPr defTabSz="609630"/>
            <a:endParaRPr lang="en-GB" sz="1200">
              <a:solidFill>
                <a:prstClr val="black"/>
              </a:solidFill>
              <a:latin typeface="Calibri"/>
            </a:endParaRPr>
          </a:p>
        </p:txBody>
      </p:sp>
    </p:spTree>
    <p:extLst>
      <p:ext uri="{BB962C8B-B14F-4D97-AF65-F5344CB8AC3E}">
        <p14:creationId xmlns:p14="http://schemas.microsoft.com/office/powerpoint/2010/main" val="22804393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09D216-638C-A407-0E3A-59AB41E2B1D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4A7C23A-D574-468B-ECC8-6169E57A4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435F5E6-9253-E2D2-7DE9-532C7976F0EC}"/>
              </a:ext>
            </a:extLst>
          </p:cNvPr>
          <p:cNvSpPr>
            <a:spLocks noGrp="1"/>
          </p:cNvSpPr>
          <p:nvPr>
            <p:ph type="title"/>
          </p:nvPr>
        </p:nvSpPr>
        <p:spPr>
          <a:xfrm>
            <a:off x="630936" y="640080"/>
            <a:ext cx="4818888" cy="1481328"/>
          </a:xfrm>
        </p:spPr>
        <p:txBody>
          <a:bodyPr anchor="b">
            <a:normAutofit/>
          </a:bodyPr>
          <a:lstStyle/>
          <a:p>
            <a:r>
              <a:rPr lang="en-US" sz="5400" b="1" dirty="0">
                <a:solidFill>
                  <a:srgbClr val="F707DA"/>
                </a:solidFill>
                <a:latin typeface="Aharoni" panose="02010803020104030203" pitchFamily="2" charset="-79"/>
                <a:cs typeface="Aharoni" panose="02010803020104030203" pitchFamily="2" charset="-79"/>
              </a:rPr>
              <a:t>Events….</a:t>
            </a:r>
            <a:endParaRPr lang="en-GB" sz="5400" b="1" dirty="0">
              <a:solidFill>
                <a:srgbClr val="F707DA"/>
              </a:solidFill>
              <a:latin typeface="Aharoni" panose="02010803020104030203" pitchFamily="2" charset="-79"/>
              <a:cs typeface="Aharoni" panose="02010803020104030203" pitchFamily="2" charset="-79"/>
            </a:endParaRPr>
          </a:p>
        </p:txBody>
      </p:sp>
      <p:sp>
        <p:nvSpPr>
          <p:cNvPr id="11" name="sketch line">
            <a:extLst>
              <a:ext uri="{FF2B5EF4-FFF2-40B4-BE49-F238E27FC236}">
                <a16:creationId xmlns:a16="http://schemas.microsoft.com/office/drawing/2014/main" id="{9213CD5B-1870-3C78-793E-663B32DEF2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3E9747A-C2D9-E383-D8A5-14385BE930FB}"/>
              </a:ext>
            </a:extLst>
          </p:cNvPr>
          <p:cNvSpPr>
            <a:spLocks noGrp="1"/>
          </p:cNvSpPr>
          <p:nvPr>
            <p:ph idx="1"/>
          </p:nvPr>
        </p:nvSpPr>
        <p:spPr>
          <a:xfrm>
            <a:off x="630936" y="2660904"/>
            <a:ext cx="4818888" cy="1006321"/>
          </a:xfrm>
        </p:spPr>
        <p:txBody>
          <a:bodyPr anchor="t">
            <a:normAutofit/>
          </a:bodyPr>
          <a:lstStyle/>
          <a:p>
            <a:pPr marL="0" indent="0">
              <a:buNone/>
            </a:pPr>
            <a:endParaRPr lang="en-GB" dirty="0"/>
          </a:p>
          <a:p>
            <a:pPr marL="0" indent="0">
              <a:buNone/>
            </a:pPr>
            <a:endParaRPr lang="en-GB" sz="1700" dirty="0"/>
          </a:p>
        </p:txBody>
      </p:sp>
      <p:pic>
        <p:nvPicPr>
          <p:cNvPr id="4" name="Picture 3">
            <a:extLst>
              <a:ext uri="{FF2B5EF4-FFF2-40B4-BE49-F238E27FC236}">
                <a16:creationId xmlns:a16="http://schemas.microsoft.com/office/drawing/2014/main" id="{74BBBEE9-5776-D3D0-3363-F96429BD7508}"/>
              </a:ext>
            </a:extLst>
          </p:cNvPr>
          <p:cNvPicPr>
            <a:picLocks noChangeAspect="1"/>
          </p:cNvPicPr>
          <p:nvPr/>
        </p:nvPicPr>
        <p:blipFill>
          <a:blip r:embed="rId3"/>
          <a:srcRect l="12928" r="11215"/>
          <a:stretch>
            <a:fillRect/>
          </a:stretch>
        </p:blipFill>
        <p:spPr>
          <a:xfrm>
            <a:off x="831271" y="3164064"/>
            <a:ext cx="3857107" cy="2737920"/>
          </a:xfrm>
          <a:prstGeom prst="rect">
            <a:avLst/>
          </a:prstGeom>
        </p:spPr>
      </p:pic>
      <p:pic>
        <p:nvPicPr>
          <p:cNvPr id="8" name="Picture 7">
            <a:extLst>
              <a:ext uri="{FF2B5EF4-FFF2-40B4-BE49-F238E27FC236}">
                <a16:creationId xmlns:a16="http://schemas.microsoft.com/office/drawing/2014/main" id="{D2263F6C-6CC7-C90D-BB65-A557F60B99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0904" y="214088"/>
            <a:ext cx="4818888" cy="6429823"/>
          </a:xfrm>
          <a:prstGeom prst="rect">
            <a:avLst/>
          </a:prstGeom>
        </p:spPr>
      </p:pic>
    </p:spTree>
    <p:extLst>
      <p:ext uri="{BB962C8B-B14F-4D97-AF65-F5344CB8AC3E}">
        <p14:creationId xmlns:p14="http://schemas.microsoft.com/office/powerpoint/2010/main" val="30635743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0A8E64-F15E-8F06-2519-8773D4AA9B3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0DCA9AD-4B40-A202-630A-5CABB4BC9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9BE1D27-8450-9520-8FF2-09AA7C54643C}"/>
              </a:ext>
            </a:extLst>
          </p:cNvPr>
          <p:cNvSpPr>
            <a:spLocks noGrp="1"/>
          </p:cNvSpPr>
          <p:nvPr>
            <p:ph type="title"/>
          </p:nvPr>
        </p:nvSpPr>
        <p:spPr>
          <a:xfrm>
            <a:off x="630936" y="640080"/>
            <a:ext cx="4818888" cy="1481328"/>
          </a:xfrm>
        </p:spPr>
        <p:txBody>
          <a:bodyPr anchor="b">
            <a:normAutofit/>
          </a:bodyPr>
          <a:lstStyle/>
          <a:p>
            <a:r>
              <a:rPr lang="en-US" sz="5400" b="1">
                <a:solidFill>
                  <a:srgbClr val="F707DA"/>
                </a:solidFill>
                <a:latin typeface="Aharoni" panose="02010803020104030203" pitchFamily="2" charset="-79"/>
                <a:cs typeface="Aharoni" panose="02010803020104030203" pitchFamily="2" charset="-79"/>
              </a:rPr>
              <a:t>Feedback….</a:t>
            </a:r>
            <a:endParaRPr lang="en-GB" sz="5400" b="1">
              <a:solidFill>
                <a:srgbClr val="F707DA"/>
              </a:solidFill>
              <a:latin typeface="Aharoni" panose="02010803020104030203" pitchFamily="2" charset="-79"/>
              <a:cs typeface="Aharoni" panose="02010803020104030203" pitchFamily="2" charset="-79"/>
            </a:endParaRPr>
          </a:p>
        </p:txBody>
      </p:sp>
      <p:sp>
        <p:nvSpPr>
          <p:cNvPr id="11" name="sketch line">
            <a:extLst>
              <a:ext uri="{FF2B5EF4-FFF2-40B4-BE49-F238E27FC236}">
                <a16:creationId xmlns:a16="http://schemas.microsoft.com/office/drawing/2014/main" id="{D0FDD074-8637-3138-A7DB-0AC0A14ED6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5447365-8E12-C0B5-0FB1-A119F36C3FB6}"/>
              </a:ext>
            </a:extLst>
          </p:cNvPr>
          <p:cNvSpPr>
            <a:spLocks noGrp="1"/>
          </p:cNvSpPr>
          <p:nvPr>
            <p:ph idx="1"/>
          </p:nvPr>
        </p:nvSpPr>
        <p:spPr>
          <a:xfrm>
            <a:off x="630936" y="2660904"/>
            <a:ext cx="4818888" cy="1006321"/>
          </a:xfrm>
        </p:spPr>
        <p:txBody>
          <a:bodyPr anchor="t">
            <a:normAutofit fontScale="70000" lnSpcReduction="20000"/>
          </a:bodyPr>
          <a:lstStyle/>
          <a:p>
            <a:pPr marL="0" indent="0">
              <a:buNone/>
            </a:pPr>
            <a:r>
              <a:rPr lang="en-GB"/>
              <a:t>Thank you for joining us today. We would love to hear your feedback, so please use the links below to let us know how we did.</a:t>
            </a:r>
          </a:p>
          <a:p>
            <a:pPr marL="0" indent="0">
              <a:buNone/>
            </a:pPr>
            <a:endParaRPr lang="en-GB" sz="1700"/>
          </a:p>
        </p:txBody>
      </p:sp>
      <p:pic>
        <p:nvPicPr>
          <p:cNvPr id="4" name="Picture 3">
            <a:extLst>
              <a:ext uri="{FF2B5EF4-FFF2-40B4-BE49-F238E27FC236}">
                <a16:creationId xmlns:a16="http://schemas.microsoft.com/office/drawing/2014/main" id="{E7401A7C-23D3-CCFF-2692-34AFBFFE4EB4}"/>
              </a:ext>
            </a:extLst>
          </p:cNvPr>
          <p:cNvPicPr>
            <a:picLocks noChangeAspect="1"/>
          </p:cNvPicPr>
          <p:nvPr/>
        </p:nvPicPr>
        <p:blipFill>
          <a:blip r:embed="rId3"/>
          <a:srcRect l="12928" r="11215"/>
          <a:stretch>
            <a:fillRect/>
          </a:stretch>
        </p:blipFill>
        <p:spPr>
          <a:xfrm>
            <a:off x="6099048" y="1491509"/>
            <a:ext cx="5458968" cy="3874981"/>
          </a:xfrm>
          <a:prstGeom prst="rect">
            <a:avLst/>
          </a:prstGeom>
        </p:spPr>
      </p:pic>
      <p:sp>
        <p:nvSpPr>
          <p:cNvPr id="7" name="TextBox 6">
            <a:extLst>
              <a:ext uri="{FF2B5EF4-FFF2-40B4-BE49-F238E27FC236}">
                <a16:creationId xmlns:a16="http://schemas.microsoft.com/office/drawing/2014/main" id="{0E975791-01D2-B81B-C523-8D271D5DC36F}"/>
              </a:ext>
            </a:extLst>
          </p:cNvPr>
          <p:cNvSpPr txBox="1"/>
          <p:nvPr/>
        </p:nvSpPr>
        <p:spPr>
          <a:xfrm>
            <a:off x="998621" y="5582653"/>
            <a:ext cx="3392905"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https://forms.cloud.microsoft/e/gue6mnqSRw?origin=lprLink</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27191DAC-2F93-D91F-A257-E512E7E351DB}"/>
              </a:ext>
            </a:extLst>
          </p:cNvPr>
          <p:cNvPicPr>
            <a:picLocks noChangeAspect="1"/>
          </p:cNvPicPr>
          <p:nvPr/>
        </p:nvPicPr>
        <p:blipFill>
          <a:blip r:embed="rId5"/>
          <a:stretch>
            <a:fillRect/>
          </a:stretch>
        </p:blipFill>
        <p:spPr>
          <a:xfrm>
            <a:off x="1712422" y="3667225"/>
            <a:ext cx="1593965" cy="1700230"/>
          </a:xfrm>
          <a:prstGeom prst="rect">
            <a:avLst/>
          </a:prstGeom>
        </p:spPr>
      </p:pic>
    </p:spTree>
    <p:extLst>
      <p:ext uri="{BB962C8B-B14F-4D97-AF65-F5344CB8AC3E}">
        <p14:creationId xmlns:p14="http://schemas.microsoft.com/office/powerpoint/2010/main" val="36271273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0D98FD9-9F03-436E-9E3F-E424B27C7A74}"/>
              </a:ext>
            </a:extLst>
          </p:cNvPr>
          <p:cNvSpPr>
            <a:spLocks noGrp="1"/>
          </p:cNvSpPr>
          <p:nvPr>
            <p:ph type="title"/>
          </p:nvPr>
        </p:nvSpPr>
        <p:spPr>
          <a:xfrm>
            <a:off x="838200" y="535338"/>
            <a:ext cx="10515600" cy="1133693"/>
          </a:xfrm>
          <a:solidFill>
            <a:schemeClr val="accent1"/>
          </a:solidFill>
          <a:ln>
            <a:solidFill>
              <a:schemeClr val="bg1"/>
            </a:solidFill>
          </a:ln>
          <a:scene3d>
            <a:camera prst="orthographicFront">
              <a:rot lat="0" lon="0" rev="0"/>
            </a:camera>
            <a:lightRig rig="glow" dir="t">
              <a:rot lat="0" lon="0" rev="4800000"/>
            </a:lightRig>
          </a:scene3d>
        </p:spPr>
        <p:style>
          <a:lnRef idx="3">
            <a:schemeClr val="lt1"/>
          </a:lnRef>
          <a:fillRef idx="1">
            <a:schemeClr val="accent5"/>
          </a:fillRef>
          <a:effectRef idx="1">
            <a:schemeClr val="accent5"/>
          </a:effectRef>
          <a:fontRef idx="minor">
            <a:schemeClr val="lt1"/>
          </a:fontRef>
        </p:style>
        <p:txBody>
          <a:bodyPr vert="horz" lIns="91440" tIns="45720" rIns="91440" bIns="45720" rtlCol="0">
            <a:normAutofit/>
          </a:bodyPr>
          <a:lstStyle/>
          <a:p>
            <a:pPr defTabSz="914400" eaLnBrk="1" hangingPunct="1">
              <a:defRPr/>
            </a:pPr>
            <a:r>
              <a:rPr lang="en-US" sz="5200" b="1" kern="1200">
                <a:latin typeface="+mj-lt"/>
                <a:ea typeface="+mj-ea"/>
                <a:cs typeface="+mj-cs"/>
              </a:rPr>
              <a:t>     </a:t>
            </a:r>
            <a:r>
              <a:rPr lang="en-US" sz="5200" b="1" kern="1200">
                <a:solidFill>
                  <a:srgbClr val="F707DA"/>
                </a:solidFill>
                <a:latin typeface="Aharoni" panose="02010803020104030203" pitchFamily="2" charset="-79"/>
                <a:ea typeface="+mj-ea"/>
                <a:cs typeface="Aharoni" panose="02010803020104030203" pitchFamily="2" charset="-79"/>
              </a:rPr>
              <a:t>How to find us &amp; stay updated</a:t>
            </a:r>
          </a:p>
        </p:txBody>
      </p:sp>
      <p:graphicFrame>
        <p:nvGraphicFramePr>
          <p:cNvPr id="103" name="TextBox 6">
            <a:hlinkClick r:id="rId3"/>
            <a:extLst>
              <a:ext uri="{FF2B5EF4-FFF2-40B4-BE49-F238E27FC236}">
                <a16:creationId xmlns:a16="http://schemas.microsoft.com/office/drawing/2014/main" id="{6FD7A7D4-B04D-A37C-3F91-70F35ED82AEF}"/>
              </a:ext>
            </a:extLst>
          </p:cNvPr>
          <p:cNvGraphicFramePr/>
          <p:nvPr/>
        </p:nvGraphicFramePr>
        <p:xfrm>
          <a:off x="324174" y="2788920"/>
          <a:ext cx="11298264" cy="51454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638922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22B04B6-26A7-469D-B526-0B25BFA11871}"/>
              </a:ext>
            </a:extLst>
          </p:cNvPr>
          <p:cNvSpPr>
            <a:spLocks noGrp="1"/>
          </p:cNvSpPr>
          <p:nvPr>
            <p:ph type="subTitle" idx="1"/>
          </p:nvPr>
        </p:nvSpPr>
        <p:spPr>
          <a:xfrm>
            <a:off x="3494088" y="4260851"/>
            <a:ext cx="5143500" cy="931863"/>
          </a:xfrm>
        </p:spPr>
        <p:txBody>
          <a:bodyPr rtlCol="0">
            <a:normAutofit fontScale="92500" lnSpcReduction="10000"/>
          </a:bodyPr>
          <a:lstStyle/>
          <a:p>
            <a:pPr eaLnBrk="1" fontAlgn="auto" hangingPunct="1">
              <a:spcAft>
                <a:spcPts val="0"/>
              </a:spcAft>
              <a:defRPr/>
            </a:pPr>
            <a:endParaRPr lang="en-GB"/>
          </a:p>
          <a:p>
            <a:pPr eaLnBrk="1" fontAlgn="auto" hangingPunct="1">
              <a:spcAft>
                <a:spcPts val="0"/>
              </a:spcAft>
              <a:defRPr/>
            </a:pPr>
            <a:r>
              <a:rPr lang="en-GB" sz="3375">
                <a:solidFill>
                  <a:srgbClr val="F707DA"/>
                </a:solidFill>
                <a:latin typeface="Aharoni" panose="02010803020104030203" pitchFamily="2" charset="-79"/>
                <a:cs typeface="Aharoni" panose="02010803020104030203" pitchFamily="2" charset="-79"/>
              </a:rPr>
              <a:t>Thank you.</a:t>
            </a:r>
          </a:p>
        </p:txBody>
      </p:sp>
      <p:pic>
        <p:nvPicPr>
          <p:cNvPr id="66563" name="Picture 6">
            <a:extLst>
              <a:ext uri="{FF2B5EF4-FFF2-40B4-BE49-F238E27FC236}">
                <a16:creationId xmlns:a16="http://schemas.microsoft.com/office/drawing/2014/main" id="{0BFDCF56-C379-486B-A867-3260AA3785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4251" y="1655764"/>
            <a:ext cx="5083175" cy="265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TotalTime>
  <Words>2877</Words>
  <Application>Microsoft Office PowerPoint</Application>
  <PresentationFormat>Widescreen</PresentationFormat>
  <Paragraphs>301</Paragraphs>
  <Slides>52</Slides>
  <Notes>28</Notes>
  <HiddenSlides>0</HiddenSlides>
  <MMClips>1</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52</vt:i4>
      </vt:variant>
    </vt:vector>
  </HeadingPairs>
  <TitlesOfParts>
    <vt:vector size="65" baseType="lpstr">
      <vt:lpstr>Aharoni</vt:lpstr>
      <vt:lpstr>Aptos</vt:lpstr>
      <vt:lpstr>Aptos Display</vt:lpstr>
      <vt:lpstr>Arial</vt:lpstr>
      <vt:lpstr>Calibri</vt:lpstr>
      <vt:lpstr>Calibri Light</vt:lpstr>
      <vt:lpstr>Helvetica Neue</vt:lpstr>
      <vt:lpstr>Symbol</vt:lpstr>
      <vt:lpstr>Wingdings</vt:lpstr>
      <vt:lpstr>Office 2013 - 2022 Theme</vt:lpstr>
      <vt:lpstr>Office Theme</vt:lpstr>
      <vt:lpstr>1_Office Theme</vt:lpstr>
      <vt:lpstr>Template</vt:lpstr>
      <vt:lpstr>PowerPoint Presentation</vt:lpstr>
      <vt:lpstr>Housekeeping...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Solutions &amp; Lasting Impact (March/June 2026 → Future (next Sept)</vt:lpstr>
      <vt:lpstr>PowerPoint Presentation</vt:lpstr>
      <vt:lpstr>Events….</vt:lpstr>
      <vt:lpstr>Feedback….</vt:lpstr>
      <vt:lpstr>     How to find us &amp; stay updated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Info</dc:creator>
  <cp:lastModifiedBy>Lucy Kennerley</cp:lastModifiedBy>
  <cp:revision>1</cp:revision>
  <dcterms:created xsi:type="dcterms:W3CDTF">2026-10-20T18:13:53Z</dcterms:created>
  <dcterms:modified xsi:type="dcterms:W3CDTF">2026-10-22T06:58:36Z</dcterms:modified>
</cp:coreProperties>
</file>