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77" r:id="rId5"/>
    <p:sldId id="259" r:id="rId6"/>
    <p:sldId id="274" r:id="rId7"/>
    <p:sldId id="275" r:id="rId8"/>
    <p:sldId id="276" r:id="rId9"/>
    <p:sldId id="260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72" d="100"/>
          <a:sy n="72" d="100"/>
        </p:scale>
        <p:origin x="61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019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4486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86555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781516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5193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69928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8258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09570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730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0038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1825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3081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7171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5270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6285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5207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6249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768555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EF15B-BF3E-4E0B-9EF0-F28D54F2BF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28799"/>
            <a:ext cx="9347200" cy="2731912"/>
          </a:xfrm>
        </p:spPr>
        <p:txBody>
          <a:bodyPr>
            <a:norm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FOOD HYGIENE</a:t>
            </a:r>
            <a:br>
              <a:rPr lang="en-GB" dirty="0"/>
            </a:br>
            <a:endParaRPr lang="en-GB" dirty="0"/>
          </a:p>
        </p:txBody>
      </p:sp>
      <p:pic>
        <p:nvPicPr>
          <p:cNvPr id="4" name="Picture 3" descr="Logo&#10;&#10;Description automatically generated with medium confidence">
            <a:extLst>
              <a:ext uri="{FF2B5EF4-FFF2-40B4-BE49-F238E27FC236}">
                <a16:creationId xmlns:a16="http://schemas.microsoft.com/office/drawing/2014/main" id="{06C197E5-8F1B-79EA-F13C-58D87613A9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4943" y="962588"/>
            <a:ext cx="1902114" cy="1732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288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COURSE OBJECTIVES</a:t>
            </a:r>
          </a:p>
          <a:p>
            <a:endParaRPr lang="en-GB" dirty="0"/>
          </a:p>
          <a:p>
            <a:r>
              <a:rPr lang="en-GB" dirty="0"/>
              <a:t>At the end of the training participants will: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Describe the legal requirement with regard to food hygiene and safety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Explain the results of poor food hygiene practices at work and at home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Recognise the causes of food poisoning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Recognise food poisoning symptoms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Understand the importance of good personal hygiene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Understand the importance of correct food handling and preparation at work.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Implement food hygiene measures in the workplace.</a:t>
            </a:r>
          </a:p>
        </p:txBody>
      </p:sp>
    </p:spTree>
    <p:extLst>
      <p:ext uri="{BB962C8B-B14F-4D97-AF65-F5344CB8AC3E}">
        <p14:creationId xmlns:p14="http://schemas.microsoft.com/office/powerpoint/2010/main" val="681358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FOOD HYGIENE AWARENESS</a:t>
            </a:r>
          </a:p>
          <a:p>
            <a:endParaRPr lang="en-GB" dirty="0"/>
          </a:p>
          <a:p>
            <a:r>
              <a:rPr lang="en-GB" dirty="0"/>
              <a:t>In 1985 there were over 19,000 reported cases of food poisoning in the UK and currently there are around a million cases of foodborne illness in the UK each year, resulting in 20,000 hospital admissions and 500 deaths</a:t>
            </a:r>
          </a:p>
          <a:p>
            <a:endParaRPr lang="en-GB" dirty="0"/>
          </a:p>
          <a:p>
            <a:r>
              <a:rPr lang="en-GB" dirty="0"/>
              <a:t>Why the increase in food poisoning cases?.</a:t>
            </a:r>
          </a:p>
        </p:txBody>
      </p:sp>
    </p:spTree>
    <p:extLst>
      <p:ext uri="{BB962C8B-B14F-4D97-AF65-F5344CB8AC3E}">
        <p14:creationId xmlns:p14="http://schemas.microsoft.com/office/powerpoint/2010/main" val="1385533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FOOD HYGIENE AWARENESS</a:t>
            </a:r>
          </a:p>
          <a:p>
            <a:endParaRPr lang="en-GB" dirty="0"/>
          </a:p>
          <a:p>
            <a:r>
              <a:rPr lang="en-GB" dirty="0"/>
              <a:t>The increases in food poisoning cases over the years are through:</a:t>
            </a:r>
          </a:p>
          <a:p>
            <a:endParaRPr lang="en-GB" dirty="0"/>
          </a:p>
          <a:p>
            <a:r>
              <a:rPr lang="en-GB" dirty="0"/>
              <a:t>•	Increased contamination at source</a:t>
            </a:r>
          </a:p>
          <a:p>
            <a:r>
              <a:rPr lang="en-GB" dirty="0"/>
              <a:t>•	Changes in shopping/eating habits</a:t>
            </a:r>
          </a:p>
          <a:p>
            <a:r>
              <a:rPr lang="en-GB" dirty="0"/>
              <a:t>•	Increased eating out</a:t>
            </a:r>
          </a:p>
          <a:p>
            <a:r>
              <a:rPr lang="en-GB" dirty="0"/>
              <a:t>•	Increased shelf life expectancy</a:t>
            </a:r>
          </a:p>
          <a:p>
            <a:r>
              <a:rPr lang="en-GB" dirty="0"/>
              <a:t>•	Increased reliance on reheated products</a:t>
            </a:r>
          </a:p>
          <a:p>
            <a:r>
              <a:rPr lang="en-GB" dirty="0"/>
              <a:t>•	Reduction in preservatives</a:t>
            </a:r>
          </a:p>
          <a:p>
            <a:r>
              <a:rPr lang="en-GB" dirty="0"/>
              <a:t>•	Increased travel abroad</a:t>
            </a:r>
          </a:p>
          <a:p>
            <a:r>
              <a:rPr lang="en-GB" dirty="0"/>
              <a:t>•	Increased reporting</a:t>
            </a:r>
          </a:p>
        </p:txBody>
      </p:sp>
    </p:spTree>
    <p:extLst>
      <p:ext uri="{BB962C8B-B14F-4D97-AF65-F5344CB8AC3E}">
        <p14:creationId xmlns:p14="http://schemas.microsoft.com/office/powerpoint/2010/main" val="182819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FOOD HYFIENE AWARENESS:</a:t>
            </a:r>
          </a:p>
          <a:p>
            <a:endParaRPr lang="en-GB" dirty="0"/>
          </a:p>
          <a:p>
            <a:r>
              <a:rPr lang="en-GB" dirty="0"/>
              <a:t>What is the cost of poor food hygiene?.</a:t>
            </a:r>
          </a:p>
          <a:p>
            <a:endParaRPr lang="en-GB" dirty="0"/>
          </a:p>
          <a:p>
            <a:r>
              <a:rPr lang="en-GB" dirty="0"/>
              <a:t>•	Customer complaints</a:t>
            </a:r>
          </a:p>
          <a:p>
            <a:r>
              <a:rPr lang="en-GB" dirty="0"/>
              <a:t>•	Poor reputation</a:t>
            </a:r>
          </a:p>
          <a:p>
            <a:r>
              <a:rPr lang="en-GB" dirty="0"/>
              <a:t>•	Reduced sales and profits</a:t>
            </a:r>
          </a:p>
          <a:p>
            <a:r>
              <a:rPr lang="en-GB" dirty="0"/>
              <a:t>•	Wastage of food</a:t>
            </a:r>
          </a:p>
          <a:p>
            <a:r>
              <a:rPr lang="en-GB" dirty="0"/>
              <a:t>•	Condemned food</a:t>
            </a:r>
          </a:p>
          <a:p>
            <a:r>
              <a:rPr lang="en-GB" dirty="0"/>
              <a:t>•	Illness or death</a:t>
            </a:r>
          </a:p>
          <a:p>
            <a:r>
              <a:rPr lang="en-GB" dirty="0"/>
              <a:t>•	Food pests</a:t>
            </a:r>
          </a:p>
          <a:p>
            <a:r>
              <a:rPr lang="en-GB" dirty="0"/>
              <a:t>•	Claims for compensation</a:t>
            </a:r>
          </a:p>
          <a:p>
            <a:r>
              <a:rPr lang="en-GB" dirty="0"/>
              <a:t>•	Closure of premises</a:t>
            </a:r>
          </a:p>
          <a:p>
            <a:r>
              <a:rPr lang="en-GB" dirty="0"/>
              <a:t>•	Prosecution, fines &amp; imprisonment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069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FOOD HYGIENE AWARENESS:</a:t>
            </a:r>
          </a:p>
          <a:p>
            <a:endParaRPr lang="en-GB" dirty="0"/>
          </a:p>
          <a:p>
            <a:r>
              <a:rPr lang="en-GB" dirty="0"/>
              <a:t>What are the benefits of good food hygiene?.</a:t>
            </a:r>
          </a:p>
          <a:p>
            <a:endParaRPr lang="en-GB" dirty="0"/>
          </a:p>
          <a:p>
            <a:r>
              <a:rPr lang="en-GB" dirty="0"/>
              <a:t>•	Increased sales</a:t>
            </a:r>
          </a:p>
          <a:p>
            <a:r>
              <a:rPr lang="en-GB" dirty="0"/>
              <a:t>•	Waste is reduced</a:t>
            </a:r>
          </a:p>
          <a:p>
            <a:r>
              <a:rPr lang="en-GB" dirty="0"/>
              <a:t>•	Profits increase</a:t>
            </a:r>
          </a:p>
          <a:p>
            <a:r>
              <a:rPr lang="en-GB" dirty="0"/>
              <a:t>•	Job security</a:t>
            </a:r>
          </a:p>
          <a:p>
            <a:r>
              <a:rPr lang="en-GB" dirty="0"/>
              <a:t>•	Good customer relations</a:t>
            </a:r>
          </a:p>
          <a:p>
            <a:r>
              <a:rPr lang="en-GB" dirty="0"/>
              <a:t>•	Good reputation</a:t>
            </a:r>
          </a:p>
          <a:p>
            <a:r>
              <a:rPr lang="en-GB" dirty="0"/>
              <a:t>•	Better working conditions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4640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FOOD HYGIENE AWARENESS:</a:t>
            </a:r>
          </a:p>
          <a:p>
            <a:endParaRPr lang="en-GB" dirty="0"/>
          </a:p>
          <a:p>
            <a:r>
              <a:rPr lang="en-GB" dirty="0"/>
              <a:t>Physical / Chemical Contamination think about how it could get into food through: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 People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 Premises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 Plant / Equipment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 Packaging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 Pests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 Pets.	</a:t>
            </a:r>
          </a:p>
        </p:txBody>
      </p:sp>
    </p:spTree>
    <p:extLst>
      <p:ext uri="{BB962C8B-B14F-4D97-AF65-F5344CB8AC3E}">
        <p14:creationId xmlns:p14="http://schemas.microsoft.com/office/powerpoint/2010/main" val="4146026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FOOD HYGIENE AWARENESS:</a:t>
            </a:r>
          </a:p>
          <a:p>
            <a:endParaRPr lang="en-GB" dirty="0"/>
          </a:p>
          <a:p>
            <a:r>
              <a:rPr lang="en-GB" dirty="0"/>
              <a:t>Think about food poisoning bacteria cross contamination via the following: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 Raw food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 People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 Pets and pests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 Refuse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 Food handling environment.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560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LEVEL 2 PROFESSIONAL DISCUSSION COVERING THE FOLLOWING:</a:t>
            </a:r>
          </a:p>
          <a:p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How we ensure effective handwashing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How we ensure foods are chilled down as quickly as possible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How we check that foods are cooked thoroughly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How we ensure effective cleaning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What to do if a member of staff is ill at 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How we keep pests out, what to look for and the action to take.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8054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TM04033921[[fn=Damask]]</Template>
  <TotalTime>121</TotalTime>
  <Words>422</Words>
  <Application>Microsoft Office PowerPoint</Application>
  <PresentationFormat>Widescreen</PresentationFormat>
  <Paragraphs>97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Bookman Old Style</vt:lpstr>
      <vt:lpstr>Rockwell</vt:lpstr>
      <vt:lpstr>Damask</vt:lpstr>
      <vt:lpstr>FOOD HYGIENE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Moving &amp; Assisting People</dc:title>
  <dc:creator>Healthcare Trainers Network</dc:creator>
  <cp:lastModifiedBy>David Inglis</cp:lastModifiedBy>
  <cp:revision>20</cp:revision>
  <dcterms:created xsi:type="dcterms:W3CDTF">2020-12-27T08:34:17Z</dcterms:created>
  <dcterms:modified xsi:type="dcterms:W3CDTF">2022-12-28T15:56:18Z</dcterms:modified>
</cp:coreProperties>
</file>