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71" r:id="rId8"/>
    <p:sldId id="265" r:id="rId9"/>
    <p:sldId id="273" r:id="rId10"/>
    <p:sldId id="272" r:id="rId11"/>
    <p:sldId id="274" r:id="rId12"/>
    <p:sldId id="275" r:id="rId13"/>
    <p:sldId id="276" r:id="rId14"/>
    <p:sldId id="277"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2" d="100"/>
          <a:sy n="72"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GDPR AWARENESS</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C36ECCF4-9B50-E96F-6879-0A32B730B2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6442" y="966472"/>
            <a:ext cx="1893586" cy="1724654"/>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1477328"/>
          </a:xfrm>
          <a:prstGeom prst="rect">
            <a:avLst/>
          </a:prstGeom>
          <a:noFill/>
        </p:spPr>
        <p:txBody>
          <a:bodyPr wrap="square">
            <a:spAutoFit/>
          </a:bodyPr>
          <a:lstStyle/>
          <a:p>
            <a:endParaRPr lang="en-GB" b="1" dirty="0"/>
          </a:p>
          <a:p>
            <a:endParaRPr lang="en-GB" b="1" dirty="0"/>
          </a:p>
          <a:p>
            <a:r>
              <a:rPr lang="en-GB" b="1" dirty="0"/>
              <a:t>COMPLIANCE STEPS</a:t>
            </a:r>
          </a:p>
          <a:p>
            <a:endParaRPr lang="en-GB" dirty="0"/>
          </a:p>
          <a:p>
            <a:r>
              <a:rPr lang="en-GB" dirty="0"/>
              <a:t>10 Key Steps to Ensure Compliance with the GDPR.</a:t>
            </a:r>
          </a:p>
        </p:txBody>
      </p:sp>
    </p:spTree>
    <p:extLst>
      <p:ext uri="{BB962C8B-B14F-4D97-AF65-F5344CB8AC3E}">
        <p14:creationId xmlns:p14="http://schemas.microsoft.com/office/powerpoint/2010/main" val="302587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1477328"/>
          </a:xfrm>
          <a:prstGeom prst="rect">
            <a:avLst/>
          </a:prstGeom>
          <a:noFill/>
        </p:spPr>
        <p:txBody>
          <a:bodyPr wrap="square">
            <a:spAutoFit/>
          </a:bodyPr>
          <a:lstStyle/>
          <a:p>
            <a:endParaRPr lang="en-GB" b="1" dirty="0"/>
          </a:p>
          <a:p>
            <a:endParaRPr lang="en-GB" b="1" dirty="0"/>
          </a:p>
          <a:p>
            <a:r>
              <a:rPr lang="en-GB" b="1" dirty="0"/>
              <a:t>DATA PROTECTION OFFICER</a:t>
            </a:r>
          </a:p>
          <a:p>
            <a:endParaRPr lang="en-GB" dirty="0"/>
          </a:p>
          <a:p>
            <a:r>
              <a:rPr lang="en-GB" dirty="0"/>
              <a:t>Role of the Data Protection Officer (DPO) under GDPR.</a:t>
            </a:r>
          </a:p>
        </p:txBody>
      </p:sp>
    </p:spTree>
    <p:extLst>
      <p:ext uri="{BB962C8B-B14F-4D97-AF65-F5344CB8AC3E}">
        <p14:creationId xmlns:p14="http://schemas.microsoft.com/office/powerpoint/2010/main" val="3131134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WHO NEEDS A DATA PROTECTION OFFICER</a:t>
            </a:r>
          </a:p>
          <a:p>
            <a:endParaRPr lang="en-GB" dirty="0"/>
          </a:p>
          <a:p>
            <a:pPr marL="285750" indent="-285750">
              <a:buFont typeface="Arial" panose="020B0604020202020204" pitchFamily="34" charset="0"/>
              <a:buChar char="•"/>
            </a:pPr>
            <a:r>
              <a:rPr lang="en-GB" dirty="0"/>
              <a:t>Public authorities and bodies, including government departments</a:t>
            </a:r>
          </a:p>
          <a:p>
            <a:pPr marL="285750" indent="-285750">
              <a:buFont typeface="Arial" panose="020B0604020202020204" pitchFamily="34" charset="0"/>
              <a:buChar char="•"/>
            </a:pPr>
            <a:r>
              <a:rPr lang="en-GB" dirty="0"/>
              <a:t>Where the core activities of the organisation (controller or processor) consist of data processing operations, which require regular and systematic monitoring of individuals on a large scale</a:t>
            </a:r>
          </a:p>
          <a:p>
            <a:pPr marL="285750" indent="-285750">
              <a:buFont typeface="Arial" panose="020B0604020202020204" pitchFamily="34" charset="0"/>
              <a:buChar char="•"/>
            </a:pPr>
            <a:r>
              <a:rPr lang="en-GB" dirty="0"/>
              <a:t>Where the core activities of the organisation consist of special categories of data (i.e. health data) or personal data relating to criminal convictions or offences.</a:t>
            </a:r>
          </a:p>
        </p:txBody>
      </p:sp>
    </p:spTree>
    <p:extLst>
      <p:ext uri="{BB962C8B-B14F-4D97-AF65-F5344CB8AC3E}">
        <p14:creationId xmlns:p14="http://schemas.microsoft.com/office/powerpoint/2010/main" val="307138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416320"/>
          </a:xfrm>
          <a:prstGeom prst="rect">
            <a:avLst/>
          </a:prstGeom>
          <a:noFill/>
        </p:spPr>
        <p:txBody>
          <a:bodyPr wrap="square">
            <a:spAutoFit/>
          </a:bodyPr>
          <a:lstStyle/>
          <a:p>
            <a:endParaRPr lang="en-GB" b="1" dirty="0"/>
          </a:p>
          <a:p>
            <a:endParaRPr lang="en-GB" b="1" dirty="0"/>
          </a:p>
          <a:p>
            <a:r>
              <a:rPr lang="en-GB" b="1" dirty="0"/>
              <a:t>GDPR FOR THE PRIVATE INDIVIDUAL</a:t>
            </a:r>
          </a:p>
          <a:p>
            <a:endParaRPr lang="en-GB" dirty="0"/>
          </a:p>
          <a:p>
            <a:r>
              <a:rPr lang="en-GB" dirty="0"/>
              <a:t>Data protection is a fundamental right set out in Article 8 of the EU Charter of Fundamental Rights: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Everyone has the right to the protection of personal data concerning him or her</a:t>
            </a:r>
          </a:p>
          <a:p>
            <a:pPr marL="285750" indent="-285750">
              <a:buFont typeface="Arial" panose="020B0604020202020204" pitchFamily="34" charset="0"/>
              <a:buChar char="•"/>
            </a:pPr>
            <a:r>
              <a:rPr lang="en-GB" dirty="0"/>
              <a:t>Such data must be processed fairly for specified purposes and based on the consent of the person concerned or some other legitimate basis laid down by law</a:t>
            </a:r>
          </a:p>
          <a:p>
            <a:pPr marL="285750" indent="-285750">
              <a:buFont typeface="Arial" panose="020B0604020202020204" pitchFamily="34" charset="0"/>
              <a:buChar char="•"/>
            </a:pPr>
            <a:r>
              <a:rPr lang="en-GB" dirty="0"/>
              <a:t>Everyone has the right of access to data which has been collected concerning him or her, and the right to have it rectified.</a:t>
            </a:r>
          </a:p>
        </p:txBody>
      </p:sp>
    </p:spTree>
    <p:extLst>
      <p:ext uri="{BB962C8B-B14F-4D97-AF65-F5344CB8AC3E}">
        <p14:creationId xmlns:p14="http://schemas.microsoft.com/office/powerpoint/2010/main" val="3308256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416320"/>
          </a:xfrm>
          <a:prstGeom prst="rect">
            <a:avLst/>
          </a:prstGeom>
          <a:noFill/>
        </p:spPr>
        <p:txBody>
          <a:bodyPr wrap="square">
            <a:spAutoFit/>
          </a:bodyPr>
          <a:lstStyle/>
          <a:p>
            <a:endParaRPr lang="en-GB" b="1" dirty="0"/>
          </a:p>
          <a:p>
            <a:endParaRPr lang="en-GB" b="1" dirty="0"/>
          </a:p>
          <a:p>
            <a:r>
              <a:rPr lang="en-GB" b="1" dirty="0"/>
              <a:t>RIGHTS OF THE PRIVATE INDIVIDUAL</a:t>
            </a:r>
          </a:p>
          <a:p>
            <a:endParaRPr lang="en-GB" dirty="0"/>
          </a:p>
          <a:p>
            <a:pPr marL="285750" indent="-285750">
              <a:buFont typeface="Arial" panose="020B0604020202020204" pitchFamily="34" charset="0"/>
              <a:buChar char="•"/>
            </a:pPr>
            <a:r>
              <a:rPr lang="en-GB" dirty="0"/>
              <a:t>The right to be informed (Article 13 &amp; 14 of GDPR)</a:t>
            </a:r>
          </a:p>
          <a:p>
            <a:pPr marL="285750" indent="-285750">
              <a:buFont typeface="Arial" panose="020B0604020202020204" pitchFamily="34" charset="0"/>
              <a:buChar char="•"/>
            </a:pPr>
            <a:r>
              <a:rPr lang="en-GB" dirty="0"/>
              <a:t>The right to access information (Article 15 of GDPR)</a:t>
            </a:r>
          </a:p>
          <a:p>
            <a:pPr marL="285750" indent="-285750">
              <a:buFont typeface="Arial" panose="020B0604020202020204" pitchFamily="34" charset="0"/>
              <a:buChar char="•"/>
            </a:pPr>
            <a:r>
              <a:rPr lang="en-GB" dirty="0"/>
              <a:t>The right to rectification (Articles 16 &amp; 19 of GDPR)</a:t>
            </a:r>
          </a:p>
          <a:p>
            <a:pPr marL="285750" indent="-285750">
              <a:buFont typeface="Arial" panose="020B0604020202020204" pitchFamily="34" charset="0"/>
              <a:buChar char="•"/>
            </a:pPr>
            <a:r>
              <a:rPr lang="en-GB" dirty="0"/>
              <a:t>The right to erasure (Articles 17 &amp; 19 of GDPR)</a:t>
            </a:r>
          </a:p>
          <a:p>
            <a:pPr marL="285750" indent="-285750">
              <a:buFont typeface="Arial" panose="020B0604020202020204" pitchFamily="34" charset="0"/>
              <a:buChar char="•"/>
            </a:pPr>
            <a:r>
              <a:rPr lang="en-GB" dirty="0"/>
              <a:t>The right to data portability (Article 20 of GDPR)</a:t>
            </a:r>
          </a:p>
          <a:p>
            <a:pPr marL="285750" indent="-285750">
              <a:buFont typeface="Arial" panose="020B0604020202020204" pitchFamily="34" charset="0"/>
              <a:buChar char="•"/>
            </a:pPr>
            <a:r>
              <a:rPr lang="en-GB" dirty="0"/>
              <a:t>The right to object to processing of personal data (Article 21 of GDPR)</a:t>
            </a:r>
          </a:p>
          <a:p>
            <a:pPr marL="285750" indent="-285750">
              <a:buFont typeface="Arial" panose="020B0604020202020204" pitchFamily="34" charset="0"/>
              <a:buChar char="•"/>
            </a:pPr>
            <a:r>
              <a:rPr lang="en-GB" dirty="0"/>
              <a:t>The right of restriction (Article 18 of GDPR)</a:t>
            </a:r>
          </a:p>
          <a:p>
            <a:pPr marL="285750" indent="-285750">
              <a:buFont typeface="Arial" panose="020B0604020202020204" pitchFamily="34" charset="0"/>
              <a:buChar char="•"/>
            </a:pPr>
            <a:r>
              <a:rPr lang="en-GB" dirty="0"/>
              <a:t>Rights in relation to automated decision making, including profiling (Article 22 of GDPR).</a:t>
            </a:r>
          </a:p>
        </p:txBody>
      </p:sp>
    </p:spTree>
    <p:extLst>
      <p:ext uri="{BB962C8B-B14F-4D97-AF65-F5344CB8AC3E}">
        <p14:creationId xmlns:p14="http://schemas.microsoft.com/office/powerpoint/2010/main" val="385358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693319"/>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be able to:</a:t>
            </a:r>
          </a:p>
          <a:p>
            <a:endParaRPr lang="en-GB" dirty="0"/>
          </a:p>
          <a:p>
            <a:pPr marL="285750" indent="-285750">
              <a:buFont typeface="Arial" panose="020B0604020202020204" pitchFamily="34" charset="0"/>
              <a:buChar char="•"/>
            </a:pPr>
            <a:r>
              <a:rPr lang="en-GB" dirty="0"/>
              <a:t>Explain the purpose of the General Data Protection Regulation (GDPR)</a:t>
            </a:r>
          </a:p>
          <a:p>
            <a:pPr marL="285750" indent="-285750">
              <a:buFont typeface="Arial" panose="020B0604020202020204" pitchFamily="34" charset="0"/>
              <a:buChar char="•"/>
            </a:pPr>
            <a:r>
              <a:rPr lang="en-GB" dirty="0"/>
              <a:t>Describe what organisations should have done to comply with GDPR</a:t>
            </a:r>
          </a:p>
          <a:p>
            <a:pPr marL="285750" indent="-285750">
              <a:buFont typeface="Arial" panose="020B0604020202020204" pitchFamily="34" charset="0"/>
              <a:buChar char="•"/>
            </a:pPr>
            <a:r>
              <a:rPr lang="en-GB" dirty="0"/>
              <a:t>Explain the role of the Data Protection Officer (DPO) in the GDPR</a:t>
            </a:r>
          </a:p>
          <a:p>
            <a:pPr marL="285750" indent="-285750">
              <a:buFont typeface="Arial" panose="020B0604020202020204" pitchFamily="34" charset="0"/>
              <a:buChar char="•"/>
            </a:pPr>
            <a:r>
              <a:rPr lang="en-GB" dirty="0"/>
              <a:t>Explain how the GDPR affects the private individual and their data protection rights</a:t>
            </a:r>
          </a:p>
          <a:p>
            <a:pPr marL="285750" indent="-285750">
              <a:buFont typeface="Arial" panose="020B0604020202020204" pitchFamily="34" charset="0"/>
              <a:buChar char="•"/>
            </a:pPr>
            <a:r>
              <a:rPr lang="en-GB" dirty="0"/>
              <a:t>Implementing GDPR in the workplace.</a:t>
            </a:r>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1754326"/>
          </a:xfrm>
          <a:prstGeom prst="rect">
            <a:avLst/>
          </a:prstGeom>
          <a:noFill/>
        </p:spPr>
        <p:txBody>
          <a:bodyPr wrap="square">
            <a:spAutoFit/>
          </a:bodyPr>
          <a:lstStyle/>
          <a:p>
            <a:endParaRPr lang="en-GB" b="1" dirty="0"/>
          </a:p>
          <a:p>
            <a:endParaRPr lang="en-GB" b="1" dirty="0"/>
          </a:p>
          <a:p>
            <a:r>
              <a:rPr lang="en-GB" b="1" dirty="0"/>
              <a:t>GENERAL DATA PROTECTION REGULATION (GDPR)</a:t>
            </a:r>
          </a:p>
          <a:p>
            <a:endParaRPr lang="en-GB" dirty="0"/>
          </a:p>
          <a:p>
            <a:r>
              <a:rPr lang="en-GB" dirty="0"/>
              <a:t>What is the purpose, who does it effect, what is my role as a worker and what is the cost of not complying with this law?.</a:t>
            </a:r>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693319"/>
          </a:xfrm>
          <a:prstGeom prst="rect">
            <a:avLst/>
          </a:prstGeom>
          <a:noFill/>
        </p:spPr>
        <p:txBody>
          <a:bodyPr wrap="square">
            <a:spAutoFit/>
          </a:bodyPr>
          <a:lstStyle/>
          <a:p>
            <a:endParaRPr lang="en-GB" b="1" dirty="0"/>
          </a:p>
          <a:p>
            <a:endParaRPr lang="en-GB" b="1" dirty="0"/>
          </a:p>
          <a:p>
            <a:r>
              <a:rPr lang="en-GB" b="1" dirty="0"/>
              <a:t>WHAT’S IS PERSONAL DATA?</a:t>
            </a:r>
          </a:p>
          <a:p>
            <a:endParaRPr lang="en-GB" dirty="0"/>
          </a:p>
          <a:p>
            <a:r>
              <a:rPr lang="en-GB" dirty="0"/>
              <a:t>Personal data is any information that can identify an individual person. This includes:</a:t>
            </a:r>
          </a:p>
          <a:p>
            <a:endParaRPr lang="en-GB" dirty="0"/>
          </a:p>
          <a:p>
            <a:pPr marL="285750" indent="-285750">
              <a:buFont typeface="Arial" panose="020B0604020202020204" pitchFamily="34" charset="0"/>
              <a:buChar char="•"/>
            </a:pPr>
            <a:r>
              <a:rPr lang="en-GB" dirty="0"/>
              <a:t>A name</a:t>
            </a:r>
          </a:p>
          <a:p>
            <a:pPr marL="285750" indent="-285750">
              <a:buFont typeface="Arial" panose="020B0604020202020204" pitchFamily="34" charset="0"/>
              <a:buChar char="•"/>
            </a:pPr>
            <a:r>
              <a:rPr lang="en-GB" dirty="0"/>
              <a:t>An ID number</a:t>
            </a:r>
          </a:p>
          <a:p>
            <a:pPr marL="285750" indent="-285750">
              <a:buFont typeface="Arial" panose="020B0604020202020204" pitchFamily="34" charset="0"/>
              <a:buChar char="•"/>
            </a:pPr>
            <a:r>
              <a:rPr lang="en-GB" dirty="0"/>
              <a:t>Location data (for example, location data collected by a mobile phone) or a postal address</a:t>
            </a:r>
          </a:p>
          <a:p>
            <a:pPr marL="285750" indent="-285750">
              <a:buFont typeface="Arial" panose="020B0604020202020204" pitchFamily="34" charset="0"/>
              <a:buChar char="•"/>
            </a:pPr>
            <a:r>
              <a:rPr lang="en-GB" dirty="0"/>
              <a:t>Online browsing history</a:t>
            </a:r>
          </a:p>
          <a:p>
            <a:pPr marL="285750" indent="-285750">
              <a:buFont typeface="Arial" panose="020B0604020202020204" pitchFamily="34" charset="0"/>
              <a:buChar char="•"/>
            </a:pPr>
            <a:r>
              <a:rPr lang="en-GB" dirty="0"/>
              <a:t>Images or anything relating to the physical, physiological, genetic, mental, economic, cultural or social identity of a person.</a:t>
            </a:r>
          </a:p>
          <a:p>
            <a:endParaRPr lang="en-GB" dirty="0"/>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247317"/>
          </a:xfrm>
          <a:prstGeom prst="rect">
            <a:avLst/>
          </a:prstGeom>
          <a:noFill/>
        </p:spPr>
        <p:txBody>
          <a:bodyPr wrap="square">
            <a:spAutoFit/>
          </a:bodyPr>
          <a:lstStyle/>
          <a:p>
            <a:endParaRPr lang="en-GB" b="1" dirty="0"/>
          </a:p>
          <a:p>
            <a:endParaRPr lang="en-GB" b="1" dirty="0"/>
          </a:p>
          <a:p>
            <a:r>
              <a:rPr lang="en-GB" b="1" dirty="0"/>
              <a:t>CORE PRINCIPLES OF DATA PROTECTION</a:t>
            </a:r>
          </a:p>
          <a:p>
            <a:endParaRPr lang="en-GB" dirty="0"/>
          </a:p>
          <a:p>
            <a:r>
              <a:rPr lang="en-GB" dirty="0"/>
              <a:t>The GDPR is based on the core principles of data protection which exist under the law. These principles require organisations and businesses to:</a:t>
            </a:r>
          </a:p>
          <a:p>
            <a:endParaRPr lang="en-GB" dirty="0"/>
          </a:p>
          <a:p>
            <a:pPr marL="285750" indent="-285750">
              <a:buFont typeface="Arial" panose="020B0604020202020204" pitchFamily="34" charset="0"/>
              <a:buChar char="•"/>
            </a:pPr>
            <a:r>
              <a:rPr lang="en-GB" dirty="0"/>
              <a:t>Collect no more data than is necessary from an individual for the purpose for which it will be used</a:t>
            </a:r>
          </a:p>
          <a:p>
            <a:pPr marL="285750" indent="-285750">
              <a:buFont typeface="Arial" panose="020B0604020202020204" pitchFamily="34" charset="0"/>
              <a:buChar char="•"/>
            </a:pPr>
            <a:r>
              <a:rPr lang="en-GB" dirty="0"/>
              <a:t>Obtain personal data fairly from the individual by giving them notice of the collection and its specific purpose</a:t>
            </a:r>
          </a:p>
          <a:p>
            <a:pPr marL="285750" indent="-285750">
              <a:buFont typeface="Arial" panose="020B0604020202020204" pitchFamily="34" charset="0"/>
              <a:buChar char="•"/>
            </a:pPr>
            <a:r>
              <a:rPr lang="en-GB" dirty="0"/>
              <a:t>Retain the data for no longer than is necessary for that specified purpose</a:t>
            </a:r>
          </a:p>
          <a:p>
            <a:pPr marL="285750" indent="-285750">
              <a:buFont typeface="Arial" panose="020B0604020202020204" pitchFamily="34" charset="0"/>
              <a:buChar char="•"/>
            </a:pPr>
            <a:r>
              <a:rPr lang="en-GB" dirty="0"/>
              <a:t>Keep data safe and secure</a:t>
            </a:r>
          </a:p>
          <a:p>
            <a:pPr marL="285750" indent="-285750">
              <a:buFont typeface="Arial" panose="020B0604020202020204" pitchFamily="34" charset="0"/>
              <a:buChar char="•"/>
            </a:pPr>
            <a:r>
              <a:rPr lang="en-GB" dirty="0"/>
              <a:t>Provide an individual with a copy of his or her personal data if they request it.	</a:t>
            </a:r>
          </a:p>
          <a:p>
            <a:endParaRPr lang="en-GB" dirty="0"/>
          </a:p>
        </p:txBody>
      </p:sp>
    </p:spTree>
    <p:extLst>
      <p:ext uri="{BB962C8B-B14F-4D97-AF65-F5344CB8AC3E}">
        <p14:creationId xmlns:p14="http://schemas.microsoft.com/office/powerpoint/2010/main" val="15080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909310"/>
          </a:xfrm>
          <a:prstGeom prst="rect">
            <a:avLst/>
          </a:prstGeom>
          <a:noFill/>
        </p:spPr>
        <p:txBody>
          <a:bodyPr wrap="square">
            <a:spAutoFit/>
          </a:bodyPr>
          <a:lstStyle/>
          <a:p>
            <a:endParaRPr lang="en-GB" b="1" dirty="0"/>
          </a:p>
          <a:p>
            <a:endParaRPr lang="en-GB" b="1" dirty="0"/>
          </a:p>
          <a:p>
            <a:r>
              <a:rPr lang="en-GB" b="1" dirty="0"/>
              <a:t>STRENGTHENED RIGHTS AND GREATER TRANSPARENCY</a:t>
            </a:r>
          </a:p>
          <a:p>
            <a:endParaRPr lang="en-GB" dirty="0"/>
          </a:p>
          <a:p>
            <a:r>
              <a:rPr lang="en-GB" dirty="0"/>
              <a:t>Under the GDPR individuals have the significantly strengthened rights to:</a:t>
            </a:r>
          </a:p>
          <a:p>
            <a:endParaRPr lang="en-GB" dirty="0"/>
          </a:p>
          <a:p>
            <a:pPr marL="285750" indent="-285750">
              <a:buFont typeface="Arial" panose="020B0604020202020204" pitchFamily="34" charset="0"/>
              <a:buChar char="•"/>
            </a:pPr>
            <a:r>
              <a:rPr lang="en-GB" dirty="0"/>
              <a:t>Obtain details about how their data is processed by an organisation or business</a:t>
            </a:r>
          </a:p>
          <a:p>
            <a:pPr marL="285750" indent="-285750">
              <a:buFont typeface="Arial" panose="020B0604020202020204" pitchFamily="34" charset="0"/>
              <a:buChar char="•"/>
            </a:pPr>
            <a:r>
              <a:rPr lang="en-GB" dirty="0"/>
              <a:t>Obtain copies of personal data that an organisation holds on them</a:t>
            </a:r>
          </a:p>
          <a:p>
            <a:pPr marL="285750" indent="-285750">
              <a:buFont typeface="Arial" panose="020B0604020202020204" pitchFamily="34" charset="0"/>
              <a:buChar char="•"/>
            </a:pPr>
            <a:r>
              <a:rPr lang="en-GB" dirty="0"/>
              <a:t>Have incorrect or incomplete data corrected</a:t>
            </a:r>
          </a:p>
          <a:p>
            <a:pPr marL="285750" indent="-285750">
              <a:buFont typeface="Arial" panose="020B0604020202020204" pitchFamily="34" charset="0"/>
              <a:buChar char="•"/>
            </a:pPr>
            <a:r>
              <a:rPr lang="en-GB" dirty="0"/>
              <a:t>Have their data erased by an organisation, where, for example, the organisation has no legitimate reason for retaining the data</a:t>
            </a:r>
          </a:p>
          <a:p>
            <a:pPr marL="285750" indent="-285750">
              <a:buFont typeface="Arial" panose="020B0604020202020204" pitchFamily="34" charset="0"/>
              <a:buChar char="•"/>
            </a:pPr>
            <a:r>
              <a:rPr lang="en-GB" dirty="0"/>
              <a:t>Obtain their data from an organisation and to have that data transmitted to another organisation (Data Portability)</a:t>
            </a:r>
          </a:p>
          <a:p>
            <a:pPr marL="285750" indent="-285750">
              <a:buFont typeface="Arial" panose="020B0604020202020204" pitchFamily="34" charset="0"/>
              <a:buChar char="•"/>
            </a:pPr>
            <a:r>
              <a:rPr lang="en-GB" dirty="0"/>
              <a:t>Object to the processing of their data by an organisation in certain circumstances</a:t>
            </a:r>
          </a:p>
          <a:p>
            <a:pPr marL="285750" indent="-285750">
              <a:buFont typeface="Arial" panose="020B0604020202020204" pitchFamily="34" charset="0"/>
              <a:buChar char="•"/>
            </a:pPr>
            <a:r>
              <a:rPr lang="en-GB" dirty="0"/>
              <a:t>Not be subject to (with some exceptions) automated decision making, including profiling</a:t>
            </a:r>
          </a:p>
          <a:p>
            <a:pPr marL="285750" indent="-285750">
              <a:buFont typeface="Arial" panose="020B0604020202020204" pitchFamily="34" charset="0"/>
              <a:buChar char="•"/>
            </a:pPr>
            <a:r>
              <a:rPr lang="en-GB" dirty="0"/>
              <a:t>Organisations and businesses collecting and processing personal data will be required to meet a very high standard in how they collect, use and protect data. Very importantly, organisations must always be fully transparent to individuals about how they are using and safeguarding personal data, including by providing this information in easily accessible, concise, easy to understand and clear language.</a:t>
            </a:r>
          </a:p>
          <a:p>
            <a:endParaRPr lang="en-GB" dirty="0"/>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247317"/>
          </a:xfrm>
          <a:prstGeom prst="rect">
            <a:avLst/>
          </a:prstGeom>
          <a:noFill/>
        </p:spPr>
        <p:txBody>
          <a:bodyPr wrap="square">
            <a:spAutoFit/>
          </a:bodyPr>
          <a:lstStyle/>
          <a:p>
            <a:endParaRPr lang="en-GB" b="1" dirty="0"/>
          </a:p>
          <a:p>
            <a:endParaRPr lang="en-GB" b="1" dirty="0"/>
          </a:p>
          <a:p>
            <a:r>
              <a:rPr lang="en-GB" b="1" dirty="0"/>
              <a:t>FINANCIAL PENALTIES</a:t>
            </a:r>
          </a:p>
          <a:p>
            <a:endParaRPr lang="en-GB" dirty="0"/>
          </a:p>
          <a:p>
            <a:r>
              <a:rPr lang="en-GB" dirty="0"/>
              <a:t>For organisations and businesses who breach the law, the Information Commissioners Office has been given more robust powers to impose very substantial sanctions including the power to impose fines.</a:t>
            </a:r>
          </a:p>
          <a:p>
            <a:pPr marL="285750" indent="-285750">
              <a:buFont typeface="Arial" panose="020B0604020202020204" pitchFamily="34" charset="0"/>
              <a:buChar char="•"/>
            </a:pPr>
            <a:endParaRPr lang="en-GB" dirty="0"/>
          </a:p>
          <a:p>
            <a:r>
              <a:rPr lang="en-GB" dirty="0"/>
              <a:t>Under the new law, the ICO will be able to fine organisations up to €20 million (or 4% of total global turnover) for the most serious infringements.</a:t>
            </a:r>
          </a:p>
          <a:p>
            <a:pPr marL="285750" indent="-285750">
              <a:buFont typeface="Arial" panose="020B0604020202020204" pitchFamily="34" charset="0"/>
              <a:buChar char="•"/>
            </a:pPr>
            <a:endParaRPr lang="en-GB" dirty="0"/>
          </a:p>
          <a:p>
            <a:r>
              <a:rPr lang="en-GB" dirty="0"/>
              <a:t>The GDPR also permits individuals to seek compensation through the courts for breaches of their data privacy rights, including in circumstances where no material damage or financial loss has been suffered.</a:t>
            </a:r>
          </a:p>
          <a:p>
            <a:endParaRPr lang="en-GB" dirty="0"/>
          </a:p>
        </p:txBody>
      </p:sp>
    </p:spTree>
    <p:extLst>
      <p:ext uri="{BB962C8B-B14F-4D97-AF65-F5344CB8AC3E}">
        <p14:creationId xmlns:p14="http://schemas.microsoft.com/office/powerpoint/2010/main" val="5849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355312"/>
          </a:xfrm>
          <a:prstGeom prst="rect">
            <a:avLst/>
          </a:prstGeom>
          <a:noFill/>
        </p:spPr>
        <p:txBody>
          <a:bodyPr wrap="square">
            <a:spAutoFit/>
          </a:bodyPr>
          <a:lstStyle/>
          <a:p>
            <a:endParaRPr lang="en-GB" b="1" dirty="0"/>
          </a:p>
          <a:p>
            <a:endParaRPr lang="en-GB" b="1" dirty="0"/>
          </a:p>
          <a:p>
            <a:r>
              <a:rPr lang="en-GB" b="1" dirty="0"/>
              <a:t>GDPR LEGAL MEANING &amp; KEY TERMS</a:t>
            </a:r>
          </a:p>
          <a:p>
            <a:endParaRPr lang="en-GB" dirty="0"/>
          </a:p>
          <a:p>
            <a:pPr marL="285750" indent="-285750">
              <a:buFont typeface="Arial" panose="020B0604020202020204" pitchFamily="34" charset="0"/>
              <a:buChar char="•"/>
            </a:pPr>
            <a:r>
              <a:rPr lang="en-GB" dirty="0"/>
              <a:t>General Data Protection Regulation (GDPR)</a:t>
            </a:r>
          </a:p>
          <a:p>
            <a:pPr marL="285750" indent="-285750">
              <a:buFont typeface="Arial" panose="020B0604020202020204" pitchFamily="34" charset="0"/>
              <a:buChar char="•"/>
            </a:pPr>
            <a:r>
              <a:rPr lang="en-GB" dirty="0"/>
              <a:t>Personal data</a:t>
            </a:r>
          </a:p>
          <a:p>
            <a:pPr marL="285750" indent="-285750">
              <a:buFont typeface="Arial" panose="020B0604020202020204" pitchFamily="34" charset="0"/>
              <a:buChar char="•"/>
            </a:pPr>
            <a:r>
              <a:rPr lang="en-GB" dirty="0"/>
              <a:t>Processing</a:t>
            </a:r>
          </a:p>
          <a:p>
            <a:pPr marL="285750" indent="-285750">
              <a:buFont typeface="Arial" panose="020B0604020202020204" pitchFamily="34" charset="0"/>
              <a:buChar char="•"/>
            </a:pPr>
            <a:r>
              <a:rPr lang="en-GB" dirty="0"/>
              <a:t>Information Commissioners Office</a:t>
            </a:r>
          </a:p>
          <a:p>
            <a:pPr marL="285750" indent="-285750">
              <a:buFont typeface="Arial" panose="020B0604020202020204" pitchFamily="34" charset="0"/>
              <a:buChar char="•"/>
            </a:pPr>
            <a:r>
              <a:rPr lang="en-GB" dirty="0"/>
              <a:t>Data Controller</a:t>
            </a:r>
          </a:p>
          <a:p>
            <a:pPr marL="285750" indent="-285750">
              <a:buFont typeface="Arial" panose="020B0604020202020204" pitchFamily="34" charset="0"/>
              <a:buChar char="•"/>
            </a:pPr>
            <a:r>
              <a:rPr lang="en-GB" dirty="0"/>
              <a:t>Data Processor</a:t>
            </a:r>
          </a:p>
          <a:p>
            <a:pPr marL="285750" indent="-285750">
              <a:buFont typeface="Arial" panose="020B0604020202020204" pitchFamily="34" charset="0"/>
              <a:buChar char="•"/>
            </a:pPr>
            <a:r>
              <a:rPr lang="en-GB" dirty="0"/>
              <a:t>Data Subject</a:t>
            </a:r>
          </a:p>
          <a:p>
            <a:pPr marL="285750" indent="-285750">
              <a:buFont typeface="Arial" panose="020B0604020202020204" pitchFamily="34" charset="0"/>
              <a:buChar char="•"/>
            </a:pPr>
            <a:r>
              <a:rPr lang="en-GB" dirty="0"/>
              <a:t>Data Protection Impact Assessment (DPIA)</a:t>
            </a:r>
          </a:p>
          <a:p>
            <a:pPr marL="285750" indent="-285750">
              <a:buFont typeface="Arial" panose="020B0604020202020204" pitchFamily="34" charset="0"/>
              <a:buChar char="•"/>
            </a:pPr>
            <a:r>
              <a:rPr lang="en-GB" dirty="0"/>
              <a:t>Data Protection by Design</a:t>
            </a:r>
          </a:p>
          <a:p>
            <a:pPr marL="285750" indent="-285750">
              <a:buFont typeface="Arial" panose="020B0604020202020204" pitchFamily="34" charset="0"/>
              <a:buChar char="•"/>
            </a:pPr>
            <a:r>
              <a:rPr lang="en-GB" dirty="0"/>
              <a:t>Data Protection by Default</a:t>
            </a:r>
          </a:p>
          <a:p>
            <a:pPr marL="285750" indent="-285750">
              <a:buFont typeface="Arial" panose="020B0604020202020204" pitchFamily="34" charset="0"/>
              <a:buChar char="•"/>
            </a:pPr>
            <a:r>
              <a:rPr lang="en-GB" dirty="0"/>
              <a:t>Lawful basis for processing personal data</a:t>
            </a:r>
          </a:p>
          <a:p>
            <a:pPr marL="285750" indent="-285750">
              <a:buFont typeface="Arial" panose="020B0604020202020204" pitchFamily="34" charset="0"/>
              <a:buChar char="•"/>
            </a:pPr>
            <a:r>
              <a:rPr lang="en-GB" dirty="0"/>
              <a:t>Retention Policy </a:t>
            </a:r>
          </a:p>
          <a:p>
            <a:pPr marL="285750" indent="-285750">
              <a:buFont typeface="Arial" panose="020B0604020202020204" pitchFamily="34" charset="0"/>
              <a:buChar char="•"/>
            </a:pPr>
            <a:r>
              <a:rPr lang="en-GB" dirty="0"/>
              <a:t>Special Categories (sensitive) of personal data</a:t>
            </a:r>
          </a:p>
          <a:p>
            <a:pPr marL="285750" indent="-285750">
              <a:buFont typeface="Arial" panose="020B0604020202020204" pitchFamily="34" charset="0"/>
              <a:buChar char="•"/>
            </a:pPr>
            <a:r>
              <a:rPr lang="en-GB" dirty="0"/>
              <a:t>Consent</a:t>
            </a:r>
          </a:p>
          <a:p>
            <a:pPr marL="285750" indent="-285750">
              <a:buFont typeface="Arial" panose="020B0604020202020204" pitchFamily="34" charset="0"/>
              <a:buChar char="•"/>
            </a:pPr>
            <a:r>
              <a:rPr lang="en-GB" dirty="0"/>
              <a:t>Profiling.</a:t>
            </a:r>
          </a:p>
        </p:txBody>
      </p:sp>
    </p:spTree>
    <p:extLst>
      <p:ext uri="{BB962C8B-B14F-4D97-AF65-F5344CB8AC3E}">
        <p14:creationId xmlns:p14="http://schemas.microsoft.com/office/powerpoint/2010/main" val="311181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xEl>
                                              <p:pRg st="17" end="17"/>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1754326"/>
          </a:xfrm>
          <a:prstGeom prst="rect">
            <a:avLst/>
          </a:prstGeom>
          <a:noFill/>
        </p:spPr>
        <p:txBody>
          <a:bodyPr wrap="square">
            <a:spAutoFit/>
          </a:bodyPr>
          <a:lstStyle/>
          <a:p>
            <a:endParaRPr lang="en-GB" b="1" dirty="0"/>
          </a:p>
          <a:p>
            <a:endParaRPr lang="en-GB" b="1" dirty="0"/>
          </a:p>
          <a:p>
            <a:r>
              <a:rPr lang="en-GB" b="1" dirty="0"/>
              <a:t>EXERCISE - DATA ROUTES IN YOUR ORGANISATION</a:t>
            </a:r>
          </a:p>
          <a:p>
            <a:endParaRPr lang="en-GB" dirty="0"/>
          </a:p>
          <a:p>
            <a:r>
              <a:rPr lang="en-GB" dirty="0"/>
              <a:t>Think about the personal employee records the organisation may have, your client’s records, those data is shared with and how confidentiality is maintained.</a:t>
            </a:r>
          </a:p>
        </p:txBody>
      </p:sp>
    </p:spTree>
    <p:extLst>
      <p:ext uri="{BB962C8B-B14F-4D97-AF65-F5344CB8AC3E}">
        <p14:creationId xmlns:p14="http://schemas.microsoft.com/office/powerpoint/2010/main" val="49290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124</TotalTime>
  <Words>952</Words>
  <Application>Microsoft Office PowerPoint</Application>
  <PresentationFormat>Widescreen</PresentationFormat>
  <Paragraphs>125</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Bookman Old Style</vt:lpstr>
      <vt:lpstr>Rockwell</vt:lpstr>
      <vt:lpstr>Damask</vt:lpstr>
      <vt:lpstr>GDPR AWARENESS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20</cp:revision>
  <dcterms:created xsi:type="dcterms:W3CDTF">2020-12-27T08:34:17Z</dcterms:created>
  <dcterms:modified xsi:type="dcterms:W3CDTF">2022-12-28T16:13:16Z</dcterms:modified>
</cp:coreProperties>
</file>