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5" r:id="rId8"/>
    <p:sldId id="266" r:id="rId9"/>
    <p:sldId id="267" r:id="rId10"/>
    <p:sldId id="268" r:id="rId11"/>
    <p:sldId id="269" r:id="rId12"/>
    <p:sldId id="271" r:id="rId13"/>
    <p:sldId id="272"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autism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4F319429-E240-ABA5-4FEA-558C9AA75D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2667" y="796573"/>
            <a:ext cx="2266666" cy="2064451"/>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6186309"/>
          </a:xfrm>
          <a:prstGeom prst="rect">
            <a:avLst/>
          </a:prstGeom>
          <a:noFill/>
        </p:spPr>
        <p:txBody>
          <a:bodyPr wrap="square">
            <a:spAutoFit/>
          </a:bodyPr>
          <a:lstStyle/>
          <a:p>
            <a:r>
              <a:rPr lang="en-GB" b="1" dirty="0"/>
              <a:t>COMMUNICATING WITH PEOPLE WITH ASD</a:t>
            </a:r>
          </a:p>
          <a:p>
            <a:endParaRPr lang="en-GB" b="1" dirty="0"/>
          </a:p>
          <a:p>
            <a:r>
              <a:rPr lang="en-GB" b="1" dirty="0"/>
              <a:t>It is important to know how to communicate with people with ASD. They will not necessarily respond in the way that you would expect and may struggle to understand what you are saying, so try to make communication easier: </a:t>
            </a:r>
          </a:p>
          <a:p>
            <a:endParaRPr lang="en-GB" b="1" dirty="0"/>
          </a:p>
          <a:p>
            <a:r>
              <a:rPr lang="en-GB" b="1" dirty="0"/>
              <a:t>•	Always use their name so they know you are talking to them</a:t>
            </a:r>
          </a:p>
          <a:p>
            <a:r>
              <a:rPr lang="en-GB" b="1" dirty="0"/>
              <a:t>•	Make sure they are paying attention before you ask a question</a:t>
            </a:r>
          </a:p>
          <a:p>
            <a:r>
              <a:rPr lang="en-GB" b="1" dirty="0"/>
              <a:t>•	Use their special interest to engage them</a:t>
            </a:r>
          </a:p>
          <a:p>
            <a:r>
              <a:rPr lang="en-GB" b="1" dirty="0"/>
              <a:t>•	Say less and say it slowly</a:t>
            </a:r>
          </a:p>
          <a:p>
            <a:r>
              <a:rPr lang="en-GB" b="1" dirty="0"/>
              <a:t>•	Use specific key words</a:t>
            </a:r>
          </a:p>
          <a:p>
            <a:r>
              <a:rPr lang="en-GB" b="1" dirty="0"/>
              <a:t>•	Pause between words and phrases</a:t>
            </a:r>
          </a:p>
          <a:p>
            <a:r>
              <a:rPr lang="en-GB" b="1" dirty="0"/>
              <a:t>•	Use less non-verbal communication</a:t>
            </a:r>
          </a:p>
          <a:p>
            <a:r>
              <a:rPr lang="en-GB" b="1" dirty="0"/>
              <a:t>•	Use visual supports</a:t>
            </a:r>
          </a:p>
          <a:p>
            <a:r>
              <a:rPr lang="en-GB" b="1" dirty="0"/>
              <a:t>•	Keep questions short</a:t>
            </a:r>
          </a:p>
          <a:p>
            <a:r>
              <a:rPr lang="en-GB" b="1" dirty="0"/>
              <a:t>•	Ask only necessary questions</a:t>
            </a:r>
          </a:p>
          <a:p>
            <a:r>
              <a:rPr lang="en-GB" b="1" dirty="0"/>
              <a:t>•	Be specific with questions</a:t>
            </a:r>
          </a:p>
          <a:p>
            <a:r>
              <a:rPr lang="en-GB" b="1" dirty="0"/>
              <a:t>•	Try using a different word or symbol</a:t>
            </a:r>
          </a:p>
          <a:p>
            <a:r>
              <a:rPr lang="en-GB" b="1" dirty="0"/>
              <a:t>•	If you are saying no for a safety reason, explain what the danger is</a:t>
            </a:r>
          </a:p>
          <a:p>
            <a:r>
              <a:rPr lang="en-GB" b="1" dirty="0"/>
              <a:t>•	If you are saying no due to their behaviour, try changing your reaction to one of calm  	and understanding</a:t>
            </a:r>
          </a:p>
          <a:p>
            <a:r>
              <a:rPr lang="en-GB" b="1" dirty="0"/>
              <a:t>•	Set clear boundaries of what is acceptable and what is not.</a:t>
            </a:r>
          </a:p>
        </p:txBody>
      </p:sp>
    </p:spTree>
    <p:extLst>
      <p:ext uri="{BB962C8B-B14F-4D97-AF65-F5344CB8AC3E}">
        <p14:creationId xmlns:p14="http://schemas.microsoft.com/office/powerpoint/2010/main" val="238304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970318"/>
          </a:xfrm>
          <a:prstGeom prst="rect">
            <a:avLst/>
          </a:prstGeom>
          <a:noFill/>
        </p:spPr>
        <p:txBody>
          <a:bodyPr wrap="square">
            <a:spAutoFit/>
          </a:bodyPr>
          <a:lstStyle/>
          <a:p>
            <a:endParaRPr lang="en-GB" b="1" dirty="0"/>
          </a:p>
          <a:p>
            <a:endParaRPr lang="en-GB" b="1" dirty="0"/>
          </a:p>
          <a:p>
            <a:r>
              <a:rPr lang="en-GB" b="1" dirty="0"/>
              <a:t>WHAT IS A MELTDOWN IN RELATION TO ASD?</a:t>
            </a:r>
          </a:p>
          <a:p>
            <a:endParaRPr lang="en-GB" b="1" dirty="0"/>
          </a:p>
          <a:p>
            <a:r>
              <a:rPr lang="en-GB" b="1" dirty="0"/>
              <a:t>Many people with ASD will experience meltdowns. Many people find it difficult to tell the difference between temper tantrums and autism meltdowns, but they are not the same thing. An autism meltdown is an intense response to overwhelming situations. It happens when the person becomes completely overwhelmed by the situation, they find themselves in and they temporarily lose control of their behaviour. This loss of control could be verbal such as shouting or screaming, or physical including lashing out or biting. Sometimes it could include both. A meltdown is not the same as a temper tantrum. It is not bad or  naughty behaviour and should not be considered as such.</a:t>
            </a:r>
          </a:p>
          <a:p>
            <a:endParaRPr lang="en-GB" b="1" dirty="0"/>
          </a:p>
          <a:p>
            <a:endParaRPr lang="en-GB" dirty="0"/>
          </a:p>
        </p:txBody>
      </p:sp>
    </p:spTree>
    <p:extLst>
      <p:ext uri="{BB962C8B-B14F-4D97-AF65-F5344CB8AC3E}">
        <p14:creationId xmlns:p14="http://schemas.microsoft.com/office/powerpoint/2010/main" val="297272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endParaRPr lang="en-GB" b="1" dirty="0"/>
          </a:p>
          <a:p>
            <a:r>
              <a:rPr lang="en-GB" b="1" dirty="0"/>
              <a:t>WHAT SHOULD YOU DO DURING A MELTDOWN?</a:t>
            </a:r>
          </a:p>
          <a:p>
            <a:endParaRPr lang="en-GB" b="1" dirty="0"/>
          </a:p>
          <a:p>
            <a:pPr marL="285750" indent="-285750">
              <a:buFont typeface="Arial" panose="020B0604020202020204" pitchFamily="34" charset="0"/>
              <a:buChar char="•"/>
            </a:pPr>
            <a:r>
              <a:rPr lang="en-GB" b="1" dirty="0"/>
              <a:t>If someone is having a meltdown, or not responding to you, do not judge them. It can make a world of difference to someone on the autism spectrum to know that you are there to support them</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Give them some time - it can take a while to recover from an information or sensory overload</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Calmly ask them if they are alright but bear in mind they’ll need more time to respond than you might expect</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Make space - try to create a quiet, safe space as best you can. Ask people to move along and not to stare and turn down bright lights – whatever you can think of to reduce the information overload.</a:t>
            </a:r>
          </a:p>
          <a:p>
            <a:endParaRPr lang="en-GB" b="1" dirty="0"/>
          </a:p>
          <a:p>
            <a:endParaRPr lang="en-GB" dirty="0"/>
          </a:p>
        </p:txBody>
      </p:sp>
    </p:spTree>
    <p:extLst>
      <p:ext uri="{BB962C8B-B14F-4D97-AF65-F5344CB8AC3E}">
        <p14:creationId xmlns:p14="http://schemas.microsoft.com/office/powerpoint/2010/main" val="106132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b="1" dirty="0"/>
              <a:t>DEALING WITH MELTDOWNS</a:t>
            </a:r>
          </a:p>
          <a:p>
            <a:endParaRPr lang="en-GB" b="1" dirty="0"/>
          </a:p>
          <a:p>
            <a:r>
              <a:rPr lang="en-GB" b="1" dirty="0"/>
              <a:t>Meltdowns can be complex and tricky to deal with. In addition to your initial reaction to the meltdown, there are several things you can do to help prevent and minimise the chances of meltdowns occurring:</a:t>
            </a:r>
          </a:p>
          <a:p>
            <a:endParaRPr lang="en-GB" b="1" dirty="0"/>
          </a:p>
          <a:p>
            <a:pPr marL="285750" indent="-285750">
              <a:buFont typeface="Arial" panose="020B0604020202020204" pitchFamily="34" charset="0"/>
              <a:buChar char="•"/>
            </a:pPr>
            <a:r>
              <a:rPr lang="en-GB" b="1" dirty="0"/>
              <a:t>Identify the causes</a:t>
            </a:r>
          </a:p>
          <a:p>
            <a:pPr marL="285750" indent="-285750">
              <a:buFont typeface="Arial" panose="020B0604020202020204" pitchFamily="34" charset="0"/>
              <a:buChar char="•"/>
            </a:pPr>
            <a:r>
              <a:rPr lang="en-GB" b="1" dirty="0"/>
              <a:t>Minimise the triggers</a:t>
            </a:r>
          </a:p>
          <a:p>
            <a:pPr marL="285750" indent="-285750">
              <a:buFont typeface="Arial" panose="020B0604020202020204" pitchFamily="34" charset="0"/>
              <a:buChar char="•"/>
            </a:pPr>
            <a:r>
              <a:rPr lang="en-GB" b="1" dirty="0"/>
              <a:t>Link the person to the environment</a:t>
            </a:r>
          </a:p>
          <a:p>
            <a:pPr marL="285750" indent="-285750">
              <a:buFont typeface="Arial" panose="020B0604020202020204" pitchFamily="34" charset="0"/>
              <a:buChar char="•"/>
            </a:pPr>
            <a:r>
              <a:rPr lang="en-GB" b="1" dirty="0"/>
              <a:t>Do not change the routine.</a:t>
            </a:r>
          </a:p>
          <a:p>
            <a:endParaRPr lang="en-GB" dirty="0"/>
          </a:p>
        </p:txBody>
      </p:sp>
    </p:spTree>
    <p:extLst>
      <p:ext uri="{BB962C8B-B14F-4D97-AF65-F5344CB8AC3E}">
        <p14:creationId xmlns:p14="http://schemas.microsoft.com/office/powerpoint/2010/main" val="135159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524315"/>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a:t>
            </a:r>
          </a:p>
          <a:p>
            <a:endParaRPr lang="en-GB" dirty="0"/>
          </a:p>
          <a:p>
            <a:pPr marL="285750" indent="-285750">
              <a:buFont typeface="Arial" panose="020B0604020202020204" pitchFamily="34" charset="0"/>
              <a:buChar char="•"/>
            </a:pPr>
            <a:r>
              <a:rPr lang="en-GB" dirty="0"/>
              <a:t>Understand what autism is and its prevalence in the UK</a:t>
            </a:r>
          </a:p>
          <a:p>
            <a:pPr marL="285750" indent="-285750">
              <a:buFont typeface="Arial" panose="020B0604020202020204" pitchFamily="34" charset="0"/>
              <a:buChar char="•"/>
            </a:pPr>
            <a:r>
              <a:rPr lang="en-GB" dirty="0"/>
              <a:t>Understand the terms ASD, Asperger’s Syndrome and the Triad of Impairments</a:t>
            </a:r>
          </a:p>
          <a:p>
            <a:pPr marL="285750" indent="-285750">
              <a:buFont typeface="Arial" panose="020B0604020202020204" pitchFamily="34" charset="0"/>
              <a:buChar char="•"/>
            </a:pPr>
            <a:r>
              <a:rPr lang="en-GB" dirty="0"/>
              <a:t>Understand what high quality care looks like and the best ways to communicate with people with autism</a:t>
            </a:r>
          </a:p>
          <a:p>
            <a:pPr marL="285750" indent="-285750">
              <a:buFont typeface="Arial" panose="020B0604020202020204" pitchFamily="34" charset="0"/>
              <a:buChar char="•"/>
            </a:pPr>
            <a:r>
              <a:rPr lang="en-GB" dirty="0"/>
              <a:t>Know how autism is diagnosed and by whom</a:t>
            </a:r>
          </a:p>
          <a:p>
            <a:pPr marL="285750" indent="-285750">
              <a:buFont typeface="Arial" panose="020B0604020202020204" pitchFamily="34" charset="0"/>
              <a:buChar char="•"/>
            </a:pPr>
            <a:r>
              <a:rPr lang="en-GB" dirty="0"/>
              <a:t>Identify the symptoms of autism</a:t>
            </a:r>
          </a:p>
          <a:p>
            <a:pPr marL="285750" indent="-285750">
              <a:buFont typeface="Arial" panose="020B0604020202020204" pitchFamily="34" charset="0"/>
              <a:buChar char="•"/>
            </a:pPr>
            <a:r>
              <a:rPr lang="en-GB" dirty="0"/>
              <a:t>Know how to act when faced with challenging behaviour and meltdowns</a:t>
            </a:r>
          </a:p>
          <a:p>
            <a:pPr marL="285750" indent="-285750">
              <a:buFont typeface="Arial" panose="020B0604020202020204" pitchFamily="34" charset="0"/>
              <a:buChar char="•"/>
            </a:pPr>
            <a:r>
              <a:rPr lang="en-GB" dirty="0"/>
              <a:t>Implementing autism awareness measures in the workplace.</a:t>
            </a:r>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585323"/>
          </a:xfrm>
          <a:prstGeom prst="rect">
            <a:avLst/>
          </a:prstGeom>
          <a:noFill/>
        </p:spPr>
        <p:txBody>
          <a:bodyPr wrap="square">
            <a:spAutoFit/>
          </a:bodyPr>
          <a:lstStyle/>
          <a:p>
            <a:endParaRPr lang="en-GB" b="1" dirty="0"/>
          </a:p>
          <a:p>
            <a:endParaRPr lang="en-GB" b="1" dirty="0"/>
          </a:p>
          <a:p>
            <a:r>
              <a:rPr lang="en-GB" b="1" dirty="0"/>
              <a:t>AUTISM AWARENESS</a:t>
            </a:r>
          </a:p>
          <a:p>
            <a:endParaRPr lang="en-GB" dirty="0"/>
          </a:p>
          <a:p>
            <a:r>
              <a:rPr lang="en-GB" dirty="0"/>
              <a:t>What is autism?</a:t>
            </a:r>
          </a:p>
          <a:p>
            <a:endParaRPr lang="en-GB" dirty="0"/>
          </a:p>
          <a:p>
            <a:r>
              <a:rPr lang="en-GB" dirty="0"/>
              <a:t>Who does autism affect?</a:t>
            </a:r>
          </a:p>
          <a:p>
            <a:endParaRPr lang="en-GB" dirty="0"/>
          </a:p>
          <a:p>
            <a:r>
              <a:rPr lang="en-GB" dirty="0"/>
              <a:t>What is Asperger syndrome?.</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308324"/>
          </a:xfrm>
          <a:prstGeom prst="rect">
            <a:avLst/>
          </a:prstGeom>
          <a:noFill/>
        </p:spPr>
        <p:txBody>
          <a:bodyPr wrap="square">
            <a:spAutoFit/>
          </a:bodyPr>
          <a:lstStyle/>
          <a:p>
            <a:endParaRPr lang="en-GB" b="1" dirty="0"/>
          </a:p>
          <a:p>
            <a:endParaRPr lang="en-GB" b="1" dirty="0"/>
          </a:p>
          <a:p>
            <a:r>
              <a:rPr lang="en-GB" b="1" dirty="0"/>
              <a:t>TRIAD OF IMPAIRMENTS:</a:t>
            </a:r>
          </a:p>
          <a:p>
            <a:endParaRPr lang="en-GB" dirty="0"/>
          </a:p>
          <a:p>
            <a:pPr marL="285750" indent="-285750">
              <a:buFont typeface="Arial" panose="020B0604020202020204" pitchFamily="34" charset="0"/>
              <a:buChar char="•"/>
            </a:pPr>
            <a:r>
              <a:rPr lang="en-GB" dirty="0"/>
              <a:t>Impairment in imagination</a:t>
            </a:r>
          </a:p>
          <a:p>
            <a:pPr marL="285750" indent="-285750">
              <a:buFont typeface="Arial" panose="020B0604020202020204" pitchFamily="34" charset="0"/>
              <a:buChar char="•"/>
            </a:pPr>
            <a:r>
              <a:rPr lang="en-GB" dirty="0"/>
              <a:t>Impairment in social relationships</a:t>
            </a:r>
          </a:p>
          <a:p>
            <a:pPr marL="285750" indent="-285750">
              <a:buFont typeface="Arial" panose="020B0604020202020204" pitchFamily="34" charset="0"/>
              <a:buChar char="•"/>
            </a:pPr>
            <a:r>
              <a:rPr lang="en-GB" dirty="0"/>
              <a:t>Impairment in social communication </a:t>
            </a:r>
          </a:p>
          <a:p>
            <a:pPr marL="285750" indent="-285750">
              <a:buFont typeface="Arial" panose="020B0604020202020204" pitchFamily="34" charset="0"/>
              <a:buChar char="•"/>
            </a:pPr>
            <a:r>
              <a:rPr lang="en-GB" dirty="0"/>
              <a:t>Additional difficulties.</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4524315"/>
          </a:xfrm>
          <a:prstGeom prst="rect">
            <a:avLst/>
          </a:prstGeom>
          <a:noFill/>
        </p:spPr>
        <p:txBody>
          <a:bodyPr wrap="square">
            <a:spAutoFit/>
          </a:bodyPr>
          <a:lstStyle/>
          <a:p>
            <a:endParaRPr lang="en-GB" b="1" dirty="0"/>
          </a:p>
          <a:p>
            <a:endParaRPr lang="en-GB" b="1" dirty="0"/>
          </a:p>
          <a:p>
            <a:r>
              <a:rPr lang="en-GB" b="1" dirty="0"/>
              <a:t>CAUSE OF AUTISM</a:t>
            </a:r>
          </a:p>
          <a:p>
            <a:endParaRPr lang="en-GB" dirty="0"/>
          </a:p>
          <a:p>
            <a:r>
              <a:rPr lang="en-GB" dirty="0"/>
              <a:t>The exact cause of ASD is currently unknown. It is a complex condition and may be due to genetics, environmental factors or other health conditions.</a:t>
            </a:r>
          </a:p>
          <a:p>
            <a:endParaRPr lang="en-GB" dirty="0"/>
          </a:p>
          <a:p>
            <a:r>
              <a:rPr lang="en-GB" dirty="0"/>
              <a:t>Common misconceptions:</a:t>
            </a:r>
          </a:p>
          <a:p>
            <a:endParaRPr lang="en-GB" dirty="0"/>
          </a:p>
          <a:p>
            <a:r>
              <a:rPr lang="en-GB" dirty="0"/>
              <a:t>In the past, several things were linked to ASD, but research has found no evidence to suggest that any of these contribute to the condition. These include:</a:t>
            </a:r>
          </a:p>
          <a:p>
            <a:endParaRPr lang="en-GB" dirty="0"/>
          </a:p>
          <a:p>
            <a:r>
              <a:rPr lang="en-GB" dirty="0"/>
              <a:t>•	The MMR vaccine</a:t>
            </a:r>
          </a:p>
          <a:p>
            <a:r>
              <a:rPr lang="en-GB" dirty="0"/>
              <a:t>•	The way a person has been brought up</a:t>
            </a:r>
          </a:p>
          <a:p>
            <a:r>
              <a:rPr lang="en-GB" dirty="0"/>
              <a:t>•	Diet, such as dairy and gluten products.</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801314"/>
          </a:xfrm>
          <a:prstGeom prst="rect">
            <a:avLst/>
          </a:prstGeom>
          <a:noFill/>
        </p:spPr>
        <p:txBody>
          <a:bodyPr wrap="square">
            <a:spAutoFit/>
          </a:bodyPr>
          <a:lstStyle/>
          <a:p>
            <a:endParaRPr lang="en-GB" b="1" dirty="0"/>
          </a:p>
          <a:p>
            <a:endParaRPr lang="en-GB" b="1" dirty="0"/>
          </a:p>
          <a:p>
            <a:r>
              <a:rPr lang="en-GB" b="1" dirty="0"/>
              <a:t>HIGH QUALITY CARE</a:t>
            </a:r>
          </a:p>
          <a:p>
            <a:endParaRPr lang="en-GB" dirty="0"/>
          </a:p>
          <a:p>
            <a:r>
              <a:rPr lang="en-GB" dirty="0"/>
              <a:t>High Quality Care for people with autism is underpinned by a range of key values and attitudes. It is always good to think from the service user’s perspective. What sort of care would you want to receive if you were in their shoes? </a:t>
            </a:r>
          </a:p>
          <a:p>
            <a:endParaRPr lang="en-GB" dirty="0"/>
          </a:p>
          <a:p>
            <a:r>
              <a:rPr lang="en-GB" dirty="0"/>
              <a:t>People with autism using your service have a right to:</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Be independent</a:t>
            </a:r>
          </a:p>
          <a:p>
            <a:pPr marL="285750" indent="-285750">
              <a:buFont typeface="Arial" panose="020B0604020202020204" pitchFamily="34" charset="0"/>
              <a:buChar char="•"/>
            </a:pPr>
            <a:r>
              <a:rPr lang="en-GB" dirty="0"/>
              <a:t>Be treated as equal and individuals</a:t>
            </a:r>
          </a:p>
          <a:p>
            <a:pPr marL="285750" indent="-285750">
              <a:buFont typeface="Arial" panose="020B0604020202020204" pitchFamily="34" charset="0"/>
              <a:buChar char="•"/>
            </a:pPr>
            <a:r>
              <a:rPr lang="en-GB" dirty="0"/>
              <a:t>Make choices for themselves</a:t>
            </a:r>
          </a:p>
          <a:p>
            <a:pPr marL="285750" indent="-285750">
              <a:buFont typeface="Arial" panose="020B0604020202020204" pitchFamily="34" charset="0"/>
              <a:buChar char="•"/>
            </a:pPr>
            <a:r>
              <a:rPr lang="en-GB" dirty="0"/>
              <a:t>Be treated with respect and dignity</a:t>
            </a:r>
          </a:p>
          <a:p>
            <a:pPr marL="285750" indent="-285750">
              <a:buFont typeface="Arial" panose="020B0604020202020204" pitchFamily="34" charset="0"/>
              <a:buChar char="•"/>
            </a:pPr>
            <a:r>
              <a:rPr lang="en-GB" dirty="0"/>
              <a:t>Access specialist support</a:t>
            </a:r>
          </a:p>
          <a:p>
            <a:pPr marL="285750" indent="-285750">
              <a:buFont typeface="Arial" panose="020B0604020202020204" pitchFamily="34" charset="0"/>
              <a:buChar char="•"/>
            </a:pPr>
            <a:r>
              <a:rPr lang="en-GB" dirty="0"/>
              <a:t>Receive compassionate, non-judgmental support.</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DIAGNOSING AUTISM</a:t>
            </a:r>
          </a:p>
          <a:p>
            <a:endParaRPr lang="en-GB" dirty="0"/>
          </a:p>
          <a:p>
            <a:r>
              <a:rPr lang="en-GB" dirty="0"/>
              <a:t>Autism brings with it a range of symptoms linked to social communication, social interaction, repetitive behaviour, highly focused interests, and sensory sensitivity.</a:t>
            </a:r>
          </a:p>
          <a:p>
            <a:endParaRPr lang="en-GB" dirty="0"/>
          </a:p>
          <a:p>
            <a:r>
              <a:rPr lang="en-GB" dirty="0"/>
              <a:t>Often, a GP will refer their patient to a healthcare professional or team who specialise in diagnosing ASD, or someone who has access to such a team. The specialist or specialist team will make a more in-depth assessment, which should be started within three months of the referral. These specialists may be:</a:t>
            </a:r>
          </a:p>
          <a:p>
            <a:endParaRPr lang="en-GB" dirty="0"/>
          </a:p>
          <a:p>
            <a:r>
              <a:rPr lang="en-GB" dirty="0"/>
              <a:t>•	Psychologists</a:t>
            </a:r>
          </a:p>
          <a:p>
            <a:r>
              <a:rPr lang="en-GB" dirty="0"/>
              <a:t>•	Psychiatrists</a:t>
            </a:r>
          </a:p>
          <a:p>
            <a:r>
              <a:rPr lang="en-GB" dirty="0"/>
              <a:t>•	Paediatricians</a:t>
            </a:r>
          </a:p>
          <a:p>
            <a:r>
              <a:rPr lang="en-GB" dirty="0"/>
              <a:t>•	Speech and language therapists</a:t>
            </a:r>
          </a:p>
          <a:p>
            <a:endParaRPr lang="en-GB" dirty="0"/>
          </a:p>
          <a:p>
            <a:r>
              <a:rPr lang="en-GB" dirty="0"/>
              <a:t>Some local health authorities use multidisciplinary teams. These are a combination of specialists who work together to make an assessment.</a:t>
            </a:r>
          </a:p>
          <a:p>
            <a:endParaRPr lang="en-GB" dirty="0"/>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endParaRPr lang="en-GB" b="1" dirty="0"/>
          </a:p>
          <a:p>
            <a:r>
              <a:rPr lang="en-GB" b="1" dirty="0"/>
              <a:t>PERSON CENTRED PLANNING</a:t>
            </a:r>
          </a:p>
          <a:p>
            <a:endParaRPr lang="en-GB" b="1" dirty="0"/>
          </a:p>
          <a:p>
            <a:r>
              <a:rPr lang="en-GB" b="1" dirty="0"/>
              <a:t>Person centred planning is a way of helping someone to plan their life and support, focusing on what is important to the person. Person centred planning has five key features. </a:t>
            </a:r>
          </a:p>
          <a:p>
            <a:pPr marL="285750" indent="-285750">
              <a:buFont typeface="Arial" panose="020B0604020202020204" pitchFamily="34" charset="0"/>
              <a:buChar char="•"/>
            </a:pPr>
            <a:endParaRPr lang="en-GB" b="1" dirty="0"/>
          </a:p>
          <a:p>
            <a:r>
              <a:rPr lang="en-GB" b="1" dirty="0"/>
              <a:t>Person-centred planning is based around the individual and is ideal for people on the autism spectrum. It means that support staff hold person-centred values, and a belief that a person must have control in areas such as who supports them, what they do with their day, being listened to, and making decisions about their lives. Planning tools may need to be adapted and terminology often needs to be changed so that it can be understood by the person. It is essential that the person’s preferred ways of communicating are considered so that they can play a full part in the planning process.</a:t>
            </a:r>
          </a:p>
          <a:p>
            <a:endParaRPr lang="en-GB" dirty="0"/>
          </a:p>
        </p:txBody>
      </p:sp>
    </p:spTree>
    <p:extLst>
      <p:ext uri="{BB962C8B-B14F-4D97-AF65-F5344CB8AC3E}">
        <p14:creationId xmlns:p14="http://schemas.microsoft.com/office/powerpoint/2010/main" val="156930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endParaRPr lang="en-GB" b="1" dirty="0"/>
          </a:p>
          <a:p>
            <a:r>
              <a:rPr lang="en-GB" b="1" dirty="0"/>
              <a:t>CHALLENGING BEHAVIOUR</a:t>
            </a:r>
          </a:p>
          <a:p>
            <a:endParaRPr lang="en-GB" b="1" dirty="0"/>
          </a:p>
          <a:p>
            <a:r>
              <a:rPr lang="en-GB" b="1" dirty="0"/>
              <a:t>People with ASD may appear to behave unusually. There will generally be a reason for this: it can be an attempt to communicate, or a way of coping with a particular situation. </a:t>
            </a:r>
          </a:p>
          <a:p>
            <a:endParaRPr lang="en-GB" b="1" dirty="0"/>
          </a:p>
          <a:p>
            <a:r>
              <a:rPr lang="en-GB" b="1" dirty="0"/>
              <a:t>Often this behaviour can be challenging, but there are top tips you can follow to deal with this challenging behaviour:</a:t>
            </a:r>
          </a:p>
          <a:p>
            <a:endParaRPr lang="en-GB" b="1" dirty="0"/>
          </a:p>
          <a:p>
            <a:pPr marL="285750" indent="-285750">
              <a:buFont typeface="Arial" panose="020B0604020202020204" pitchFamily="34" charset="0"/>
              <a:buChar char="•"/>
            </a:pPr>
            <a:r>
              <a:rPr lang="en-GB" b="1" dirty="0"/>
              <a:t>Be patient and realistic</a:t>
            </a:r>
          </a:p>
          <a:p>
            <a:pPr marL="285750" indent="-285750">
              <a:buFont typeface="Arial" panose="020B0604020202020204" pitchFamily="34" charset="0"/>
              <a:buChar char="•"/>
            </a:pPr>
            <a:r>
              <a:rPr lang="en-GB" b="1" dirty="0"/>
              <a:t>Be consistent</a:t>
            </a:r>
          </a:p>
          <a:p>
            <a:pPr marL="285750" indent="-285750">
              <a:buFont typeface="Arial" panose="020B0604020202020204" pitchFamily="34" charset="0"/>
              <a:buChar char="•"/>
            </a:pPr>
            <a:r>
              <a:rPr lang="en-GB" b="1" dirty="0"/>
              <a:t>Support effective communication</a:t>
            </a:r>
          </a:p>
          <a:p>
            <a:pPr marL="285750" indent="-285750">
              <a:buFont typeface="Arial" panose="020B0604020202020204" pitchFamily="34" charset="0"/>
              <a:buChar char="•"/>
            </a:pPr>
            <a:r>
              <a:rPr lang="en-GB" b="1" dirty="0"/>
              <a:t>Manage change</a:t>
            </a:r>
          </a:p>
          <a:p>
            <a:pPr marL="285750" indent="-285750">
              <a:buFont typeface="Arial" panose="020B0604020202020204" pitchFamily="34" charset="0"/>
              <a:buChar char="•"/>
            </a:pPr>
            <a:r>
              <a:rPr lang="en-GB" b="1" dirty="0"/>
              <a:t>Understand how punishment is perceived</a:t>
            </a:r>
          </a:p>
          <a:p>
            <a:pPr marL="285750" indent="-285750">
              <a:buFont typeface="Arial" panose="020B0604020202020204" pitchFamily="34" charset="0"/>
              <a:buChar char="•"/>
            </a:pPr>
            <a:r>
              <a:rPr lang="en-GB" b="1" dirty="0"/>
              <a:t>Use rewards and other motivators appropriately.</a:t>
            </a:r>
          </a:p>
        </p:txBody>
      </p:sp>
    </p:spTree>
    <p:extLst>
      <p:ext uri="{BB962C8B-B14F-4D97-AF65-F5344CB8AC3E}">
        <p14:creationId xmlns:p14="http://schemas.microsoft.com/office/powerpoint/2010/main" val="56760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131</TotalTime>
  <Words>1164</Words>
  <Application>Microsoft Office PowerPoint</Application>
  <PresentationFormat>Widescreen</PresentationFormat>
  <Paragraphs>139</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Bookman Old Style</vt:lpstr>
      <vt:lpstr>Rockwell</vt:lpstr>
      <vt:lpstr>Damask</vt:lpstr>
      <vt:lpstr>autism AWARENESS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 </dc:title>
  <dc:creator>Healthcare Trainers Network</dc:creator>
  <cp:lastModifiedBy>David Inglis</cp:lastModifiedBy>
  <cp:revision>21</cp:revision>
  <dcterms:created xsi:type="dcterms:W3CDTF">2020-12-27T08:34:17Z</dcterms:created>
  <dcterms:modified xsi:type="dcterms:W3CDTF">2022-12-28T15:08:33Z</dcterms:modified>
</cp:coreProperties>
</file>