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2" d="100"/>
          <a:sy n="82" d="100"/>
        </p:scale>
        <p:origin x="6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02/05/2023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02/05/2023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02/05/2023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02/05/2023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02/05/2023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02/05/2023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02/05/2023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02/05/2023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02/05/2023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02/05/2023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02/05/2023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02/05/2023</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ORAL HEALTH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DFFDFCB4-A49B-6D53-5FC8-B25B0DF11A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9698" y="812678"/>
            <a:ext cx="2232603" cy="2032242"/>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r>
              <a:rPr lang="en-GB" dirty="0"/>
              <a:t>			</a:t>
            </a:r>
          </a:p>
          <a:p>
            <a:pPr marL="285750" indent="-285750">
              <a:buFont typeface="Arial" panose="020B0604020202020204" pitchFamily="34" charset="0"/>
              <a:buChar char="•"/>
            </a:pPr>
            <a:r>
              <a:rPr lang="en-GB" dirty="0"/>
              <a:t>Understand what plaque is and how it grows</a:t>
            </a:r>
          </a:p>
          <a:p>
            <a:pPr marL="285750" indent="-285750">
              <a:buFont typeface="Arial" panose="020B0604020202020204" pitchFamily="34" charset="0"/>
              <a:buChar char="•"/>
            </a:pPr>
            <a:r>
              <a:rPr lang="en-GB" dirty="0"/>
              <a:t>Understand how dental plaque in the mouth affects general health</a:t>
            </a:r>
          </a:p>
          <a:p>
            <a:pPr marL="285750" indent="-285750">
              <a:buFont typeface="Arial" panose="020B0604020202020204" pitchFamily="34" charset="0"/>
              <a:buChar char="•"/>
            </a:pPr>
            <a:r>
              <a:rPr lang="en-GB" dirty="0"/>
              <a:t>Recognise the link between poor oral health and general health</a:t>
            </a:r>
          </a:p>
          <a:p>
            <a:pPr marL="285750" indent="-285750">
              <a:buFont typeface="Arial" panose="020B0604020202020204" pitchFamily="34" charset="0"/>
              <a:buChar char="•"/>
            </a:pPr>
            <a:r>
              <a:rPr lang="en-GB" dirty="0"/>
              <a:t>Recognise the importance of mouth care assessments</a:t>
            </a:r>
          </a:p>
          <a:p>
            <a:pPr marL="285750" indent="-285750">
              <a:buFont typeface="Arial" panose="020B0604020202020204" pitchFamily="34" charset="0"/>
              <a:buChar char="•"/>
            </a:pPr>
            <a:r>
              <a:rPr lang="en-GB" dirty="0"/>
              <a:t>Understand service users need  for mouth care as a daily routine</a:t>
            </a:r>
          </a:p>
          <a:p>
            <a:pPr marL="285750" indent="-285750">
              <a:buFont typeface="Arial" panose="020B0604020202020204" pitchFamily="34" charset="0"/>
              <a:buChar char="•"/>
            </a:pPr>
            <a:r>
              <a:rPr lang="en-GB" dirty="0"/>
              <a:t>Assist with implementing oral health measures in the workplace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45467"/>
            <a:ext cx="10301287" cy="3139321"/>
          </a:xfrm>
          <a:prstGeom prst="rect">
            <a:avLst/>
          </a:prstGeom>
          <a:noFill/>
        </p:spPr>
        <p:txBody>
          <a:bodyPr wrap="square">
            <a:spAutoFit/>
          </a:bodyPr>
          <a:lstStyle/>
          <a:p>
            <a:endParaRPr lang="en-GB" b="1" dirty="0"/>
          </a:p>
          <a:p>
            <a:endParaRPr lang="en-GB" b="1" dirty="0"/>
          </a:p>
          <a:p>
            <a:r>
              <a:rPr lang="en-GB" b="1" dirty="0"/>
              <a:t>What is plaque and how does it grow?</a:t>
            </a:r>
          </a:p>
          <a:p>
            <a:endParaRPr lang="en-GB" b="1" dirty="0"/>
          </a:p>
          <a:p>
            <a:r>
              <a:rPr lang="en-GB" dirty="0"/>
              <a:t>Dental plaque is a biofilm of microorganisms (mostly bacteria, but also fungi) that grows on surfaces within the mouth. It is a sticky, soft colourless substance that grows naturally. It sticks to teeth, gums, and dentures, making the teeth feel furry to the tongue and is most noticeable in the morning. Everyone develops plaque because of the bacteria that is constantly in our mouths. These bacteria thrive off ingredients found in our diet and saliva and as a result, produce acids. Plaque and sugar then combine to make an acid that attacks the tooth surface to cause dental decay.</a:t>
            </a:r>
          </a:p>
        </p:txBody>
      </p:sp>
      <p:pic>
        <p:nvPicPr>
          <p:cNvPr id="3" name="Picture 2">
            <a:extLst>
              <a:ext uri="{FF2B5EF4-FFF2-40B4-BE49-F238E27FC236}">
                <a16:creationId xmlns:a16="http://schemas.microsoft.com/office/drawing/2014/main" id="{4B274CBC-6D1E-9887-3316-9D609AAF9187}"/>
              </a:ext>
            </a:extLst>
          </p:cNvPr>
          <p:cNvPicPr>
            <a:picLocks noChangeAspect="1"/>
          </p:cNvPicPr>
          <p:nvPr/>
        </p:nvPicPr>
        <p:blipFill>
          <a:blip r:embed="rId2"/>
          <a:stretch>
            <a:fillRect/>
          </a:stretch>
        </p:blipFill>
        <p:spPr>
          <a:xfrm>
            <a:off x="3468655" y="3543887"/>
            <a:ext cx="5254690" cy="3092294"/>
          </a:xfrm>
          <a:prstGeom prst="rect">
            <a:avLst/>
          </a:prstGeom>
        </p:spPr>
      </p:pic>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2641"/>
            <a:ext cx="10301287" cy="2862322"/>
          </a:xfrm>
          <a:prstGeom prst="rect">
            <a:avLst/>
          </a:prstGeom>
          <a:noFill/>
        </p:spPr>
        <p:txBody>
          <a:bodyPr wrap="square">
            <a:spAutoFit/>
          </a:bodyPr>
          <a:lstStyle/>
          <a:p>
            <a:endParaRPr lang="en-GB" b="1" dirty="0"/>
          </a:p>
          <a:p>
            <a:endParaRPr lang="en-GB" b="1" dirty="0"/>
          </a:p>
          <a:p>
            <a:r>
              <a:rPr lang="en-GB" b="1" dirty="0"/>
              <a:t>Periodontal Disease</a:t>
            </a:r>
          </a:p>
          <a:p>
            <a:endParaRPr lang="en-GB" b="1" dirty="0"/>
          </a:p>
          <a:p>
            <a:endParaRPr lang="en-GB" dirty="0"/>
          </a:p>
          <a:p>
            <a:r>
              <a:rPr lang="en-GB" dirty="0"/>
              <a:t>Plaque becomes more harmful the longer it remains on the teeth. The bacteria can cause gingivitis, an inflammation of the gums. If gingivitis is not treated, it can cause periodontal disease. Removal of dental plaque is achieved through proper oral hygiene through twice-daily tooth brushing with a medium bristle toothbrush and fluoride toothpaste and interdental care with interdental brushes.</a:t>
            </a:r>
          </a:p>
        </p:txBody>
      </p:sp>
      <p:pic>
        <p:nvPicPr>
          <p:cNvPr id="3" name="Picture 2">
            <a:extLst>
              <a:ext uri="{FF2B5EF4-FFF2-40B4-BE49-F238E27FC236}">
                <a16:creationId xmlns:a16="http://schemas.microsoft.com/office/drawing/2014/main" id="{BBAA25CB-306D-5DF9-0500-223010030D1D}"/>
              </a:ext>
            </a:extLst>
          </p:cNvPr>
          <p:cNvPicPr>
            <a:picLocks noChangeAspect="1"/>
          </p:cNvPicPr>
          <p:nvPr/>
        </p:nvPicPr>
        <p:blipFill>
          <a:blip r:embed="rId2"/>
          <a:stretch>
            <a:fillRect/>
          </a:stretch>
        </p:blipFill>
        <p:spPr>
          <a:xfrm>
            <a:off x="2732313" y="3433038"/>
            <a:ext cx="6727372" cy="3083175"/>
          </a:xfrm>
          <a:prstGeom prst="rect">
            <a:avLst/>
          </a:prstGeom>
        </p:spPr>
      </p:pic>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416867"/>
            <a:ext cx="10301287" cy="2585323"/>
          </a:xfrm>
          <a:prstGeom prst="rect">
            <a:avLst/>
          </a:prstGeom>
          <a:noFill/>
        </p:spPr>
        <p:txBody>
          <a:bodyPr wrap="square">
            <a:spAutoFit/>
          </a:bodyPr>
          <a:lstStyle/>
          <a:p>
            <a:endParaRPr lang="en-GB" b="1" dirty="0"/>
          </a:p>
          <a:p>
            <a:endParaRPr lang="en-GB" b="1" dirty="0"/>
          </a:p>
          <a:p>
            <a:r>
              <a:rPr lang="en-GB" b="1" dirty="0"/>
              <a:t>Managing Oral Health</a:t>
            </a:r>
          </a:p>
          <a:p>
            <a:endParaRPr lang="en-GB" b="1" dirty="0"/>
          </a:p>
          <a:p>
            <a:r>
              <a:rPr lang="en-GB" dirty="0"/>
              <a:t>Proper teeth brushing uses short, gentle strokes, paying extra attention to hard-to-reach back teeth, the gum line, and areas around crowns, fillings, or restorations. Tooth brushing should take a full two minutes and should be completed with a medium bristle toothbrush and fluoride toothpaste.</a:t>
            </a:r>
          </a:p>
          <a:p>
            <a:endParaRPr lang="en-GB" dirty="0"/>
          </a:p>
        </p:txBody>
      </p:sp>
      <p:pic>
        <p:nvPicPr>
          <p:cNvPr id="2" name="Picture 1">
            <a:extLst>
              <a:ext uri="{FF2B5EF4-FFF2-40B4-BE49-F238E27FC236}">
                <a16:creationId xmlns:a16="http://schemas.microsoft.com/office/drawing/2014/main" id="{B1A4C6A8-D09C-56F0-745F-1F7245DCD6C4}"/>
              </a:ext>
            </a:extLst>
          </p:cNvPr>
          <p:cNvPicPr>
            <a:picLocks noChangeAspect="1"/>
          </p:cNvPicPr>
          <p:nvPr/>
        </p:nvPicPr>
        <p:blipFill>
          <a:blip r:embed="rId2"/>
          <a:stretch>
            <a:fillRect/>
          </a:stretch>
        </p:blipFill>
        <p:spPr>
          <a:xfrm>
            <a:off x="3436774" y="2755025"/>
            <a:ext cx="5318449" cy="3923833"/>
          </a:xfrm>
          <a:prstGeom prst="rect">
            <a:avLst/>
          </a:prstGeom>
        </p:spPr>
      </p:pic>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1309250" y="554799"/>
            <a:ext cx="10301287" cy="2862322"/>
          </a:xfrm>
          <a:prstGeom prst="rect">
            <a:avLst/>
          </a:prstGeom>
          <a:noFill/>
        </p:spPr>
        <p:txBody>
          <a:bodyPr wrap="square">
            <a:spAutoFit/>
          </a:bodyPr>
          <a:lstStyle/>
          <a:p>
            <a:r>
              <a:rPr lang="en-GB" b="1" dirty="0"/>
              <a:t>Denture Care</a:t>
            </a:r>
          </a:p>
          <a:p>
            <a:endParaRPr lang="en-GB" b="1" dirty="0"/>
          </a:p>
          <a:p>
            <a:r>
              <a:rPr lang="en-GB" dirty="0"/>
              <a:t>Food and plaque can accumulate on dentures and should be removed daily. Dentures should ideally be cleaned after each meal. Without proper care, dentures can grow harmful bacteria, yeasts, and fungi that may cause oral infections such as denture stomatitis or thrush. Preparatory denture cleaning tablets and solutions can help reduce these risks. Follow the cleaning tablet/solution instructions carefully. Many require the dentures to soak for just a few minutes, not overnight. Dentures still need to be brushed alongside soaking. Dentures are typically removed at night and stored in water or a soaking solution in a labelled denture pot.</a:t>
            </a:r>
          </a:p>
          <a:p>
            <a:endParaRPr lang="en-GB" b="1"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r>
              <a:rPr lang="en-GB" b="1" dirty="0"/>
              <a:t>Denture Cleaning</a:t>
            </a:r>
          </a:p>
          <a:p>
            <a:endParaRPr lang="en-GB" b="1" dirty="0"/>
          </a:p>
          <a:p>
            <a:r>
              <a:rPr lang="en-GB" dirty="0"/>
              <a:t>Dentures should be rinsed after each meal and cleaned at least once per day. If the service user is unable to care for their dentures, staff should complete denture cleaning procedures. To clean dentures:</a:t>
            </a:r>
          </a:p>
          <a:p>
            <a:endParaRPr lang="en-GB" dirty="0"/>
          </a:p>
          <a:p>
            <a:r>
              <a:rPr lang="en-GB" dirty="0"/>
              <a:t>Step 1: Ask the service user to remove, or if they cannot, gently remove the dentures by sliding a gloved finger by the side of the dentures to break the seal between the denture and the mouth.</a:t>
            </a:r>
          </a:p>
          <a:p>
            <a:endParaRPr lang="en-GB" dirty="0"/>
          </a:p>
          <a:p>
            <a:r>
              <a:rPr lang="en-GB" dirty="0"/>
              <a:t>Step 2: Use a denture brush and toothbrush to remove any denture fixative, which is often used to increase comfort and retention of dentures.</a:t>
            </a:r>
          </a:p>
          <a:p>
            <a:endParaRPr lang="en-GB" dirty="0"/>
          </a:p>
          <a:p>
            <a:r>
              <a:rPr lang="en-GB" dirty="0"/>
              <a:t>Step 3: Brush all surfaces of the denture using a specially formulated denture cleaning paste/spray or fragrance-free liquid soap to remove any plaque and food debris.</a:t>
            </a:r>
          </a:p>
          <a:p>
            <a:endParaRPr lang="en-GB" dirty="0"/>
          </a:p>
          <a:p>
            <a:r>
              <a:rPr lang="en-GB" dirty="0"/>
              <a:t>Step 4: Rinse the dentures in cold water. Return the dentures to the service user or store them in the denture pot labelled with the service user’s name.</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699</TotalTime>
  <Words>605</Words>
  <Application>Microsoft Office PowerPoint</Application>
  <PresentationFormat>Widescreen</PresentationFormat>
  <Paragraphs>49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Bookman Old Style</vt:lpstr>
      <vt:lpstr>Rockwell</vt:lpstr>
      <vt:lpstr>Damask</vt:lpstr>
      <vt:lpstr>ORAL HEALTH AWARENESS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33</cp:revision>
  <dcterms:created xsi:type="dcterms:W3CDTF">2020-12-27T08:34:17Z</dcterms:created>
  <dcterms:modified xsi:type="dcterms:W3CDTF">2023-05-02T11:12:29Z</dcterms:modified>
</cp:coreProperties>
</file>