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71" r:id="rId8"/>
    <p:sldId id="265" r:id="rId9"/>
    <p:sldId id="273" r:id="rId10"/>
    <p:sldId id="272" r:id="rId11"/>
    <p:sldId id="274" r:id="rId12"/>
    <p:sldId id="275" r:id="rId13"/>
    <p:sldId id="276" r:id="rId14"/>
    <p:sldId id="277" r:id="rId15"/>
    <p:sldId id="278" r:id="rId16"/>
    <p:sldId id="279" r:id="rId17"/>
    <p:sldId id="280"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2" d="100"/>
          <a:sy n="72"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DIABETES AWARENESS</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210F5775-DD02-C148-00FA-67370C717C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3476" y="861066"/>
            <a:ext cx="2125047" cy="1935466"/>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031325"/>
          </a:xfrm>
          <a:prstGeom prst="rect">
            <a:avLst/>
          </a:prstGeom>
          <a:noFill/>
        </p:spPr>
        <p:txBody>
          <a:bodyPr wrap="square">
            <a:spAutoFit/>
          </a:bodyPr>
          <a:lstStyle/>
          <a:p>
            <a:endParaRPr lang="en-GB" b="1" dirty="0"/>
          </a:p>
          <a:p>
            <a:endParaRPr lang="en-GB" b="1" dirty="0"/>
          </a:p>
          <a:p>
            <a:r>
              <a:rPr lang="en-GB" b="1" dirty="0"/>
              <a:t>MOVING MORE REDUCES THE RISK OF TYPE 2 DIABETES AS IT HELPS A PERSON TO:</a:t>
            </a:r>
          </a:p>
          <a:p>
            <a:endParaRPr lang="en-GB" dirty="0"/>
          </a:p>
          <a:p>
            <a:pPr marL="285750" indent="-285750">
              <a:buFont typeface="Arial" panose="020B0604020202020204" pitchFamily="34" charset="0"/>
              <a:buChar char="•"/>
            </a:pPr>
            <a:r>
              <a:rPr lang="en-GB" dirty="0"/>
              <a:t>Reduce their waist size</a:t>
            </a:r>
          </a:p>
          <a:p>
            <a:pPr marL="285750" indent="-285750">
              <a:buFont typeface="Arial" panose="020B0604020202020204" pitchFamily="34" charset="0"/>
              <a:buChar char="•"/>
            </a:pPr>
            <a:r>
              <a:rPr lang="en-GB" dirty="0"/>
              <a:t>Reduce blood pressure</a:t>
            </a:r>
          </a:p>
          <a:p>
            <a:pPr marL="285750" indent="-285750">
              <a:buFont typeface="Arial" panose="020B0604020202020204" pitchFamily="34" charset="0"/>
              <a:buChar char="•"/>
            </a:pPr>
            <a:r>
              <a:rPr lang="en-GB" dirty="0"/>
              <a:t>Manage stress and help them sleep.</a:t>
            </a:r>
          </a:p>
        </p:txBody>
      </p:sp>
    </p:spTree>
    <p:extLst>
      <p:ext uri="{BB962C8B-B14F-4D97-AF65-F5344CB8AC3E}">
        <p14:creationId xmlns:p14="http://schemas.microsoft.com/office/powerpoint/2010/main" val="302587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27C54A2-D5DA-4F9F-8542-A4B56040F7F6}"/>
              </a:ext>
            </a:extLst>
          </p:cNvPr>
          <p:cNvPicPr>
            <a:picLocks noChangeAspect="1"/>
          </p:cNvPicPr>
          <p:nvPr/>
        </p:nvPicPr>
        <p:blipFill>
          <a:blip r:embed="rId2"/>
          <a:stretch>
            <a:fillRect/>
          </a:stretch>
        </p:blipFill>
        <p:spPr>
          <a:xfrm>
            <a:off x="1921565" y="719764"/>
            <a:ext cx="8348869" cy="5418471"/>
          </a:xfrm>
          <a:prstGeom prst="rect">
            <a:avLst/>
          </a:prstGeom>
        </p:spPr>
      </p:pic>
    </p:spTree>
    <p:extLst>
      <p:ext uri="{BB962C8B-B14F-4D97-AF65-F5344CB8AC3E}">
        <p14:creationId xmlns:p14="http://schemas.microsoft.com/office/powerpoint/2010/main" val="2840049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585323"/>
          </a:xfrm>
          <a:prstGeom prst="rect">
            <a:avLst/>
          </a:prstGeom>
          <a:noFill/>
        </p:spPr>
        <p:txBody>
          <a:bodyPr wrap="square">
            <a:spAutoFit/>
          </a:bodyPr>
          <a:lstStyle/>
          <a:p>
            <a:endParaRPr lang="en-GB" b="1" dirty="0"/>
          </a:p>
          <a:p>
            <a:endParaRPr lang="en-GB" b="1" dirty="0"/>
          </a:p>
          <a:p>
            <a:r>
              <a:rPr lang="en-GB" b="1" dirty="0"/>
              <a:t>DIABETES MONITORING:</a:t>
            </a:r>
          </a:p>
          <a:p>
            <a:endParaRPr lang="en-GB" dirty="0"/>
          </a:p>
          <a:p>
            <a:r>
              <a:rPr lang="en-GB" dirty="0"/>
              <a:t>The monitoring of blood glucose, blood pressure and lipid levels are crucial for preventing diabetes complications and maintaining the health of people with diabetes</a:t>
            </a:r>
          </a:p>
          <a:p>
            <a:pPr marL="285750" indent="-285750">
              <a:buFont typeface="Arial" panose="020B0604020202020204" pitchFamily="34" charset="0"/>
              <a:buChar char="•"/>
            </a:pPr>
            <a:endParaRPr lang="en-GB" dirty="0"/>
          </a:p>
          <a:p>
            <a:r>
              <a:rPr lang="en-GB" dirty="0"/>
              <a:t>Some aspects of diabetes monitoring can be done by the individual and some would be monitored by their healthcare team.</a:t>
            </a:r>
          </a:p>
        </p:txBody>
      </p:sp>
    </p:spTree>
    <p:extLst>
      <p:ext uri="{BB962C8B-B14F-4D97-AF65-F5344CB8AC3E}">
        <p14:creationId xmlns:p14="http://schemas.microsoft.com/office/powerpoint/2010/main" val="256205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970318"/>
          </a:xfrm>
          <a:prstGeom prst="rect">
            <a:avLst/>
          </a:prstGeom>
          <a:noFill/>
        </p:spPr>
        <p:txBody>
          <a:bodyPr wrap="square">
            <a:spAutoFit/>
          </a:bodyPr>
          <a:lstStyle/>
          <a:p>
            <a:endParaRPr lang="en-GB" b="1" dirty="0"/>
          </a:p>
          <a:p>
            <a:endParaRPr lang="en-GB" b="1" dirty="0"/>
          </a:p>
          <a:p>
            <a:r>
              <a:rPr lang="en-GB" b="1" dirty="0"/>
              <a:t>NICE recommends that adults with diabetes should participate in annual care planning which leads to documented agreed goals and an action plan. This includes:</a:t>
            </a:r>
          </a:p>
          <a:p>
            <a:endParaRPr lang="en-GB" b="1" dirty="0"/>
          </a:p>
          <a:p>
            <a:pPr marL="285750" indent="-285750">
              <a:buFont typeface="Arial" panose="020B0604020202020204" pitchFamily="34" charset="0"/>
              <a:buChar char="•"/>
            </a:pPr>
            <a:r>
              <a:rPr lang="en-GB" dirty="0"/>
              <a:t>Cholesterol measurement</a:t>
            </a:r>
          </a:p>
          <a:p>
            <a:pPr marL="285750" indent="-285750">
              <a:buFont typeface="Arial" panose="020B0604020202020204" pitchFamily="34" charset="0"/>
              <a:buChar char="•"/>
            </a:pPr>
            <a:r>
              <a:rPr lang="en-GB" dirty="0"/>
              <a:t>Serum creatinine measurement</a:t>
            </a:r>
          </a:p>
          <a:p>
            <a:pPr marL="285750" indent="-285750">
              <a:buFont typeface="Arial" panose="020B0604020202020204" pitchFamily="34" charset="0"/>
              <a:buChar char="•"/>
            </a:pPr>
            <a:r>
              <a:rPr lang="en-GB" dirty="0"/>
              <a:t>Smoking status</a:t>
            </a:r>
          </a:p>
          <a:p>
            <a:pPr marL="285750" indent="-285750">
              <a:buFont typeface="Arial" panose="020B0604020202020204" pitchFamily="34" charset="0"/>
              <a:buChar char="•"/>
            </a:pPr>
            <a:r>
              <a:rPr lang="en-GB" dirty="0"/>
              <a:t>BMI</a:t>
            </a:r>
          </a:p>
          <a:p>
            <a:pPr marL="285750" indent="-285750">
              <a:buFont typeface="Arial" panose="020B0604020202020204" pitchFamily="34" charset="0"/>
              <a:buChar char="•"/>
            </a:pPr>
            <a:r>
              <a:rPr lang="en-GB" dirty="0"/>
              <a:t>Foot examination</a:t>
            </a:r>
          </a:p>
          <a:p>
            <a:pPr marL="285750" indent="-285750">
              <a:buFont typeface="Arial" panose="020B0604020202020204" pitchFamily="34" charset="0"/>
              <a:buChar char="•"/>
            </a:pPr>
            <a:r>
              <a:rPr lang="en-GB" dirty="0"/>
              <a:t>Blood pressure measurement</a:t>
            </a:r>
          </a:p>
          <a:p>
            <a:pPr marL="285750" indent="-285750">
              <a:buFont typeface="Arial" panose="020B0604020202020204" pitchFamily="34" charset="0"/>
              <a:buChar char="•"/>
            </a:pPr>
            <a:r>
              <a:rPr lang="en-GB" dirty="0"/>
              <a:t>HbA1c measurement</a:t>
            </a:r>
          </a:p>
          <a:p>
            <a:pPr marL="285750" indent="-285750">
              <a:buFont typeface="Arial" panose="020B0604020202020204" pitchFamily="34" charset="0"/>
              <a:buChar char="•"/>
            </a:pPr>
            <a:r>
              <a:rPr lang="en-GB" dirty="0"/>
              <a:t>Urine albumin measurement</a:t>
            </a:r>
          </a:p>
          <a:p>
            <a:pPr marL="285750" indent="-285750">
              <a:buFont typeface="Arial" panose="020B0604020202020204" pitchFamily="34" charset="0"/>
              <a:buChar char="•"/>
            </a:pPr>
            <a:r>
              <a:rPr lang="en-GB" dirty="0"/>
              <a:t>Eye screening.</a:t>
            </a:r>
          </a:p>
        </p:txBody>
      </p:sp>
    </p:spTree>
    <p:extLst>
      <p:ext uri="{BB962C8B-B14F-4D97-AF65-F5344CB8AC3E}">
        <p14:creationId xmlns:p14="http://schemas.microsoft.com/office/powerpoint/2010/main" val="338810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355312"/>
          </a:xfrm>
          <a:prstGeom prst="rect">
            <a:avLst/>
          </a:prstGeom>
          <a:noFill/>
        </p:spPr>
        <p:txBody>
          <a:bodyPr wrap="square">
            <a:spAutoFit/>
          </a:bodyPr>
          <a:lstStyle/>
          <a:p>
            <a:endParaRPr lang="en-GB" b="1" dirty="0"/>
          </a:p>
          <a:p>
            <a:endParaRPr lang="en-GB" b="1" dirty="0"/>
          </a:p>
          <a:p>
            <a:r>
              <a:rPr lang="en-GB" b="1" dirty="0"/>
              <a:t>DIABETES COMPLICATIONS</a:t>
            </a:r>
          </a:p>
          <a:p>
            <a:endParaRPr lang="en-GB" b="1" dirty="0"/>
          </a:p>
          <a:p>
            <a:r>
              <a:rPr lang="en-GB" b="1" dirty="0"/>
              <a:t>Short-term complications:</a:t>
            </a:r>
          </a:p>
          <a:p>
            <a:endParaRPr lang="en-GB" b="1" dirty="0"/>
          </a:p>
          <a:p>
            <a:pPr marL="285750" indent="-285750">
              <a:buFont typeface="Arial" panose="020B0604020202020204" pitchFamily="34" charset="0"/>
              <a:buChar char="•"/>
            </a:pPr>
            <a:r>
              <a:rPr lang="en-GB" b="1" dirty="0"/>
              <a:t>Hypoglycaemia</a:t>
            </a:r>
          </a:p>
          <a:p>
            <a:pPr marL="285750" indent="-285750">
              <a:buFont typeface="Arial" panose="020B0604020202020204" pitchFamily="34" charset="0"/>
              <a:buChar char="•"/>
            </a:pPr>
            <a:r>
              <a:rPr lang="en-GB" b="1" dirty="0"/>
              <a:t>Hyperglycaemia</a:t>
            </a:r>
          </a:p>
          <a:p>
            <a:pPr marL="285750" indent="-285750">
              <a:buFont typeface="Arial" panose="020B0604020202020204" pitchFamily="34" charset="0"/>
              <a:buChar char="•"/>
            </a:pPr>
            <a:r>
              <a:rPr lang="en-GB" b="1" dirty="0"/>
              <a:t>Hyperosmolar Hyperglycaemic State (HHS)</a:t>
            </a:r>
          </a:p>
          <a:p>
            <a:pPr marL="285750" indent="-285750">
              <a:buFont typeface="Arial" panose="020B0604020202020204" pitchFamily="34" charset="0"/>
              <a:buChar char="•"/>
            </a:pPr>
            <a:r>
              <a:rPr lang="en-GB" b="1" dirty="0"/>
              <a:t>Diabetic Ketoacidosis (DKA)</a:t>
            </a:r>
          </a:p>
          <a:p>
            <a:pPr marL="285750" indent="-285750">
              <a:buFont typeface="Arial" panose="020B0604020202020204" pitchFamily="34" charset="0"/>
              <a:buChar char="•"/>
            </a:pPr>
            <a:r>
              <a:rPr lang="en-GB" b="1" dirty="0"/>
              <a:t>Managing diabetes when unwell</a:t>
            </a:r>
          </a:p>
          <a:p>
            <a:endParaRPr lang="en-GB" b="1" dirty="0"/>
          </a:p>
          <a:p>
            <a:r>
              <a:rPr lang="en-GB" b="1" dirty="0"/>
              <a:t>Long-term complications:</a:t>
            </a:r>
          </a:p>
          <a:p>
            <a:endParaRPr lang="en-GB" b="1" dirty="0"/>
          </a:p>
          <a:p>
            <a:pPr marL="285750" indent="-285750">
              <a:buFont typeface="Arial" panose="020B0604020202020204" pitchFamily="34" charset="0"/>
              <a:buChar char="•"/>
            </a:pPr>
            <a:r>
              <a:rPr lang="en-GB" b="1" dirty="0"/>
              <a:t>Cardiovascular disease</a:t>
            </a:r>
          </a:p>
          <a:p>
            <a:pPr marL="285750" indent="-285750">
              <a:buFont typeface="Arial" panose="020B0604020202020204" pitchFamily="34" charset="0"/>
              <a:buChar char="•"/>
            </a:pPr>
            <a:r>
              <a:rPr lang="en-GB" b="1" dirty="0"/>
              <a:t>Retinopathy</a:t>
            </a:r>
          </a:p>
          <a:p>
            <a:pPr marL="285750" indent="-285750">
              <a:buFont typeface="Arial" panose="020B0604020202020204" pitchFamily="34" charset="0"/>
              <a:buChar char="•"/>
            </a:pPr>
            <a:r>
              <a:rPr lang="en-GB" b="1" dirty="0"/>
              <a:t>Nephropathy</a:t>
            </a:r>
          </a:p>
          <a:p>
            <a:pPr marL="285750" indent="-285750">
              <a:buFont typeface="Arial" panose="020B0604020202020204" pitchFamily="34" charset="0"/>
              <a:buChar char="•"/>
            </a:pPr>
            <a:r>
              <a:rPr lang="en-GB" b="1" dirty="0"/>
              <a:t>Neuropathy.</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206331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031325"/>
          </a:xfrm>
          <a:prstGeom prst="rect">
            <a:avLst/>
          </a:prstGeom>
          <a:noFill/>
        </p:spPr>
        <p:txBody>
          <a:bodyPr wrap="square">
            <a:spAutoFit/>
          </a:bodyPr>
          <a:lstStyle/>
          <a:p>
            <a:endParaRPr lang="en-GB" b="1" dirty="0"/>
          </a:p>
          <a:p>
            <a:endParaRPr lang="en-GB" b="1" dirty="0"/>
          </a:p>
          <a:p>
            <a:r>
              <a:rPr lang="en-GB" b="1" dirty="0"/>
              <a:t>FIRST AID FOR DIABETIC EMERGENCIES</a:t>
            </a:r>
          </a:p>
          <a:p>
            <a:endParaRPr lang="en-GB" b="1" dirty="0"/>
          </a:p>
          <a:p>
            <a:r>
              <a:rPr lang="en-GB" b="1" dirty="0"/>
              <a:t>First Aid Basic Life Support is part of the series of courses where you will be receiving training.  The details being explained in this section regarding diabetic emergencies compliment this basic life support training.</a:t>
            </a:r>
          </a:p>
        </p:txBody>
      </p:sp>
    </p:spTree>
    <p:extLst>
      <p:ext uri="{BB962C8B-B14F-4D97-AF65-F5344CB8AC3E}">
        <p14:creationId xmlns:p14="http://schemas.microsoft.com/office/powerpoint/2010/main" val="138693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139321"/>
          </a:xfrm>
          <a:prstGeom prst="rect">
            <a:avLst/>
          </a:prstGeom>
          <a:noFill/>
        </p:spPr>
        <p:txBody>
          <a:bodyPr wrap="square">
            <a:spAutoFit/>
          </a:bodyPr>
          <a:lstStyle/>
          <a:p>
            <a:endParaRPr lang="en-GB" b="1" dirty="0"/>
          </a:p>
          <a:p>
            <a:endParaRPr lang="en-GB" b="1" dirty="0"/>
          </a:p>
          <a:p>
            <a:r>
              <a:rPr lang="en-GB" b="1" dirty="0"/>
              <a:t>IMPACT OF DIABETES</a:t>
            </a:r>
          </a:p>
          <a:p>
            <a:endParaRPr lang="en-GB" b="1" dirty="0"/>
          </a:p>
          <a:p>
            <a:pPr marL="285750" indent="-285750">
              <a:buFont typeface="Arial" panose="020B0604020202020204" pitchFamily="34" charset="0"/>
              <a:buChar char="•"/>
            </a:pPr>
            <a:r>
              <a:rPr lang="en-GB" b="1" dirty="0"/>
              <a:t>Emotional</a:t>
            </a:r>
          </a:p>
          <a:p>
            <a:pPr marL="285750" indent="-285750">
              <a:buFont typeface="Arial" panose="020B0604020202020204" pitchFamily="34" charset="0"/>
              <a:buChar char="•"/>
            </a:pPr>
            <a:r>
              <a:rPr lang="en-GB" b="1" dirty="0"/>
              <a:t>Lifestyle</a:t>
            </a:r>
          </a:p>
          <a:p>
            <a:pPr marL="285750" indent="-285750">
              <a:buFont typeface="Arial" panose="020B0604020202020204" pitchFamily="34" charset="0"/>
              <a:buChar char="•"/>
            </a:pPr>
            <a:r>
              <a:rPr lang="en-GB" b="1" dirty="0"/>
              <a:t>Driving</a:t>
            </a:r>
          </a:p>
          <a:p>
            <a:pPr marL="285750" indent="-285750">
              <a:buFont typeface="Arial" panose="020B0604020202020204" pitchFamily="34" charset="0"/>
              <a:buChar char="•"/>
            </a:pPr>
            <a:r>
              <a:rPr lang="en-GB" b="1" dirty="0"/>
              <a:t>Insurance</a:t>
            </a:r>
          </a:p>
          <a:p>
            <a:pPr marL="285750" indent="-285750">
              <a:buFont typeface="Arial" panose="020B0604020202020204" pitchFamily="34" charset="0"/>
              <a:buChar char="•"/>
            </a:pPr>
            <a:r>
              <a:rPr lang="en-GB" b="1" dirty="0"/>
              <a:t>Employment</a:t>
            </a:r>
          </a:p>
          <a:p>
            <a:pPr marL="285750" indent="-285750">
              <a:buFont typeface="Arial" panose="020B0604020202020204" pitchFamily="34" charset="0"/>
              <a:buChar char="•"/>
            </a:pPr>
            <a:r>
              <a:rPr lang="en-GB" b="1" dirty="0"/>
              <a:t>Family Planning.</a:t>
            </a:r>
          </a:p>
          <a:p>
            <a:endParaRPr lang="en-GB" b="1" dirty="0"/>
          </a:p>
        </p:txBody>
      </p:sp>
    </p:spTree>
    <p:extLst>
      <p:ext uri="{BB962C8B-B14F-4D97-AF65-F5344CB8AC3E}">
        <p14:creationId xmlns:p14="http://schemas.microsoft.com/office/powerpoint/2010/main" val="2740973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SUPPORTING PEOPLE WITH DIABETES</a:t>
            </a:r>
          </a:p>
          <a:p>
            <a:endParaRPr lang="en-GB" b="1" dirty="0"/>
          </a:p>
          <a:p>
            <a:r>
              <a:rPr lang="en-GB" b="1" dirty="0"/>
              <a:t>In this section we will concentrate on support for people with diabetes from healthcare staff. The advice given though will be helpful for anyone trying to support a person with a diabetes condition</a:t>
            </a:r>
          </a:p>
          <a:p>
            <a:endParaRPr lang="en-GB" b="1" dirty="0"/>
          </a:p>
          <a:p>
            <a:r>
              <a:rPr lang="en-GB" b="1" dirty="0"/>
              <a:t>Including looking at the SMART approach to setting goals for lifestyle changes. </a:t>
            </a:r>
          </a:p>
          <a:p>
            <a:endParaRPr lang="en-GB" b="1" dirty="0"/>
          </a:p>
        </p:txBody>
      </p:sp>
    </p:spTree>
    <p:extLst>
      <p:ext uri="{BB962C8B-B14F-4D97-AF65-F5344CB8AC3E}">
        <p14:creationId xmlns:p14="http://schemas.microsoft.com/office/powerpoint/2010/main" val="2946558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247317"/>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a:t>
            </a:r>
          </a:p>
          <a:p>
            <a:endParaRPr lang="en-GB" dirty="0"/>
          </a:p>
          <a:p>
            <a:pPr marL="285750" indent="-285750">
              <a:buFont typeface="Arial" panose="020B0604020202020204" pitchFamily="34" charset="0"/>
              <a:buChar char="•"/>
            </a:pPr>
            <a:r>
              <a:rPr lang="en-GB" dirty="0"/>
              <a:t>Understand what diabetes is and its prevalence in the UK</a:t>
            </a:r>
          </a:p>
          <a:p>
            <a:pPr marL="285750" indent="-285750">
              <a:buFont typeface="Arial" panose="020B0604020202020204" pitchFamily="34" charset="0"/>
              <a:buChar char="•"/>
            </a:pPr>
            <a:r>
              <a:rPr lang="en-GB" dirty="0"/>
              <a:t>Know the cause of diabetes, the symptoms and how it is diagnosed</a:t>
            </a:r>
          </a:p>
          <a:p>
            <a:pPr marL="285750" indent="-285750">
              <a:buFont typeface="Arial" panose="020B0604020202020204" pitchFamily="34" charset="0"/>
              <a:buChar char="•"/>
            </a:pPr>
            <a:r>
              <a:rPr lang="en-GB" dirty="0"/>
              <a:t>Know what the main types of diabetes are</a:t>
            </a:r>
          </a:p>
          <a:p>
            <a:pPr marL="285750" indent="-285750">
              <a:buFont typeface="Arial" panose="020B0604020202020204" pitchFamily="34" charset="0"/>
              <a:buChar char="•"/>
            </a:pPr>
            <a:r>
              <a:rPr lang="en-GB" dirty="0"/>
              <a:t>Understand how diabetes is treated and how it can be prevented</a:t>
            </a:r>
          </a:p>
          <a:p>
            <a:pPr marL="285750" indent="-285750">
              <a:buFont typeface="Arial" panose="020B0604020202020204" pitchFamily="34" charset="0"/>
              <a:buChar char="•"/>
            </a:pPr>
            <a:r>
              <a:rPr lang="en-GB" dirty="0"/>
              <a:t>Have an awareness of complications that can be caused through diabetes </a:t>
            </a:r>
          </a:p>
          <a:p>
            <a:pPr marL="285750" indent="-285750">
              <a:buFont typeface="Arial" panose="020B0604020202020204" pitchFamily="34" charset="0"/>
              <a:buChar char="•"/>
            </a:pPr>
            <a:r>
              <a:rPr lang="en-GB" dirty="0"/>
              <a:t>Understand the importance of supporting people with a diabetes</a:t>
            </a:r>
          </a:p>
          <a:p>
            <a:pPr marL="285750" indent="-285750">
              <a:buFont typeface="Arial" panose="020B0604020202020204" pitchFamily="34" charset="0"/>
              <a:buChar char="•"/>
            </a:pPr>
            <a:r>
              <a:rPr lang="en-GB" dirty="0"/>
              <a:t>Implement diabetes awareness measures in the workplace.</a:t>
            </a:r>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1477328"/>
          </a:xfrm>
          <a:prstGeom prst="rect">
            <a:avLst/>
          </a:prstGeom>
          <a:noFill/>
        </p:spPr>
        <p:txBody>
          <a:bodyPr wrap="square">
            <a:spAutoFit/>
          </a:bodyPr>
          <a:lstStyle/>
          <a:p>
            <a:endParaRPr lang="en-GB" b="1" dirty="0"/>
          </a:p>
          <a:p>
            <a:endParaRPr lang="en-GB" b="1" dirty="0"/>
          </a:p>
          <a:p>
            <a:r>
              <a:rPr lang="en-GB" b="1" dirty="0"/>
              <a:t>DIABETES AWARENESS</a:t>
            </a:r>
          </a:p>
          <a:p>
            <a:endParaRPr lang="en-GB" dirty="0"/>
          </a:p>
          <a:p>
            <a:r>
              <a:rPr lang="en-GB" dirty="0"/>
              <a:t>What is diabetes?</a:t>
            </a:r>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416320"/>
          </a:xfrm>
          <a:prstGeom prst="rect">
            <a:avLst/>
          </a:prstGeom>
          <a:noFill/>
        </p:spPr>
        <p:txBody>
          <a:bodyPr wrap="square">
            <a:spAutoFit/>
          </a:bodyPr>
          <a:lstStyle/>
          <a:p>
            <a:endParaRPr lang="en-GB" b="1" dirty="0"/>
          </a:p>
          <a:p>
            <a:endParaRPr lang="en-GB" b="1" dirty="0"/>
          </a:p>
          <a:p>
            <a:r>
              <a:rPr lang="en-GB" b="1" dirty="0"/>
              <a:t>COMMON SYMPTOMS OF DIABETES:</a:t>
            </a:r>
          </a:p>
          <a:p>
            <a:endParaRPr lang="en-GB" dirty="0"/>
          </a:p>
          <a:p>
            <a:pPr marL="285750" indent="-285750">
              <a:buFont typeface="Arial" panose="020B0604020202020204" pitchFamily="34" charset="0"/>
              <a:buChar char="•"/>
            </a:pPr>
            <a:r>
              <a:rPr lang="en-GB" dirty="0"/>
              <a:t>Going to the toilet a lot, especially at night</a:t>
            </a:r>
          </a:p>
          <a:p>
            <a:pPr marL="285750" indent="-285750">
              <a:buFont typeface="Arial" panose="020B0604020202020204" pitchFamily="34" charset="0"/>
              <a:buChar char="•"/>
            </a:pPr>
            <a:r>
              <a:rPr lang="en-GB" dirty="0"/>
              <a:t>Being excessively thirsty</a:t>
            </a:r>
          </a:p>
          <a:p>
            <a:pPr marL="285750" indent="-285750">
              <a:buFont typeface="Arial" panose="020B0604020202020204" pitchFamily="34" charset="0"/>
              <a:buChar char="•"/>
            </a:pPr>
            <a:r>
              <a:rPr lang="en-GB" dirty="0"/>
              <a:t>Feeling more tired than usual</a:t>
            </a:r>
          </a:p>
          <a:p>
            <a:pPr marL="285750" indent="-285750">
              <a:buFont typeface="Arial" panose="020B0604020202020204" pitchFamily="34" charset="0"/>
              <a:buChar char="•"/>
            </a:pPr>
            <a:r>
              <a:rPr lang="en-GB" dirty="0"/>
              <a:t>Losing weight without trying to</a:t>
            </a:r>
          </a:p>
          <a:p>
            <a:pPr marL="285750" indent="-285750">
              <a:buFont typeface="Arial" panose="020B0604020202020204" pitchFamily="34" charset="0"/>
              <a:buChar char="•"/>
            </a:pPr>
            <a:r>
              <a:rPr lang="en-GB" dirty="0"/>
              <a:t>Genital itching or thrush</a:t>
            </a:r>
          </a:p>
          <a:p>
            <a:pPr marL="285750" indent="-285750">
              <a:buFont typeface="Arial" panose="020B0604020202020204" pitchFamily="34" charset="0"/>
              <a:buChar char="•"/>
            </a:pPr>
            <a:r>
              <a:rPr lang="en-GB" dirty="0"/>
              <a:t>Cuts and wounds take longer to heal</a:t>
            </a:r>
          </a:p>
          <a:p>
            <a:pPr marL="285750" indent="-285750">
              <a:buFont typeface="Arial" panose="020B0604020202020204" pitchFamily="34" charset="0"/>
              <a:buChar char="•"/>
            </a:pPr>
            <a:r>
              <a:rPr lang="en-GB" dirty="0"/>
              <a:t>Blurred vision.</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87F2656-EFA6-4380-B4FB-19E9EE5C97A7}"/>
              </a:ext>
            </a:extLst>
          </p:cNvPr>
          <p:cNvPicPr>
            <a:picLocks noChangeAspect="1"/>
          </p:cNvPicPr>
          <p:nvPr/>
        </p:nvPicPr>
        <p:blipFill>
          <a:blip r:embed="rId2"/>
          <a:stretch>
            <a:fillRect/>
          </a:stretch>
        </p:blipFill>
        <p:spPr>
          <a:xfrm>
            <a:off x="1725083" y="985630"/>
            <a:ext cx="8741834" cy="4886739"/>
          </a:xfrm>
          <a:prstGeom prst="rect">
            <a:avLst/>
          </a:prstGeom>
        </p:spPr>
      </p:pic>
    </p:spTree>
    <p:extLst>
      <p:ext uri="{BB962C8B-B14F-4D97-AF65-F5344CB8AC3E}">
        <p14:creationId xmlns:p14="http://schemas.microsoft.com/office/powerpoint/2010/main" val="1508054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GESTATIONAL DIABETES MELLITUS (GDM)</a:t>
            </a:r>
          </a:p>
          <a:p>
            <a:endParaRPr lang="en-GB" dirty="0"/>
          </a:p>
          <a:p>
            <a:r>
              <a:rPr lang="en-GB" dirty="0"/>
              <a:t>This is a type of diabetes that arises during pregnancy (usually during the second or third trimester)</a:t>
            </a:r>
          </a:p>
          <a:p>
            <a:endParaRPr lang="en-GB" dirty="0"/>
          </a:p>
          <a:p>
            <a:r>
              <a:rPr lang="en-GB" dirty="0"/>
              <a:t>Some women can develop GDM during the first trimester - in these women the condition most likely existed before the pregnancy.</a:t>
            </a:r>
          </a:p>
          <a:p>
            <a:endParaRPr lang="en-GB" dirty="0"/>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139321"/>
          </a:xfrm>
          <a:prstGeom prst="rect">
            <a:avLst/>
          </a:prstGeom>
          <a:noFill/>
        </p:spPr>
        <p:txBody>
          <a:bodyPr wrap="square">
            <a:spAutoFit/>
          </a:bodyPr>
          <a:lstStyle/>
          <a:p>
            <a:endParaRPr lang="en-GB" b="1" dirty="0"/>
          </a:p>
          <a:p>
            <a:endParaRPr lang="en-GB" b="1" dirty="0"/>
          </a:p>
          <a:p>
            <a:r>
              <a:rPr lang="en-GB" b="1" dirty="0"/>
              <a:t>RISK FACTORS INCREASING THE CHANCE OF DEVELOPING TYPE 2 DIABETES:</a:t>
            </a:r>
          </a:p>
          <a:p>
            <a:endParaRPr lang="en-GB" dirty="0"/>
          </a:p>
          <a:p>
            <a:pPr marL="285750" indent="-285750">
              <a:buFont typeface="Arial" panose="020B0604020202020204" pitchFamily="34" charset="0"/>
              <a:buChar char="•"/>
            </a:pPr>
            <a:r>
              <a:rPr lang="en-GB" dirty="0"/>
              <a:t>Age</a:t>
            </a:r>
          </a:p>
          <a:p>
            <a:pPr marL="285750" indent="-285750">
              <a:buFont typeface="Arial" panose="020B0604020202020204" pitchFamily="34" charset="0"/>
              <a:buChar char="•"/>
            </a:pPr>
            <a:r>
              <a:rPr lang="en-GB" dirty="0"/>
              <a:t>Family History</a:t>
            </a:r>
          </a:p>
          <a:p>
            <a:pPr marL="285750" indent="-285750">
              <a:buFont typeface="Arial" panose="020B0604020202020204" pitchFamily="34" charset="0"/>
              <a:buChar char="•"/>
            </a:pPr>
            <a:r>
              <a:rPr lang="en-GB" dirty="0"/>
              <a:t>Ethnicity</a:t>
            </a:r>
          </a:p>
          <a:p>
            <a:pPr marL="285750" indent="-285750">
              <a:buFont typeface="Arial" panose="020B0604020202020204" pitchFamily="34" charset="0"/>
              <a:buChar char="•"/>
            </a:pPr>
            <a:r>
              <a:rPr lang="en-GB" dirty="0"/>
              <a:t>Weight</a:t>
            </a:r>
          </a:p>
          <a:p>
            <a:pPr marL="285750" indent="-285750">
              <a:buFont typeface="Arial" panose="020B0604020202020204" pitchFamily="34" charset="0"/>
              <a:buChar char="•"/>
            </a:pPr>
            <a:r>
              <a:rPr lang="en-GB" dirty="0"/>
              <a:t>Waist Circumference</a:t>
            </a:r>
          </a:p>
          <a:p>
            <a:pPr marL="285750" indent="-285750">
              <a:buFont typeface="Arial" panose="020B0604020202020204" pitchFamily="34" charset="0"/>
              <a:buChar char="•"/>
            </a:pPr>
            <a:r>
              <a:rPr lang="en-GB" dirty="0"/>
              <a:t>High blood pressure / history of heart attack or stroke</a:t>
            </a:r>
          </a:p>
          <a:p>
            <a:pPr marL="285750" indent="-285750">
              <a:buFont typeface="Arial" panose="020B0604020202020204" pitchFamily="34" charset="0"/>
              <a:buChar char="•"/>
            </a:pPr>
            <a:r>
              <a:rPr lang="en-GB" dirty="0"/>
              <a:t>Pregnancy and polycystic ovary syndrome.</a:t>
            </a:r>
          </a:p>
        </p:txBody>
      </p:sp>
    </p:spTree>
    <p:extLst>
      <p:ext uri="{BB962C8B-B14F-4D97-AF65-F5344CB8AC3E}">
        <p14:creationId xmlns:p14="http://schemas.microsoft.com/office/powerpoint/2010/main" val="5849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1477328"/>
          </a:xfrm>
          <a:prstGeom prst="rect">
            <a:avLst/>
          </a:prstGeom>
          <a:noFill/>
        </p:spPr>
        <p:txBody>
          <a:bodyPr wrap="square">
            <a:spAutoFit/>
          </a:bodyPr>
          <a:lstStyle/>
          <a:p>
            <a:endParaRPr lang="en-GB" b="1" dirty="0"/>
          </a:p>
          <a:p>
            <a:endParaRPr lang="en-GB" b="1" dirty="0"/>
          </a:p>
          <a:p>
            <a:r>
              <a:rPr lang="en-GB" b="1" dirty="0"/>
              <a:t>TREATING DIABETES:</a:t>
            </a:r>
          </a:p>
          <a:p>
            <a:endParaRPr lang="en-GB" dirty="0"/>
          </a:p>
          <a:p>
            <a:r>
              <a:rPr lang="en-GB" dirty="0"/>
              <a:t>Diabetes is best managed through a combination of diet, physical activity and medication.</a:t>
            </a:r>
          </a:p>
        </p:txBody>
      </p:sp>
    </p:spTree>
    <p:extLst>
      <p:ext uri="{BB962C8B-B14F-4D97-AF65-F5344CB8AC3E}">
        <p14:creationId xmlns:p14="http://schemas.microsoft.com/office/powerpoint/2010/main" val="311181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1477328"/>
          </a:xfrm>
          <a:prstGeom prst="rect">
            <a:avLst/>
          </a:prstGeom>
          <a:noFill/>
        </p:spPr>
        <p:txBody>
          <a:bodyPr wrap="square">
            <a:spAutoFit/>
          </a:bodyPr>
          <a:lstStyle/>
          <a:p>
            <a:endParaRPr lang="en-GB" b="1" dirty="0"/>
          </a:p>
          <a:p>
            <a:endParaRPr lang="en-GB" b="1" dirty="0"/>
          </a:p>
          <a:p>
            <a:r>
              <a:rPr lang="en-GB" b="1" dirty="0"/>
              <a:t>EXERCISE</a:t>
            </a:r>
          </a:p>
          <a:p>
            <a:endParaRPr lang="en-GB" dirty="0"/>
          </a:p>
          <a:p>
            <a:r>
              <a:rPr lang="en-GB" dirty="0"/>
              <a:t>Eating Well with Diabetes.</a:t>
            </a:r>
          </a:p>
        </p:txBody>
      </p:sp>
    </p:spTree>
    <p:extLst>
      <p:ext uri="{BB962C8B-B14F-4D97-AF65-F5344CB8AC3E}">
        <p14:creationId xmlns:p14="http://schemas.microsoft.com/office/powerpoint/2010/main" val="49290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123</TotalTime>
  <Words>498</Words>
  <Application>Microsoft Office PowerPoint</Application>
  <PresentationFormat>Widescreen</PresentationFormat>
  <Paragraphs>126</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Bookman Old Style</vt:lpstr>
      <vt:lpstr>Rockwell</vt:lpstr>
      <vt:lpstr>Damask</vt:lpstr>
      <vt:lpstr>DIABETES AWARENESS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20</cp:revision>
  <dcterms:created xsi:type="dcterms:W3CDTF">2020-12-27T08:34:17Z</dcterms:created>
  <dcterms:modified xsi:type="dcterms:W3CDTF">2022-12-28T15:35:59Z</dcterms:modified>
</cp:coreProperties>
</file>