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72" r:id="rId8"/>
    <p:sldId id="274" r:id="rId9"/>
    <p:sldId id="273" r:id="rId10"/>
    <p:sldId id="275" r:id="rId11"/>
    <p:sldId id="276" r:id="rId12"/>
    <p:sldId id="277" r:id="rId13"/>
    <p:sldId id="278" r:id="rId14"/>
    <p:sldId id="279" r:id="rId15"/>
    <p:sldId id="28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3E3C97-9DAE-4920-9085-BD6F8C08069E}" v="10" dt="2024-04-06T12:03:04.0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4660"/>
  </p:normalViewPr>
  <p:slideViewPr>
    <p:cSldViewPr snapToGrid="0">
      <p:cViewPr varScale="1">
        <p:scale>
          <a:sx n="82" d="100"/>
          <a:sy n="82" d="100"/>
        </p:scale>
        <p:origin x="67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06/04/2024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80019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06/04/2024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044864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06/04/2024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08655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06/04/2024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278151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06/04/2024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3519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06/04/2024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8069928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06/04/2024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88258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06/04/2024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42809570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06/04/2024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05730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06/04/2024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0038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B27312-2994-4F75-A570-DCB98AC3AF4E}" type="datetimeFigureOut">
              <a:rPr lang="en-GB" smtClean="0"/>
              <a:t>06/04/2024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1825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0B27312-2994-4F75-A570-DCB98AC3AF4E}" type="datetimeFigureOut">
              <a:rPr lang="en-GB" smtClean="0"/>
              <a:t>06/04/2024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843081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0B27312-2994-4F75-A570-DCB98AC3AF4E}" type="datetimeFigureOut">
              <a:rPr lang="en-GB" smtClean="0"/>
              <a:t>06/04/2024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17171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0B27312-2994-4F75-A570-DCB98AC3AF4E}" type="datetimeFigureOut">
              <a:rPr lang="en-GB" smtClean="0"/>
              <a:t>06/04/2024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435270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B27312-2994-4F75-A570-DCB98AC3AF4E}" type="datetimeFigureOut">
              <a:rPr lang="en-GB" smtClean="0"/>
              <a:t>06/04/2024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16285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06/04/2024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4652071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06/04/2024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486249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B0B27312-2994-4F75-A570-DCB98AC3AF4E}" type="datetimeFigureOut">
              <a:rPr lang="en-GB" smtClean="0"/>
              <a:t>06/04/2024</a:t>
            </a:fld>
            <a:endParaRPr lang="en-GB"/>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107D079D-14FB-4C5F-BB91-C10B4EEDAD72}" type="slidenum">
              <a:rPr lang="en-GB" smtClean="0"/>
              <a:t>‹#›</a:t>
            </a:fld>
            <a:endParaRPr lang="en-GB"/>
          </a:p>
        </p:txBody>
      </p:sp>
    </p:spTree>
    <p:extLst>
      <p:ext uri="{BB962C8B-B14F-4D97-AF65-F5344CB8AC3E}">
        <p14:creationId xmlns:p14="http://schemas.microsoft.com/office/powerpoint/2010/main" val="214768555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EF15B-BF3E-4E0B-9EF0-F28D54F2BFDF}"/>
              </a:ext>
            </a:extLst>
          </p:cNvPr>
          <p:cNvSpPr>
            <a:spLocks noGrp="1"/>
          </p:cNvSpPr>
          <p:nvPr>
            <p:ph type="ctrTitle"/>
          </p:nvPr>
        </p:nvSpPr>
        <p:spPr>
          <a:xfrm>
            <a:off x="1524000" y="1828799"/>
            <a:ext cx="9347200" cy="2731912"/>
          </a:xfrm>
        </p:spPr>
        <p:txBody>
          <a:bodyPr>
            <a:normAutofit/>
          </a:bodyPr>
          <a:lstStyle/>
          <a:p>
            <a:r>
              <a:rPr lang="en-GB" dirty="0">
                <a:latin typeface="Arial" panose="020B0604020202020204" pitchFamily="34" charset="0"/>
                <a:cs typeface="Arial" panose="020B0604020202020204" pitchFamily="34" charset="0"/>
              </a:rPr>
              <a:t>Adult basic life support</a:t>
            </a:r>
            <a:br>
              <a:rPr lang="en-GB" dirty="0"/>
            </a:br>
            <a:endParaRPr lang="en-GB" dirty="0"/>
          </a:p>
        </p:txBody>
      </p:sp>
      <p:pic>
        <p:nvPicPr>
          <p:cNvPr id="4" name="Picture 3" descr="Logo&#10;&#10;Description automatically generated with medium confidence">
            <a:extLst>
              <a:ext uri="{FF2B5EF4-FFF2-40B4-BE49-F238E27FC236}">
                <a16:creationId xmlns:a16="http://schemas.microsoft.com/office/drawing/2014/main" id="{641B28DA-09EF-D629-49EF-FC56AC932D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65872" y="800364"/>
            <a:ext cx="2260255" cy="2056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92889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5632311"/>
          </a:xfrm>
          <a:prstGeom prst="rect">
            <a:avLst/>
          </a:prstGeom>
          <a:noFill/>
        </p:spPr>
        <p:txBody>
          <a:bodyPr wrap="square">
            <a:spAutoFit/>
          </a:bodyPr>
          <a:lstStyle/>
          <a:p>
            <a:endParaRPr lang="en-GB" b="1" dirty="0"/>
          </a:p>
          <a:p>
            <a:endParaRPr lang="en-GB" b="1" dirty="0"/>
          </a:p>
          <a:p>
            <a:r>
              <a:rPr lang="en-GB" b="1" dirty="0"/>
              <a:t>EYE INJURY</a:t>
            </a:r>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r>
              <a:rPr lang="en-GB" dirty="0"/>
              <a:t>You are on duty at a nursing home when one of your colleagues comes in and tells you that while she was taking some rubbish out to the dustbin, located near the handyman’s workshop, a gust of wind blew and she has got something in her eye. She asks you for assistance as it is causing her some irritation. </a:t>
            </a:r>
          </a:p>
          <a:p>
            <a:endParaRPr lang="en-GB" dirty="0"/>
          </a:p>
          <a:p>
            <a:endParaRPr lang="en-GB" dirty="0"/>
          </a:p>
        </p:txBody>
      </p:sp>
      <p:pic>
        <p:nvPicPr>
          <p:cNvPr id="2" name="Picture 1">
            <a:extLst>
              <a:ext uri="{FF2B5EF4-FFF2-40B4-BE49-F238E27FC236}">
                <a16:creationId xmlns:a16="http://schemas.microsoft.com/office/drawing/2014/main" id="{D5338AFD-509D-4EBB-9905-EEDB3C809FB5}"/>
              </a:ext>
            </a:extLst>
          </p:cNvPr>
          <p:cNvPicPr>
            <a:picLocks noChangeAspect="1"/>
          </p:cNvPicPr>
          <p:nvPr/>
        </p:nvPicPr>
        <p:blipFill>
          <a:blip r:embed="rId2"/>
          <a:stretch>
            <a:fillRect/>
          </a:stretch>
        </p:blipFill>
        <p:spPr>
          <a:xfrm>
            <a:off x="5095293" y="1345994"/>
            <a:ext cx="2001414" cy="2892554"/>
          </a:xfrm>
          <a:prstGeom prst="rect">
            <a:avLst/>
          </a:prstGeom>
        </p:spPr>
      </p:pic>
    </p:spTree>
    <p:extLst>
      <p:ext uri="{BB962C8B-B14F-4D97-AF65-F5344CB8AC3E}">
        <p14:creationId xmlns:p14="http://schemas.microsoft.com/office/powerpoint/2010/main" val="2620576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5632311"/>
          </a:xfrm>
          <a:prstGeom prst="rect">
            <a:avLst/>
          </a:prstGeom>
          <a:noFill/>
        </p:spPr>
        <p:txBody>
          <a:bodyPr wrap="square">
            <a:spAutoFit/>
          </a:bodyPr>
          <a:lstStyle/>
          <a:p>
            <a:endParaRPr lang="en-GB" b="1" dirty="0"/>
          </a:p>
          <a:p>
            <a:endParaRPr lang="en-GB" b="1" dirty="0"/>
          </a:p>
          <a:p>
            <a:r>
              <a:rPr lang="en-GB" b="1" dirty="0"/>
              <a:t>CHOKING</a:t>
            </a:r>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r>
              <a:rPr lang="en-GB" dirty="0"/>
              <a:t>You are on duty at a residential care home when one of your colleagues rushes into the room and tells you that you are needed urgently in the dining area as one of the residents has something stuck in her throat. On arrival you find Doris, a sixty year old resident, choking and in a great deal of stress. </a:t>
            </a:r>
          </a:p>
          <a:p>
            <a:endParaRPr lang="en-GB" dirty="0"/>
          </a:p>
          <a:p>
            <a:endParaRPr lang="en-GB" dirty="0"/>
          </a:p>
        </p:txBody>
      </p:sp>
      <p:pic>
        <p:nvPicPr>
          <p:cNvPr id="3" name="Picture 2">
            <a:extLst>
              <a:ext uri="{FF2B5EF4-FFF2-40B4-BE49-F238E27FC236}">
                <a16:creationId xmlns:a16="http://schemas.microsoft.com/office/drawing/2014/main" id="{15A52CED-5DBE-442C-96EF-116EA6847254}"/>
              </a:ext>
            </a:extLst>
          </p:cNvPr>
          <p:cNvPicPr>
            <a:picLocks noChangeAspect="1"/>
          </p:cNvPicPr>
          <p:nvPr/>
        </p:nvPicPr>
        <p:blipFill>
          <a:blip r:embed="rId2"/>
          <a:stretch>
            <a:fillRect/>
          </a:stretch>
        </p:blipFill>
        <p:spPr>
          <a:xfrm>
            <a:off x="4952529" y="1298714"/>
            <a:ext cx="2286941" cy="2849988"/>
          </a:xfrm>
          <a:prstGeom prst="rect">
            <a:avLst/>
          </a:prstGeom>
        </p:spPr>
      </p:pic>
    </p:spTree>
    <p:extLst>
      <p:ext uri="{BB962C8B-B14F-4D97-AF65-F5344CB8AC3E}">
        <p14:creationId xmlns:p14="http://schemas.microsoft.com/office/powerpoint/2010/main" val="69516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5909310"/>
          </a:xfrm>
          <a:prstGeom prst="rect">
            <a:avLst/>
          </a:prstGeom>
          <a:noFill/>
        </p:spPr>
        <p:txBody>
          <a:bodyPr wrap="square">
            <a:spAutoFit/>
          </a:bodyPr>
          <a:lstStyle/>
          <a:p>
            <a:endParaRPr lang="en-GB" b="1" dirty="0"/>
          </a:p>
          <a:p>
            <a:endParaRPr lang="en-GB" b="1" dirty="0"/>
          </a:p>
          <a:p>
            <a:r>
              <a:rPr lang="en-GB" b="1" dirty="0"/>
              <a:t>HEART ATTACK</a:t>
            </a:r>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r>
              <a:rPr lang="en-GB" dirty="0"/>
              <a:t>You are on duty at a residential care home and are called to the administration area where you have been advised that John the accountant is in a lot of pain. On arrival at the administration department you find John holding on to the edge of his desk holding the upper part of his chest and his other symptoms suggest that he is suffering a heart attack. John has a history of heart complaints.</a:t>
            </a:r>
          </a:p>
          <a:p>
            <a:endParaRPr lang="en-GB" dirty="0"/>
          </a:p>
          <a:p>
            <a:endParaRPr lang="en-GB" dirty="0"/>
          </a:p>
        </p:txBody>
      </p:sp>
      <p:pic>
        <p:nvPicPr>
          <p:cNvPr id="2" name="Picture 1">
            <a:extLst>
              <a:ext uri="{FF2B5EF4-FFF2-40B4-BE49-F238E27FC236}">
                <a16:creationId xmlns:a16="http://schemas.microsoft.com/office/drawing/2014/main" id="{B063129D-148F-4DC9-BEDD-CC4F50A1E832}"/>
              </a:ext>
            </a:extLst>
          </p:cNvPr>
          <p:cNvPicPr>
            <a:picLocks noChangeAspect="1"/>
          </p:cNvPicPr>
          <p:nvPr/>
        </p:nvPicPr>
        <p:blipFill>
          <a:blip r:embed="rId2"/>
          <a:stretch>
            <a:fillRect/>
          </a:stretch>
        </p:blipFill>
        <p:spPr>
          <a:xfrm>
            <a:off x="5023594" y="1256851"/>
            <a:ext cx="2144812" cy="2896889"/>
          </a:xfrm>
          <a:prstGeom prst="rect">
            <a:avLst/>
          </a:prstGeom>
        </p:spPr>
      </p:pic>
    </p:spTree>
    <p:extLst>
      <p:ext uri="{BB962C8B-B14F-4D97-AF65-F5344CB8AC3E}">
        <p14:creationId xmlns:p14="http://schemas.microsoft.com/office/powerpoint/2010/main" val="2203089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5632311"/>
          </a:xfrm>
          <a:prstGeom prst="rect">
            <a:avLst/>
          </a:prstGeom>
          <a:noFill/>
        </p:spPr>
        <p:txBody>
          <a:bodyPr wrap="square">
            <a:spAutoFit/>
          </a:bodyPr>
          <a:lstStyle/>
          <a:p>
            <a:endParaRPr lang="en-GB" b="1" dirty="0"/>
          </a:p>
          <a:p>
            <a:endParaRPr lang="en-GB" b="1" dirty="0"/>
          </a:p>
          <a:p>
            <a:r>
              <a:rPr lang="en-GB" b="1" dirty="0"/>
              <a:t>POISONING</a:t>
            </a:r>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r>
              <a:rPr lang="en-GB" dirty="0"/>
              <a:t>You are on duty as a community support assistant and visiting the home of a young man who is receiving support in the community. On entering the house you discover the young man collapsed with a half-empty bottle of pills by his side. You suspect an overdose as this has happened in the past.</a:t>
            </a:r>
          </a:p>
          <a:p>
            <a:endParaRPr lang="en-GB" dirty="0"/>
          </a:p>
          <a:p>
            <a:endParaRPr lang="en-GB" dirty="0"/>
          </a:p>
        </p:txBody>
      </p:sp>
      <p:pic>
        <p:nvPicPr>
          <p:cNvPr id="3" name="Picture 2">
            <a:extLst>
              <a:ext uri="{FF2B5EF4-FFF2-40B4-BE49-F238E27FC236}">
                <a16:creationId xmlns:a16="http://schemas.microsoft.com/office/drawing/2014/main" id="{21BB2D7C-2CC5-4D38-B09F-32CEA1429166}"/>
              </a:ext>
            </a:extLst>
          </p:cNvPr>
          <p:cNvPicPr>
            <a:picLocks noChangeAspect="1"/>
          </p:cNvPicPr>
          <p:nvPr/>
        </p:nvPicPr>
        <p:blipFill>
          <a:blip r:embed="rId2"/>
          <a:stretch>
            <a:fillRect/>
          </a:stretch>
        </p:blipFill>
        <p:spPr>
          <a:xfrm>
            <a:off x="3722637" y="1683026"/>
            <a:ext cx="4746725" cy="2247647"/>
          </a:xfrm>
          <a:prstGeom prst="rect">
            <a:avLst/>
          </a:prstGeom>
        </p:spPr>
      </p:pic>
    </p:spTree>
    <p:extLst>
      <p:ext uri="{BB962C8B-B14F-4D97-AF65-F5344CB8AC3E}">
        <p14:creationId xmlns:p14="http://schemas.microsoft.com/office/powerpoint/2010/main" val="4204779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5355312"/>
          </a:xfrm>
          <a:prstGeom prst="rect">
            <a:avLst/>
          </a:prstGeom>
          <a:noFill/>
        </p:spPr>
        <p:txBody>
          <a:bodyPr wrap="square">
            <a:spAutoFit/>
          </a:bodyPr>
          <a:lstStyle/>
          <a:p>
            <a:endParaRPr lang="en-GB" b="1" dirty="0"/>
          </a:p>
          <a:p>
            <a:endParaRPr lang="en-GB" b="1" dirty="0"/>
          </a:p>
          <a:p>
            <a:r>
              <a:rPr lang="en-GB" b="1" dirty="0"/>
              <a:t>SCALDS &amp; BURNS</a:t>
            </a:r>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r>
              <a:rPr lang="en-GB" dirty="0"/>
              <a:t>You are on duty at a residential care home and are called to the kitchen area. One of the catering staff has been scalded with the near-boiling contents of a kettle of water. The area affected is about the size of an adult hand, making it approximately a 1% burn. </a:t>
            </a:r>
          </a:p>
          <a:p>
            <a:endParaRPr lang="en-GB" dirty="0"/>
          </a:p>
          <a:p>
            <a:endParaRPr lang="en-GB" dirty="0"/>
          </a:p>
        </p:txBody>
      </p:sp>
      <p:pic>
        <p:nvPicPr>
          <p:cNvPr id="2" name="Picture 1">
            <a:extLst>
              <a:ext uri="{FF2B5EF4-FFF2-40B4-BE49-F238E27FC236}">
                <a16:creationId xmlns:a16="http://schemas.microsoft.com/office/drawing/2014/main" id="{65DDC96E-D856-43B8-805F-3ABC6DED3FCB}"/>
              </a:ext>
            </a:extLst>
          </p:cNvPr>
          <p:cNvPicPr>
            <a:picLocks noChangeAspect="1"/>
          </p:cNvPicPr>
          <p:nvPr/>
        </p:nvPicPr>
        <p:blipFill>
          <a:blip r:embed="rId2"/>
          <a:stretch>
            <a:fillRect/>
          </a:stretch>
        </p:blipFill>
        <p:spPr>
          <a:xfrm>
            <a:off x="5020145" y="1216288"/>
            <a:ext cx="2151709" cy="3026652"/>
          </a:xfrm>
          <a:prstGeom prst="rect">
            <a:avLst/>
          </a:prstGeom>
        </p:spPr>
      </p:pic>
    </p:spTree>
    <p:extLst>
      <p:ext uri="{BB962C8B-B14F-4D97-AF65-F5344CB8AC3E}">
        <p14:creationId xmlns:p14="http://schemas.microsoft.com/office/powerpoint/2010/main" val="956728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5632311"/>
          </a:xfrm>
          <a:prstGeom prst="rect">
            <a:avLst/>
          </a:prstGeom>
          <a:noFill/>
        </p:spPr>
        <p:txBody>
          <a:bodyPr wrap="square">
            <a:spAutoFit/>
          </a:bodyPr>
          <a:lstStyle/>
          <a:p>
            <a:endParaRPr lang="en-GB" b="1" dirty="0"/>
          </a:p>
          <a:p>
            <a:endParaRPr lang="en-GB" b="1" dirty="0"/>
          </a:p>
          <a:p>
            <a:r>
              <a:rPr lang="en-GB" b="1" dirty="0"/>
              <a:t>SPINAL INJURY</a:t>
            </a:r>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r>
              <a:rPr lang="en-GB" dirty="0"/>
              <a:t>You are on duty at a nursing home when one of your colleagues comes in and tells you that that the handyman has fallen from his ladder whilst repairing the floodlight twelve feet up at the front of the premises. He is conscious, positioned awkwardly and you suspect that he may have a spinal injury. </a:t>
            </a:r>
          </a:p>
          <a:p>
            <a:endParaRPr lang="en-GB" dirty="0"/>
          </a:p>
          <a:p>
            <a:endParaRPr lang="en-GB" dirty="0"/>
          </a:p>
        </p:txBody>
      </p:sp>
      <p:pic>
        <p:nvPicPr>
          <p:cNvPr id="3" name="Picture 2">
            <a:extLst>
              <a:ext uri="{FF2B5EF4-FFF2-40B4-BE49-F238E27FC236}">
                <a16:creationId xmlns:a16="http://schemas.microsoft.com/office/drawing/2014/main" id="{432750E5-9914-4B3B-8876-8439381754E9}"/>
              </a:ext>
            </a:extLst>
          </p:cNvPr>
          <p:cNvPicPr>
            <a:picLocks noChangeAspect="1"/>
          </p:cNvPicPr>
          <p:nvPr/>
        </p:nvPicPr>
        <p:blipFill>
          <a:blip r:embed="rId2"/>
          <a:stretch>
            <a:fillRect/>
          </a:stretch>
        </p:blipFill>
        <p:spPr>
          <a:xfrm>
            <a:off x="4470407" y="1351722"/>
            <a:ext cx="3251185" cy="2882717"/>
          </a:xfrm>
          <a:prstGeom prst="rect">
            <a:avLst/>
          </a:prstGeom>
        </p:spPr>
      </p:pic>
    </p:spTree>
    <p:extLst>
      <p:ext uri="{BB962C8B-B14F-4D97-AF65-F5344CB8AC3E}">
        <p14:creationId xmlns:p14="http://schemas.microsoft.com/office/powerpoint/2010/main" val="2970723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693319"/>
          </a:xfrm>
          <a:prstGeom prst="rect">
            <a:avLst/>
          </a:prstGeom>
          <a:noFill/>
        </p:spPr>
        <p:txBody>
          <a:bodyPr wrap="square">
            <a:spAutoFit/>
          </a:bodyPr>
          <a:lstStyle/>
          <a:p>
            <a:endParaRPr lang="en-GB" b="1" dirty="0"/>
          </a:p>
          <a:p>
            <a:endParaRPr lang="en-GB" b="1" dirty="0"/>
          </a:p>
          <a:p>
            <a:r>
              <a:rPr lang="en-GB" b="1" dirty="0"/>
              <a:t>COURSE OBJECTIVES</a:t>
            </a:r>
          </a:p>
          <a:p>
            <a:endParaRPr lang="en-GB" dirty="0"/>
          </a:p>
          <a:p>
            <a:r>
              <a:rPr lang="en-GB" dirty="0"/>
              <a:t>At the end of the training participants will be able to:</a:t>
            </a:r>
          </a:p>
          <a:p>
            <a:endParaRPr lang="en-GB" dirty="0"/>
          </a:p>
          <a:p>
            <a:pPr marL="285750" indent="-285750">
              <a:buFont typeface="Arial" panose="020B0604020202020204" pitchFamily="34" charset="0"/>
              <a:buChar char="•"/>
            </a:pPr>
            <a:r>
              <a:rPr lang="en-GB" dirty="0"/>
              <a:t>List actions to be taken in the event of an emergency occurring at their place of work</a:t>
            </a:r>
          </a:p>
          <a:p>
            <a:pPr marL="285750" indent="-285750">
              <a:buFont typeface="Arial" panose="020B0604020202020204" pitchFamily="34" charset="0"/>
              <a:buChar char="•"/>
            </a:pPr>
            <a:r>
              <a:rPr lang="en-GB" dirty="0"/>
              <a:t>Understand cardiopulmonary resuscitation methods, including use of an AED</a:t>
            </a:r>
          </a:p>
          <a:p>
            <a:pPr marL="285750" indent="-285750">
              <a:buFont typeface="Arial" panose="020B0604020202020204" pitchFamily="34" charset="0"/>
              <a:buChar char="•"/>
            </a:pPr>
            <a:r>
              <a:rPr lang="en-GB" dirty="0"/>
              <a:t>Understand first aid regarding an unresponsive casualty </a:t>
            </a:r>
          </a:p>
          <a:p>
            <a:pPr marL="285750" indent="-285750">
              <a:buFont typeface="Arial" panose="020B0604020202020204" pitchFamily="34" charset="0"/>
              <a:buChar char="•"/>
            </a:pPr>
            <a:r>
              <a:rPr lang="en-GB" dirty="0"/>
              <a:t>Understand first aid regarding a choking casualty</a:t>
            </a:r>
          </a:p>
          <a:p>
            <a:pPr marL="285750" indent="-285750">
              <a:buFont typeface="Arial" panose="020B0604020202020204" pitchFamily="34" charset="0"/>
              <a:buChar char="•"/>
            </a:pPr>
            <a:r>
              <a:rPr lang="en-GB" dirty="0"/>
              <a:t>Describe the correct actions to take regarding control of wounds and bleeding</a:t>
            </a:r>
          </a:p>
          <a:p>
            <a:pPr marL="285750" indent="-285750">
              <a:buFont typeface="Arial" panose="020B0604020202020204" pitchFamily="34" charset="0"/>
              <a:buChar char="•"/>
            </a:pPr>
            <a:r>
              <a:rPr lang="en-GB" dirty="0"/>
              <a:t>Describe the correct actions to take regarding a range of other first aid situations.	</a:t>
            </a:r>
            <a:br>
              <a:rPr lang="en-GB" dirty="0"/>
            </a:br>
            <a:endParaRPr lang="en-GB" dirty="0"/>
          </a:p>
        </p:txBody>
      </p:sp>
    </p:spTree>
    <p:extLst>
      <p:ext uri="{BB962C8B-B14F-4D97-AF65-F5344CB8AC3E}">
        <p14:creationId xmlns:p14="http://schemas.microsoft.com/office/powerpoint/2010/main" val="681358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139321"/>
          </a:xfrm>
          <a:prstGeom prst="rect">
            <a:avLst/>
          </a:prstGeom>
          <a:noFill/>
        </p:spPr>
        <p:txBody>
          <a:bodyPr wrap="square">
            <a:spAutoFit/>
          </a:bodyPr>
          <a:lstStyle/>
          <a:p>
            <a:endParaRPr lang="en-GB" b="1" dirty="0"/>
          </a:p>
          <a:p>
            <a:endParaRPr lang="en-GB" b="1" dirty="0"/>
          </a:p>
          <a:p>
            <a:r>
              <a:rPr lang="en-GB" b="1" dirty="0"/>
              <a:t>WHAT IS FIRST AID?</a:t>
            </a:r>
          </a:p>
          <a:p>
            <a:endParaRPr lang="en-GB" dirty="0"/>
          </a:p>
          <a:p>
            <a:r>
              <a:rPr lang="en-GB" dirty="0"/>
              <a:t>First aid is the care given to a casualty before professional help arrives. It can come from a member of the family, a friend, or a stranger who happens to be on the spot, but the help they give can literally mean the difference between life and death</a:t>
            </a:r>
          </a:p>
          <a:p>
            <a:endParaRPr lang="en-GB" dirty="0"/>
          </a:p>
          <a:p>
            <a:r>
              <a:rPr lang="en-GB" dirty="0"/>
              <a:t>The aims of first aid are to preserve life; to prevent the worsening of any injuries; to promote recovery. </a:t>
            </a:r>
          </a:p>
          <a:p>
            <a:endParaRPr lang="en-GB" dirty="0"/>
          </a:p>
        </p:txBody>
      </p:sp>
    </p:spTree>
    <p:extLst>
      <p:ext uri="{BB962C8B-B14F-4D97-AF65-F5344CB8AC3E}">
        <p14:creationId xmlns:p14="http://schemas.microsoft.com/office/powerpoint/2010/main" val="1385533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416320"/>
          </a:xfrm>
          <a:prstGeom prst="rect">
            <a:avLst/>
          </a:prstGeom>
          <a:noFill/>
        </p:spPr>
        <p:txBody>
          <a:bodyPr wrap="square">
            <a:spAutoFit/>
          </a:bodyPr>
          <a:lstStyle/>
          <a:p>
            <a:endParaRPr lang="en-GB" b="1" dirty="0"/>
          </a:p>
          <a:p>
            <a:endParaRPr lang="en-GB" b="1" dirty="0"/>
          </a:p>
          <a:p>
            <a:r>
              <a:rPr lang="en-GB" b="1" dirty="0"/>
              <a:t>WHY DO YOU NEED TO KNOW FIRST AID?</a:t>
            </a:r>
          </a:p>
          <a:p>
            <a:endParaRPr lang="en-GB" dirty="0"/>
          </a:p>
          <a:p>
            <a:r>
              <a:rPr lang="en-GB" dirty="0"/>
              <a:t>It takes only three to four minutes for a blocked airway to kill someone but it can take more than eight minutes for an ambulance to arrive on the scene.  A simple procedure like opening an airway can save someone’s life while you are waiting for professional help to arrive</a:t>
            </a:r>
          </a:p>
          <a:p>
            <a:endParaRPr lang="en-GB" dirty="0"/>
          </a:p>
          <a:p>
            <a:r>
              <a:rPr lang="en-GB" dirty="0"/>
              <a:t>Most accidents happen in the home - 2.8 million. In fact, you are 20 times more likely to have a fatal accident at home than win the lottery. This means you are more likely to treat someone you know than a stranger. </a:t>
            </a:r>
          </a:p>
          <a:p>
            <a:endParaRPr lang="en-GB" dirty="0"/>
          </a:p>
        </p:txBody>
      </p:sp>
    </p:spTree>
    <p:extLst>
      <p:ext uri="{BB962C8B-B14F-4D97-AF65-F5344CB8AC3E}">
        <p14:creationId xmlns:p14="http://schemas.microsoft.com/office/powerpoint/2010/main" val="104069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3970318"/>
          </a:xfrm>
          <a:prstGeom prst="rect">
            <a:avLst/>
          </a:prstGeom>
          <a:noFill/>
        </p:spPr>
        <p:txBody>
          <a:bodyPr wrap="square">
            <a:spAutoFit/>
          </a:bodyPr>
          <a:lstStyle/>
          <a:p>
            <a:endParaRPr lang="en-GB" b="1" dirty="0"/>
          </a:p>
          <a:p>
            <a:endParaRPr lang="en-GB" b="1" dirty="0"/>
          </a:p>
          <a:p>
            <a:r>
              <a:rPr lang="en-GB" b="1" dirty="0"/>
              <a:t>THE LEGAL ASPECTS</a:t>
            </a:r>
          </a:p>
          <a:p>
            <a:endParaRPr lang="en-GB" dirty="0"/>
          </a:p>
          <a:p>
            <a:pPr marL="285750" indent="-285750">
              <a:buFont typeface="Arial" panose="020B0604020202020204" pitchFamily="34" charset="0"/>
              <a:buChar char="•"/>
            </a:pPr>
            <a:r>
              <a:rPr lang="en-GB" dirty="0"/>
              <a:t>Social Security Act</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Health &amp; Safety At Work (Etc.) Act 1974</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Health &amp; Safety (First Aid) Regulations 1981</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Reporting of Injuries, Diseases &amp; Dangerous Occurrence Regulations (RIDDOR)</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Control of Substances Hazardous to Health Regulations (COSHH). </a:t>
            </a:r>
          </a:p>
          <a:p>
            <a:endParaRPr lang="en-GB" dirty="0"/>
          </a:p>
        </p:txBody>
      </p:sp>
    </p:spTree>
    <p:extLst>
      <p:ext uri="{BB962C8B-B14F-4D97-AF65-F5344CB8AC3E}">
        <p14:creationId xmlns:p14="http://schemas.microsoft.com/office/powerpoint/2010/main" val="1508054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5355312"/>
          </a:xfrm>
          <a:prstGeom prst="rect">
            <a:avLst/>
          </a:prstGeom>
          <a:noFill/>
        </p:spPr>
        <p:txBody>
          <a:bodyPr wrap="square">
            <a:spAutoFit/>
          </a:bodyPr>
          <a:lstStyle/>
          <a:p>
            <a:endParaRPr lang="en-GB" b="1" dirty="0"/>
          </a:p>
          <a:p>
            <a:endParaRPr lang="en-GB" b="1" dirty="0"/>
          </a:p>
          <a:p>
            <a:r>
              <a:rPr lang="en-GB" b="1" dirty="0"/>
              <a:t>ASSESSING THE ACCIDENT SCENE</a:t>
            </a:r>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r>
              <a:rPr lang="en-GB" dirty="0"/>
              <a:t>You are on duty at a residential care home where there are contractors working from scaffolding repairing the facia and guttering. A loud clanging noise is heard and followed by someone screaming.  You go out side and discover the above scene.</a:t>
            </a:r>
          </a:p>
          <a:p>
            <a:endParaRPr lang="en-GB" dirty="0"/>
          </a:p>
        </p:txBody>
      </p:sp>
      <p:pic>
        <p:nvPicPr>
          <p:cNvPr id="3" name="Picture 2">
            <a:extLst>
              <a:ext uri="{FF2B5EF4-FFF2-40B4-BE49-F238E27FC236}">
                <a16:creationId xmlns:a16="http://schemas.microsoft.com/office/drawing/2014/main" id="{B163E4E7-EFBD-4B86-B106-5F5CDD15D0A0}"/>
              </a:ext>
            </a:extLst>
          </p:cNvPr>
          <p:cNvPicPr>
            <a:picLocks noChangeAspect="1"/>
          </p:cNvPicPr>
          <p:nvPr/>
        </p:nvPicPr>
        <p:blipFill>
          <a:blip r:embed="rId2"/>
          <a:stretch>
            <a:fillRect/>
          </a:stretch>
        </p:blipFill>
        <p:spPr>
          <a:xfrm>
            <a:off x="4214190" y="1577009"/>
            <a:ext cx="3763619" cy="2650435"/>
          </a:xfrm>
          <a:prstGeom prst="rect">
            <a:avLst/>
          </a:prstGeom>
        </p:spPr>
      </p:pic>
    </p:spTree>
    <p:extLst>
      <p:ext uri="{BB962C8B-B14F-4D97-AF65-F5344CB8AC3E}">
        <p14:creationId xmlns:p14="http://schemas.microsoft.com/office/powerpoint/2010/main" val="1294898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5909310"/>
          </a:xfrm>
          <a:prstGeom prst="rect">
            <a:avLst/>
          </a:prstGeom>
          <a:noFill/>
        </p:spPr>
        <p:txBody>
          <a:bodyPr wrap="square">
            <a:spAutoFit/>
          </a:bodyPr>
          <a:lstStyle/>
          <a:p>
            <a:endParaRPr lang="en-GB" b="1" dirty="0"/>
          </a:p>
          <a:p>
            <a:endParaRPr lang="en-GB" b="1" dirty="0"/>
          </a:p>
          <a:p>
            <a:r>
              <a:rPr lang="en-GB" b="1" dirty="0"/>
              <a:t>DROWNING</a:t>
            </a:r>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r>
              <a:rPr lang="en-GB" dirty="0"/>
              <a:t>You are on duty at a residential care Home where there is a large pond in the rear garden that is fenced off for the safety of your residents. It is the summer holidays and the home has had a problem with teenagers entering the grounds and playing near the pond</a:t>
            </a:r>
          </a:p>
          <a:p>
            <a:endParaRPr lang="en-GB" dirty="0"/>
          </a:p>
          <a:p>
            <a:r>
              <a:rPr lang="en-GB" dirty="0"/>
              <a:t>A teenage girl knocks at the door and screams that her friend has fallen in the pond. You go out side and discover that another teenage girl is in the water about eight feet from the edge struggling to keep afloat. </a:t>
            </a:r>
          </a:p>
          <a:p>
            <a:endParaRPr lang="en-GB" dirty="0"/>
          </a:p>
          <a:p>
            <a:endParaRPr lang="en-GB" dirty="0"/>
          </a:p>
        </p:txBody>
      </p:sp>
      <p:pic>
        <p:nvPicPr>
          <p:cNvPr id="2" name="Picture 1">
            <a:extLst>
              <a:ext uri="{FF2B5EF4-FFF2-40B4-BE49-F238E27FC236}">
                <a16:creationId xmlns:a16="http://schemas.microsoft.com/office/drawing/2014/main" id="{3207E732-C823-4AAB-8A63-1BF069DF5D74}"/>
              </a:ext>
            </a:extLst>
          </p:cNvPr>
          <p:cNvPicPr>
            <a:picLocks noChangeAspect="1"/>
          </p:cNvPicPr>
          <p:nvPr/>
        </p:nvPicPr>
        <p:blipFill>
          <a:blip r:embed="rId2"/>
          <a:stretch>
            <a:fillRect/>
          </a:stretch>
        </p:blipFill>
        <p:spPr>
          <a:xfrm>
            <a:off x="4928352" y="1484245"/>
            <a:ext cx="2335294" cy="2240620"/>
          </a:xfrm>
          <a:prstGeom prst="rect">
            <a:avLst/>
          </a:prstGeom>
        </p:spPr>
      </p:pic>
    </p:spTree>
    <p:extLst>
      <p:ext uri="{BB962C8B-B14F-4D97-AF65-F5344CB8AC3E}">
        <p14:creationId xmlns:p14="http://schemas.microsoft.com/office/powerpoint/2010/main" val="2882530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2" end="1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5632311"/>
          </a:xfrm>
          <a:prstGeom prst="rect">
            <a:avLst/>
          </a:prstGeom>
          <a:noFill/>
        </p:spPr>
        <p:txBody>
          <a:bodyPr wrap="square">
            <a:spAutoFit/>
          </a:bodyPr>
          <a:lstStyle/>
          <a:p>
            <a:endParaRPr lang="en-GB" b="1" dirty="0"/>
          </a:p>
          <a:p>
            <a:endParaRPr lang="en-GB" b="1" dirty="0"/>
          </a:p>
          <a:p>
            <a:r>
              <a:rPr lang="en-GB" b="1" dirty="0"/>
              <a:t>BLEEDING</a:t>
            </a:r>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r>
              <a:rPr lang="en-GB" dirty="0"/>
              <a:t>You are on your rounds as a homecare supervisor on a visit to Mr Jones to check if the care he is being given meets the standards set. On entering the garden you see Mr Jones lying on the floor holding his leg. On closer examination you notice that he has a gapping wound from a piece of wood that is embedded in his leg. Mr Jones is losing quite a lot of blood. </a:t>
            </a:r>
          </a:p>
          <a:p>
            <a:endParaRPr lang="en-GB" dirty="0"/>
          </a:p>
          <a:p>
            <a:endParaRPr lang="en-GB" dirty="0"/>
          </a:p>
        </p:txBody>
      </p:sp>
      <p:pic>
        <p:nvPicPr>
          <p:cNvPr id="3" name="Picture 2">
            <a:extLst>
              <a:ext uri="{FF2B5EF4-FFF2-40B4-BE49-F238E27FC236}">
                <a16:creationId xmlns:a16="http://schemas.microsoft.com/office/drawing/2014/main" id="{7F19F5B7-3F13-4E56-9776-25F3CDD4785F}"/>
              </a:ext>
            </a:extLst>
          </p:cNvPr>
          <p:cNvPicPr>
            <a:picLocks noChangeAspect="1"/>
          </p:cNvPicPr>
          <p:nvPr/>
        </p:nvPicPr>
        <p:blipFill>
          <a:blip r:embed="rId2"/>
          <a:stretch>
            <a:fillRect/>
          </a:stretch>
        </p:blipFill>
        <p:spPr>
          <a:xfrm>
            <a:off x="3686456" y="1444487"/>
            <a:ext cx="4819088" cy="2576704"/>
          </a:xfrm>
          <a:prstGeom prst="rect">
            <a:avLst/>
          </a:prstGeom>
        </p:spPr>
      </p:pic>
    </p:spTree>
    <p:extLst>
      <p:ext uri="{BB962C8B-B14F-4D97-AF65-F5344CB8AC3E}">
        <p14:creationId xmlns:p14="http://schemas.microsoft.com/office/powerpoint/2010/main" val="3366968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5632311"/>
          </a:xfrm>
          <a:prstGeom prst="rect">
            <a:avLst/>
          </a:prstGeom>
          <a:noFill/>
        </p:spPr>
        <p:txBody>
          <a:bodyPr wrap="square">
            <a:spAutoFit/>
          </a:bodyPr>
          <a:lstStyle/>
          <a:p>
            <a:endParaRPr lang="en-GB" b="1" dirty="0"/>
          </a:p>
          <a:p>
            <a:endParaRPr lang="en-GB" b="1" dirty="0"/>
          </a:p>
          <a:p>
            <a:r>
              <a:rPr lang="en-GB" b="1" dirty="0"/>
              <a:t>ELECTRIC SHOCK</a:t>
            </a:r>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r>
              <a:rPr lang="en-GB" dirty="0"/>
              <a:t>You are on duty at a nursing home when one of the patients calls out that there is something wrong with Dorothy, one of the other patients.  On entering Dorothy’s bedroom you find her lying on the floor clutching a hairdryer. Her convulsive movements suggest that she is suffering an electric shock. </a:t>
            </a:r>
          </a:p>
          <a:p>
            <a:endParaRPr lang="en-GB" dirty="0"/>
          </a:p>
          <a:p>
            <a:endParaRPr lang="en-GB" dirty="0"/>
          </a:p>
        </p:txBody>
      </p:sp>
      <p:pic>
        <p:nvPicPr>
          <p:cNvPr id="5" name="Picture 4">
            <a:extLst>
              <a:ext uri="{FF2B5EF4-FFF2-40B4-BE49-F238E27FC236}">
                <a16:creationId xmlns:a16="http://schemas.microsoft.com/office/drawing/2014/main" id="{3BE32C42-65E1-4CE5-97D9-9D62C8F04684}"/>
              </a:ext>
            </a:extLst>
          </p:cNvPr>
          <p:cNvPicPr>
            <a:picLocks noChangeAspect="1"/>
          </p:cNvPicPr>
          <p:nvPr/>
        </p:nvPicPr>
        <p:blipFill>
          <a:blip r:embed="rId2"/>
          <a:stretch>
            <a:fillRect/>
          </a:stretch>
        </p:blipFill>
        <p:spPr>
          <a:xfrm>
            <a:off x="3944740" y="1603513"/>
            <a:ext cx="4302519" cy="2525555"/>
          </a:xfrm>
          <a:prstGeom prst="rect">
            <a:avLst/>
          </a:prstGeom>
        </p:spPr>
      </p:pic>
    </p:spTree>
    <p:extLst>
      <p:ext uri="{BB962C8B-B14F-4D97-AF65-F5344CB8AC3E}">
        <p14:creationId xmlns:p14="http://schemas.microsoft.com/office/powerpoint/2010/main" val="3255087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emplate>TM04033921[[fn=Damask]]</Template>
  <TotalTime>83</TotalTime>
  <Words>986</Words>
  <Application>Microsoft Office PowerPoint</Application>
  <PresentationFormat>Widescreen</PresentationFormat>
  <Paragraphs>191</Paragraphs>
  <Slides>15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Bookman Old Style</vt:lpstr>
      <vt:lpstr>Rockwell</vt:lpstr>
      <vt:lpstr>Damask</vt:lpstr>
      <vt:lpstr>Adult basic life support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Moving &amp; Assisting People </dc:title>
  <dc:creator>Healthcare Trainers Network</dc:creator>
  <cp:lastModifiedBy>David Inglis</cp:lastModifiedBy>
  <cp:revision>15</cp:revision>
  <dcterms:created xsi:type="dcterms:W3CDTF">2020-12-27T08:34:17Z</dcterms:created>
  <dcterms:modified xsi:type="dcterms:W3CDTF">2024-04-06T12:04:09Z</dcterms:modified>
</cp:coreProperties>
</file>