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Moving &amp; Assisting People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9EAB8897-E4EB-4672-704C-9A31819F1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207" y="966472"/>
            <a:ext cx="1893586" cy="172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WHAT CAUSES BACK PAIN?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Injury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Fatigue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Twisting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Unaccustomed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Lack of or no recovery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Sustained or long time holding of a weight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Holding or stooping posture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Struggling to move someone who is too heavy or awkward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Activities which use static muscles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Activities which use ligaments at full stretch.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8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WHAT ARE THE WARNING SIGNS?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tired and aching 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Sudden shooting pains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Leg pains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Reduced or changed sensation in the back, legs and arms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Reduced muscle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Pins and needles in the legs and arms.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30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MANUAL HANDLING DO’S?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your own strength &amp; ability	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to client / patient what is involved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Enlist client / patients co-operation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Make room to move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Keep weight close to body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Wear suitable clothing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Where possible adjust working height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When moving with another agree who is going to take the lead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Move  together on the command: Ready - Steady - Move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Always follow the assessed method.		</a:t>
            </a:r>
          </a:p>
        </p:txBody>
      </p:sp>
    </p:spTree>
    <p:extLst>
      <p:ext uri="{BB962C8B-B14F-4D97-AF65-F5344CB8AC3E}">
        <p14:creationId xmlns:p14="http://schemas.microsoft.com/office/powerpoint/2010/main" val="56760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MANUAL HANDLING DON’TS?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Never twist while manual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not stoop - keep your head in line with the 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not move loads over long distances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not try and move the person away from you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not take risks.</a:t>
            </a:r>
          </a:p>
        </p:txBody>
      </p:sp>
    </p:spTree>
    <p:extLst>
      <p:ext uri="{BB962C8B-B14F-4D97-AF65-F5344CB8AC3E}">
        <p14:creationId xmlns:p14="http://schemas.microsoft.com/office/powerpoint/2010/main" val="238304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GOOD POSTURE IS IMPORTANT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Feet			-	Flat and apart - One foot pointing  in the direction of the move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Knees  		-	Bent - Flexible - Relaxed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Waist  		-	Never twist whilst manual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Back  			-	Do not stoop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Head &amp; Neck	-  	Keep in line with your back.</a:t>
            </a:r>
          </a:p>
        </p:txBody>
      </p:sp>
    </p:spTree>
    <p:extLst>
      <p:ext uri="{BB962C8B-B14F-4D97-AF65-F5344CB8AC3E}">
        <p14:creationId xmlns:p14="http://schemas.microsoft.com/office/powerpoint/2010/main" val="297272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RISK ASSESSMENT</a:t>
            </a:r>
          </a:p>
          <a:p>
            <a:endParaRPr lang="en-GB" b="1" dirty="0"/>
          </a:p>
          <a:p>
            <a:r>
              <a:rPr lang="en-GB" b="1" dirty="0"/>
              <a:t>When a risk assessment is undertaken the assessor considers: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Tasks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Working Environment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Client / Patient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Capability of the Carer.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61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CHOICES</a:t>
            </a:r>
          </a:p>
          <a:p>
            <a:endParaRPr lang="en-GB" b="1" dirty="0"/>
          </a:p>
          <a:p>
            <a:r>
              <a:rPr lang="en-GB" b="1" dirty="0"/>
              <a:t>1st -	Always encourage the client / patient to do as much as possible for themselves</a:t>
            </a:r>
          </a:p>
          <a:p>
            <a:endParaRPr lang="en-GB" b="1" dirty="0"/>
          </a:p>
          <a:p>
            <a:r>
              <a:rPr lang="en-GB" b="1" dirty="0"/>
              <a:t>2nd - 	Use manual handling equipment, including hoist</a:t>
            </a:r>
          </a:p>
          <a:p>
            <a:endParaRPr lang="en-GB" b="1" dirty="0"/>
          </a:p>
          <a:p>
            <a:r>
              <a:rPr lang="en-GB" b="1" dirty="0"/>
              <a:t>3rd - 	Only when there is no other option use correct manual handling techniques.     		        The very last option.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07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 be able to: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State their obligations and that of their employers with regard to manual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consequences of poor manual handling practice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State the actions to be taken in the event of a manual handling manoeuvre being required at their place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Identify the correct manoeuvre for use on a range of different manual handling situations.	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A DEFINITION OF MANUAL HANDLING</a:t>
            </a:r>
          </a:p>
          <a:p>
            <a:endParaRPr lang="en-GB" dirty="0"/>
          </a:p>
          <a:p>
            <a:r>
              <a:rPr lang="en-GB" dirty="0"/>
              <a:t>Any transportation or supporting of a load by hand or by bodily force (ROSPA)</a:t>
            </a:r>
          </a:p>
          <a:p>
            <a:endParaRPr lang="en-GB" dirty="0"/>
          </a:p>
          <a:p>
            <a:r>
              <a:rPr lang="en-GB" dirty="0"/>
              <a:t>This includes:</a:t>
            </a:r>
          </a:p>
          <a:p>
            <a:r>
              <a:rPr lang="en-GB" dirty="0"/>
              <a:t>	</a:t>
            </a:r>
          </a:p>
          <a:p>
            <a:r>
              <a:rPr lang="en-GB" dirty="0"/>
              <a:t>					Lifting			Moving</a:t>
            </a:r>
          </a:p>
          <a:p>
            <a:r>
              <a:rPr lang="en-GB" dirty="0"/>
              <a:t>					Pushing			Pulling</a:t>
            </a:r>
          </a:p>
          <a:p>
            <a:r>
              <a:rPr lang="en-GB" dirty="0"/>
              <a:t>					Carrying		Putting Down.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HEALTH &amp; SAFETY AT WORK (ETC.) ACT 1974</a:t>
            </a:r>
          </a:p>
          <a:p>
            <a:endParaRPr lang="en-GB" dirty="0"/>
          </a:p>
          <a:p>
            <a:r>
              <a:rPr lang="en-GB" dirty="0"/>
              <a:t>Employer must:</a:t>
            </a:r>
          </a:p>
          <a:p>
            <a:r>
              <a:rPr lang="en-GB" dirty="0"/>
              <a:t>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Ensure safe place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Provide safe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Provide information, training, instruction &amp; supervision.</a:t>
            </a:r>
          </a:p>
          <a:p>
            <a:endParaRPr lang="en-GB" dirty="0"/>
          </a:p>
          <a:p>
            <a:r>
              <a:rPr lang="en-GB" dirty="0"/>
              <a:t>Employee: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a duty to take reasonable care of their own health &amp;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a duty of care to other employees, clients, visitors, etc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Must co-operate with the employer in performing duties under the act and raise any health &amp; safety concerns they might have.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MANUAL HANDLING OPERATIONS REGULATIONS 1992 (As amended 2002)</a:t>
            </a:r>
          </a:p>
          <a:p>
            <a:endParaRPr lang="en-GB" dirty="0"/>
          </a:p>
          <a:p>
            <a:r>
              <a:rPr lang="en-GB" dirty="0"/>
              <a:t>Requires employees: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obey reasonable &amp; lawful instruction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act with reasonable care &amp; skill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use professional judgement to decide if a move is safe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report concerns to the appropriate person or authority.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UNSAFE LIFTING PRACTICES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use of a Drag Lift which refers to the method of lifting where a client / patient is supported under the arms.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use of an Orthodox Lift, which refers to the practice of lifting a client / patient in bed with two carers clasping wrists under the client / patients thighs and back.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Top &amp; Tail Lift.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use of an Australian Lift.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Bear Hug or Pivotal Lift.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Two procedures at a time.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Manually lifting a person from the floor.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Lifting a client / patient out of a bath manually.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F3C5BA0-8B24-4B05-A9E7-20545338C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4927471" y="628651"/>
            <a:ext cx="6588253" cy="3495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cap="all"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THE SPINE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4FDB7F-33A2-451F-BA20-13ED87CF4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3743325" cy="5391150"/>
          </a:xfrm>
          <a:prstGeom prst="rect">
            <a:avLst/>
          </a:prstGeom>
          <a:solidFill>
            <a:schemeClr val="bg1"/>
          </a:solidFill>
          <a:ln w="190500" cap="sq">
            <a:solidFill>
              <a:schemeClr val="bg1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DF834A-39AB-45B3-ACE9-75506E25A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857" y="1142969"/>
            <a:ext cx="2964561" cy="457206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460027F-6625-463B-B6D4-594AC32F2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340" y="804806"/>
            <a:ext cx="3625595" cy="5248389"/>
          </a:xfrm>
          <a:prstGeom prst="rect">
            <a:avLst/>
          </a:prstGeom>
          <a:noFill/>
          <a:ln w="12700">
            <a:solidFill>
              <a:srgbClr val="2A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6628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F3C5BA0-8B24-4B05-A9E7-20545338C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4927471" y="628651"/>
            <a:ext cx="6588253" cy="3495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cap="all" dirty="0"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THE MUSCLES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4FDB7F-33A2-451F-BA20-13ED87CF4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3743325" cy="5391150"/>
          </a:xfrm>
          <a:prstGeom prst="rect">
            <a:avLst/>
          </a:prstGeom>
          <a:solidFill>
            <a:schemeClr val="bg1"/>
          </a:solidFill>
          <a:ln w="190500" cap="sq">
            <a:solidFill>
              <a:schemeClr val="bg1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60027F-6625-463B-B6D4-594AC32F2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340" y="804806"/>
            <a:ext cx="3625595" cy="5248389"/>
          </a:xfrm>
          <a:prstGeom prst="rect">
            <a:avLst/>
          </a:prstGeom>
          <a:noFill/>
          <a:ln w="12700">
            <a:solidFill>
              <a:srgbClr val="2A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A76BD8-13A5-4170-9FAB-B3ECB86E3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344" y="1124945"/>
            <a:ext cx="3558591" cy="464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635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F3C5BA0-8B24-4B05-A9E7-20545338C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4927471" y="628651"/>
            <a:ext cx="6588253" cy="3495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cap="all" dirty="0"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SLIPPED OR PROLAPSED DISC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4FDB7F-33A2-451F-BA20-13ED87CF4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3743325" cy="5391150"/>
          </a:xfrm>
          <a:prstGeom prst="rect">
            <a:avLst/>
          </a:prstGeom>
          <a:solidFill>
            <a:schemeClr val="bg1"/>
          </a:solidFill>
          <a:ln w="190500" cap="sq">
            <a:solidFill>
              <a:schemeClr val="bg1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60027F-6625-463B-B6D4-594AC32F2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340" y="804806"/>
            <a:ext cx="3625595" cy="5248389"/>
          </a:xfrm>
          <a:prstGeom prst="rect">
            <a:avLst/>
          </a:prstGeom>
          <a:noFill/>
          <a:ln w="12700">
            <a:solidFill>
              <a:srgbClr val="2A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60769C-933A-43B1-821C-A4100ECF6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440" y="1424030"/>
            <a:ext cx="4215993" cy="435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81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55</TotalTime>
  <Words>730</Words>
  <Application>Microsoft Office PowerPoint</Application>
  <PresentationFormat>Widescreen</PresentationFormat>
  <Paragraphs>147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Bookman Old Style</vt:lpstr>
      <vt:lpstr>Rockwell</vt:lpstr>
      <vt:lpstr>Damask</vt:lpstr>
      <vt:lpstr>Moving &amp; Assisting People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 </dc:title>
  <dc:creator>Healthcare Trainers Network</dc:creator>
  <cp:lastModifiedBy>David Inglis</cp:lastModifiedBy>
  <cp:revision>11</cp:revision>
  <dcterms:created xsi:type="dcterms:W3CDTF">2020-12-27T08:34:17Z</dcterms:created>
  <dcterms:modified xsi:type="dcterms:W3CDTF">2022-12-28T16:47:07Z</dcterms:modified>
</cp:coreProperties>
</file>