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78" r:id="rId7"/>
    <p:sldId id="279" r:id="rId8"/>
    <p:sldId id="281" r:id="rId9"/>
    <p:sldId id="271" r:id="rId10"/>
    <p:sldId id="265" r:id="rId11"/>
    <p:sldId id="282" r:id="rId12"/>
    <p:sldId id="283" r:id="rId13"/>
    <p:sldId id="284" r:id="rId14"/>
    <p:sldId id="285" r:id="rId15"/>
    <p:sldId id="286" r:id="rId16"/>
    <p:sldId id="287"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2" d="100"/>
          <a:sy n="72"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Customer service</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FA5A2BA7-6D58-CA00-7559-96809A6578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5653" y="1136345"/>
            <a:ext cx="1920694" cy="1749344"/>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CREATING A CULTURE OF EXCELLENT SERVICE</a:t>
            </a:r>
          </a:p>
          <a:p>
            <a:endParaRPr lang="en-GB" dirty="0"/>
          </a:p>
          <a:p>
            <a:pPr marL="285750" indent="-285750">
              <a:buFont typeface="Arial" panose="020B0604020202020204" pitchFamily="34" charset="0"/>
              <a:buChar char="•"/>
            </a:pPr>
            <a:r>
              <a:rPr lang="en-GB" dirty="0"/>
              <a:t>Publish Your Customer Service Standards</a:t>
            </a:r>
          </a:p>
          <a:p>
            <a:pPr marL="285750" indent="-285750">
              <a:buFont typeface="Arial" panose="020B0604020202020204" pitchFamily="34" charset="0"/>
              <a:buChar char="•"/>
            </a:pPr>
            <a:r>
              <a:rPr lang="en-GB" dirty="0"/>
              <a:t>Record Your Role Models in Action</a:t>
            </a:r>
          </a:p>
          <a:p>
            <a:pPr marL="285750" indent="-285750">
              <a:buFont typeface="Arial" panose="020B0604020202020204" pitchFamily="34" charset="0"/>
              <a:buChar char="•"/>
            </a:pPr>
            <a:r>
              <a:rPr lang="en-GB" dirty="0"/>
              <a:t>Have Regular Training</a:t>
            </a:r>
          </a:p>
          <a:p>
            <a:pPr marL="285750" indent="-285750">
              <a:buFont typeface="Arial" panose="020B0604020202020204" pitchFamily="34" charset="0"/>
              <a:buChar char="•"/>
            </a:pPr>
            <a:r>
              <a:rPr lang="en-GB" dirty="0"/>
              <a:t>Reward Employees who deliver Excellent Service</a:t>
            </a:r>
          </a:p>
          <a:p>
            <a:pPr marL="285750" indent="-285750">
              <a:buFont typeface="Arial" panose="020B0604020202020204" pitchFamily="34" charset="0"/>
              <a:buChar char="•"/>
            </a:pPr>
            <a:r>
              <a:rPr lang="en-GB" dirty="0"/>
              <a:t>Reward Employees for Noticing Other Employees</a:t>
            </a:r>
          </a:p>
          <a:p>
            <a:pPr marL="285750" indent="-285750">
              <a:buFont typeface="Arial" panose="020B0604020202020204" pitchFamily="34" charset="0"/>
              <a:buChar char="•"/>
            </a:pPr>
            <a:r>
              <a:rPr lang="en-GB" dirty="0"/>
              <a:t>Get Your Customers Involved.</a:t>
            </a:r>
          </a:p>
        </p:txBody>
      </p:sp>
    </p:spTree>
    <p:extLst>
      <p:ext uri="{BB962C8B-B14F-4D97-AF65-F5344CB8AC3E}">
        <p14:creationId xmlns:p14="http://schemas.microsoft.com/office/powerpoint/2010/main" val="311181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031325"/>
          </a:xfrm>
          <a:prstGeom prst="rect">
            <a:avLst/>
          </a:prstGeom>
          <a:noFill/>
        </p:spPr>
        <p:txBody>
          <a:bodyPr wrap="square">
            <a:spAutoFit/>
          </a:bodyPr>
          <a:lstStyle/>
          <a:p>
            <a:endParaRPr lang="en-GB" b="1" dirty="0"/>
          </a:p>
          <a:p>
            <a:endParaRPr lang="en-GB" b="1" dirty="0"/>
          </a:p>
          <a:p>
            <a:r>
              <a:rPr lang="en-GB" b="1" dirty="0"/>
              <a:t>STANDARD OF EXCELLENCE CAN BE MAINTAINED IN AN ORGANISATION BY:</a:t>
            </a:r>
          </a:p>
          <a:p>
            <a:endParaRPr lang="en-GB" b="1" dirty="0"/>
          </a:p>
          <a:p>
            <a:pPr marL="285750" indent="-285750">
              <a:buFont typeface="Arial" panose="020B0604020202020204" pitchFamily="34" charset="0"/>
              <a:buChar char="•"/>
            </a:pPr>
            <a:r>
              <a:rPr lang="en-GB" b="1" dirty="0"/>
              <a:t>Utilising the five P's to preserve customer loyalty </a:t>
            </a:r>
          </a:p>
          <a:p>
            <a:pPr marL="285750" indent="-285750">
              <a:buFont typeface="Arial" panose="020B0604020202020204" pitchFamily="34" charset="0"/>
              <a:buChar char="•"/>
            </a:pPr>
            <a:r>
              <a:rPr lang="en-GB" b="1" dirty="0"/>
              <a:t>Providing your customers with details</a:t>
            </a:r>
          </a:p>
          <a:p>
            <a:pPr marL="285750" indent="-285750">
              <a:buFont typeface="Arial" panose="020B0604020202020204" pitchFamily="34" charset="0"/>
              <a:buChar char="•"/>
            </a:pPr>
            <a:r>
              <a:rPr lang="en-GB" b="1" dirty="0"/>
              <a:t>Using customer complaints as an opportunity for renewing customer loyalty.</a:t>
            </a:r>
          </a:p>
        </p:txBody>
      </p:sp>
    </p:spTree>
    <p:extLst>
      <p:ext uri="{BB962C8B-B14F-4D97-AF65-F5344CB8AC3E}">
        <p14:creationId xmlns:p14="http://schemas.microsoft.com/office/powerpoint/2010/main" val="63761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585323"/>
          </a:xfrm>
          <a:prstGeom prst="rect">
            <a:avLst/>
          </a:prstGeom>
          <a:noFill/>
        </p:spPr>
        <p:txBody>
          <a:bodyPr wrap="square">
            <a:spAutoFit/>
          </a:bodyPr>
          <a:lstStyle/>
          <a:p>
            <a:endParaRPr lang="en-GB" b="1" dirty="0"/>
          </a:p>
          <a:p>
            <a:endParaRPr lang="en-GB" b="1" dirty="0"/>
          </a:p>
          <a:p>
            <a:r>
              <a:rPr lang="en-GB" b="1" dirty="0"/>
              <a:t>THE FIVE P'S OF CUSTOMER SERVICE:</a:t>
            </a:r>
          </a:p>
          <a:p>
            <a:endParaRPr lang="en-GB" b="1" dirty="0"/>
          </a:p>
          <a:p>
            <a:pPr marL="285750" indent="-285750">
              <a:buFont typeface="Arial" panose="020B0604020202020204" pitchFamily="34" charset="0"/>
              <a:buChar char="•"/>
            </a:pPr>
            <a:r>
              <a:rPr lang="en-GB" b="1" dirty="0"/>
              <a:t>People</a:t>
            </a:r>
          </a:p>
          <a:p>
            <a:pPr marL="285750" indent="-285750">
              <a:buFont typeface="Arial" panose="020B0604020202020204" pitchFamily="34" charset="0"/>
              <a:buChar char="•"/>
            </a:pPr>
            <a:r>
              <a:rPr lang="en-GB" b="1" dirty="0"/>
              <a:t>Products and Services</a:t>
            </a:r>
          </a:p>
          <a:p>
            <a:pPr marL="285750" indent="-285750">
              <a:buFont typeface="Arial" panose="020B0604020202020204" pitchFamily="34" charset="0"/>
              <a:buChar char="•"/>
            </a:pPr>
            <a:r>
              <a:rPr lang="en-GB" b="1" dirty="0"/>
              <a:t>Policies</a:t>
            </a:r>
          </a:p>
          <a:p>
            <a:pPr marL="285750" indent="-285750">
              <a:buFont typeface="Arial" panose="020B0604020202020204" pitchFamily="34" charset="0"/>
              <a:buChar char="•"/>
            </a:pPr>
            <a:r>
              <a:rPr lang="en-GB" b="1" dirty="0"/>
              <a:t>Procedures</a:t>
            </a:r>
          </a:p>
          <a:p>
            <a:pPr marL="285750" indent="-285750">
              <a:buFont typeface="Arial" panose="020B0604020202020204" pitchFamily="34" charset="0"/>
              <a:buChar char="•"/>
            </a:pPr>
            <a:r>
              <a:rPr lang="en-GB" b="1" dirty="0"/>
              <a:t>Places.</a:t>
            </a:r>
          </a:p>
        </p:txBody>
      </p:sp>
    </p:spTree>
    <p:extLst>
      <p:ext uri="{BB962C8B-B14F-4D97-AF65-F5344CB8AC3E}">
        <p14:creationId xmlns:p14="http://schemas.microsoft.com/office/powerpoint/2010/main" val="3819686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524315"/>
          </a:xfrm>
          <a:prstGeom prst="rect">
            <a:avLst/>
          </a:prstGeom>
          <a:noFill/>
        </p:spPr>
        <p:txBody>
          <a:bodyPr wrap="square">
            <a:spAutoFit/>
          </a:bodyPr>
          <a:lstStyle/>
          <a:p>
            <a:endParaRPr lang="en-GB" b="1" dirty="0"/>
          </a:p>
          <a:p>
            <a:endParaRPr lang="en-GB" b="1" dirty="0"/>
          </a:p>
          <a:p>
            <a:r>
              <a:rPr lang="en-GB" b="1" dirty="0"/>
              <a:t>USE CUSTOMER COMPLAINTS TO RENEW CUSTOMER LOYALTY:</a:t>
            </a:r>
          </a:p>
          <a:p>
            <a:pPr marL="285750" indent="-285750">
              <a:buFont typeface="Arial" panose="020B0604020202020204" pitchFamily="34" charset="0"/>
              <a:buChar char="•"/>
            </a:pPr>
            <a:endParaRPr lang="en-GB" b="1" dirty="0"/>
          </a:p>
          <a:p>
            <a:pPr marL="342900" indent="-342900">
              <a:buAutoNum type="arabicPeriod"/>
            </a:pPr>
            <a:r>
              <a:rPr lang="en-GB" b="1" dirty="0"/>
              <a:t>Listen completely</a:t>
            </a:r>
          </a:p>
          <a:p>
            <a:pPr marL="342900" indent="-342900">
              <a:buAutoNum type="arabicPeriod"/>
            </a:pPr>
            <a:endParaRPr lang="en-GB" b="1" dirty="0"/>
          </a:p>
          <a:p>
            <a:r>
              <a:rPr lang="en-GB" b="1" dirty="0"/>
              <a:t>2.   Let them vent</a:t>
            </a:r>
          </a:p>
          <a:p>
            <a:endParaRPr lang="en-GB" b="1" dirty="0"/>
          </a:p>
          <a:p>
            <a:r>
              <a:rPr lang="en-GB" b="1" dirty="0"/>
              <a:t>3.   Apologies</a:t>
            </a:r>
          </a:p>
          <a:p>
            <a:endParaRPr lang="en-GB" b="1" dirty="0"/>
          </a:p>
          <a:p>
            <a:r>
              <a:rPr lang="en-GB" b="1" dirty="0"/>
              <a:t>4.   Ask them what you can do to make it right, then do more</a:t>
            </a:r>
          </a:p>
          <a:p>
            <a:endParaRPr lang="en-GB" b="1" dirty="0"/>
          </a:p>
          <a:p>
            <a:r>
              <a:rPr lang="en-GB" b="1" dirty="0"/>
              <a:t>5.   Assure them that you’ll fix the problem</a:t>
            </a:r>
          </a:p>
          <a:p>
            <a:endParaRPr lang="en-GB" b="1" dirty="0"/>
          </a:p>
          <a:p>
            <a:r>
              <a:rPr lang="en-GB" b="1" dirty="0"/>
              <a:t>6.   Thank them.</a:t>
            </a:r>
          </a:p>
          <a:p>
            <a:pPr marL="285750" indent="-285750">
              <a:buFont typeface="Arial" panose="020B0604020202020204" pitchFamily="34" charset="0"/>
              <a:buChar char="•"/>
            </a:pPr>
            <a:endParaRPr lang="en-GB" b="1" dirty="0"/>
          </a:p>
        </p:txBody>
      </p:sp>
    </p:spTree>
    <p:extLst>
      <p:ext uri="{BB962C8B-B14F-4D97-AF65-F5344CB8AC3E}">
        <p14:creationId xmlns:p14="http://schemas.microsoft.com/office/powerpoint/2010/main" val="2354502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CREATING CUSTOMER LOYALTY:</a:t>
            </a:r>
          </a:p>
          <a:p>
            <a:pPr marL="285750" indent="-285750">
              <a:buFont typeface="Arial" panose="020B0604020202020204" pitchFamily="34" charset="0"/>
              <a:buChar char="•"/>
            </a:pPr>
            <a:endParaRPr lang="en-GB" b="1" dirty="0"/>
          </a:p>
          <a:p>
            <a:r>
              <a:rPr lang="en-GB" b="1" dirty="0"/>
              <a:t>A variety of studies suggest that a 5% increase in customer loyalty can improve profitability by anywhere from 25% to 95%. It shows us there are big opportunities available for owners and managers who are willing to do what it takes to increase customer loyalty. The good news is it is not hard and it can be done with the people and resources in the organisation right now. It takes time, effort, and patience to make it successful, but it can make a huge impact on your business.</a:t>
            </a:r>
          </a:p>
        </p:txBody>
      </p:sp>
    </p:spTree>
    <p:extLst>
      <p:ext uri="{BB962C8B-B14F-4D97-AF65-F5344CB8AC3E}">
        <p14:creationId xmlns:p14="http://schemas.microsoft.com/office/powerpoint/2010/main" val="239661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139321"/>
          </a:xfrm>
          <a:prstGeom prst="rect">
            <a:avLst/>
          </a:prstGeom>
          <a:noFill/>
        </p:spPr>
        <p:txBody>
          <a:bodyPr wrap="square">
            <a:spAutoFit/>
          </a:bodyPr>
          <a:lstStyle/>
          <a:p>
            <a:endParaRPr lang="en-GB" b="1" dirty="0"/>
          </a:p>
          <a:p>
            <a:endParaRPr lang="en-GB" b="1" dirty="0"/>
          </a:p>
          <a:p>
            <a:r>
              <a:rPr lang="en-GB" b="1" dirty="0"/>
              <a:t>THE 6 KEY STEPS TO CREATING LOYAL CUSTOMERS ARE:</a:t>
            </a:r>
          </a:p>
          <a:p>
            <a:endParaRPr lang="en-GB" b="1" dirty="0"/>
          </a:p>
          <a:p>
            <a:pPr marL="285750" indent="-285750">
              <a:buFont typeface="Arial" panose="020B0604020202020204" pitchFamily="34" charset="0"/>
              <a:buChar char="•"/>
            </a:pPr>
            <a:r>
              <a:rPr lang="en-GB" b="1" dirty="0"/>
              <a:t>Ask customers what they want</a:t>
            </a:r>
          </a:p>
          <a:p>
            <a:pPr marL="285750" indent="-285750">
              <a:buFont typeface="Arial" panose="020B0604020202020204" pitchFamily="34" charset="0"/>
              <a:buChar char="•"/>
            </a:pPr>
            <a:r>
              <a:rPr lang="en-GB" b="1" dirty="0"/>
              <a:t>Tell customers what to expect</a:t>
            </a:r>
          </a:p>
          <a:p>
            <a:pPr marL="285750" indent="-285750">
              <a:buFont typeface="Arial" panose="020B0604020202020204" pitchFamily="34" charset="0"/>
              <a:buChar char="•"/>
            </a:pPr>
            <a:r>
              <a:rPr lang="en-GB" b="1" dirty="0"/>
              <a:t>Create easy ways for customers to offer feedback</a:t>
            </a:r>
          </a:p>
          <a:p>
            <a:pPr marL="285750" indent="-285750">
              <a:buFont typeface="Arial" panose="020B0604020202020204" pitchFamily="34" charset="0"/>
              <a:buChar char="•"/>
            </a:pPr>
            <a:r>
              <a:rPr lang="en-GB" b="1" dirty="0"/>
              <a:t>Listen to what customers say</a:t>
            </a:r>
          </a:p>
          <a:p>
            <a:pPr marL="285750" indent="-285750">
              <a:buFont typeface="Arial" panose="020B0604020202020204" pitchFamily="34" charset="0"/>
              <a:buChar char="•"/>
            </a:pPr>
            <a:r>
              <a:rPr lang="en-GB" b="1" dirty="0"/>
              <a:t>Act on what customers tell you </a:t>
            </a:r>
          </a:p>
          <a:p>
            <a:pPr marL="285750" indent="-285750">
              <a:buFont typeface="Arial" panose="020B0604020202020204" pitchFamily="34" charset="0"/>
              <a:buChar char="•"/>
            </a:pPr>
            <a:r>
              <a:rPr lang="en-GB" b="1" dirty="0"/>
              <a:t>Repeat.</a:t>
            </a:r>
          </a:p>
          <a:p>
            <a:endParaRPr lang="en-GB" b="1" dirty="0"/>
          </a:p>
        </p:txBody>
      </p:sp>
    </p:spTree>
    <p:extLst>
      <p:ext uri="{BB962C8B-B14F-4D97-AF65-F5344CB8AC3E}">
        <p14:creationId xmlns:p14="http://schemas.microsoft.com/office/powerpoint/2010/main" val="3345441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308324"/>
          </a:xfrm>
          <a:prstGeom prst="rect">
            <a:avLst/>
          </a:prstGeom>
          <a:noFill/>
        </p:spPr>
        <p:txBody>
          <a:bodyPr wrap="square">
            <a:spAutoFit/>
          </a:bodyPr>
          <a:lstStyle/>
          <a:p>
            <a:endParaRPr lang="en-GB" b="1" dirty="0"/>
          </a:p>
          <a:p>
            <a:endParaRPr lang="en-GB" b="1" dirty="0"/>
          </a:p>
          <a:p>
            <a:r>
              <a:rPr lang="en-GB" b="1" dirty="0"/>
              <a:t>SECURING LONG-TERM CUSTOMER LOYALTY:</a:t>
            </a:r>
          </a:p>
          <a:p>
            <a:endParaRPr lang="en-GB" b="1" dirty="0"/>
          </a:p>
          <a:p>
            <a:pPr marL="285750" indent="-285750">
              <a:buFont typeface="Arial" panose="020B0604020202020204" pitchFamily="34" charset="0"/>
              <a:buChar char="•"/>
            </a:pPr>
            <a:r>
              <a:rPr lang="en-GB" b="1" dirty="0"/>
              <a:t>Get Management in Direct Contact with Customers</a:t>
            </a:r>
          </a:p>
          <a:p>
            <a:pPr marL="285750" indent="-285750">
              <a:buFont typeface="Arial" panose="020B0604020202020204" pitchFamily="34" charset="0"/>
              <a:buChar char="•"/>
            </a:pPr>
            <a:r>
              <a:rPr lang="en-GB" b="1" dirty="0"/>
              <a:t>Get Customers Involved in Creating Customer Service Standards</a:t>
            </a:r>
          </a:p>
          <a:p>
            <a:pPr marL="285750" indent="-285750">
              <a:buFont typeface="Arial" panose="020B0604020202020204" pitchFamily="34" charset="0"/>
              <a:buChar char="•"/>
            </a:pPr>
            <a:r>
              <a:rPr lang="en-GB" b="1" dirty="0"/>
              <a:t>Get Employees Involved in Implementing Standards</a:t>
            </a:r>
          </a:p>
          <a:p>
            <a:pPr marL="285750" indent="-285750">
              <a:buFont typeface="Arial" panose="020B0604020202020204" pitchFamily="34" charset="0"/>
              <a:buChar char="•"/>
            </a:pPr>
            <a:r>
              <a:rPr lang="en-GB" b="1" dirty="0"/>
              <a:t>Leadership Must Show Everyone Customer Service is a Priority.</a:t>
            </a:r>
          </a:p>
        </p:txBody>
      </p:sp>
    </p:spTree>
    <p:extLst>
      <p:ext uri="{BB962C8B-B14F-4D97-AF65-F5344CB8AC3E}">
        <p14:creationId xmlns:p14="http://schemas.microsoft.com/office/powerpoint/2010/main" val="891090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355312"/>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be able to:</a:t>
            </a:r>
          </a:p>
          <a:p>
            <a:endParaRPr lang="en-GB" dirty="0"/>
          </a:p>
          <a:p>
            <a:pPr marL="285750" indent="-285750">
              <a:buFont typeface="Arial" panose="020B0604020202020204" pitchFamily="34" charset="0"/>
              <a:buChar char="•"/>
            </a:pPr>
            <a:r>
              <a:rPr lang="en-GB" dirty="0"/>
              <a:t>List the key elements of customer service and outline the 5 basic needs of customers</a:t>
            </a:r>
          </a:p>
          <a:p>
            <a:pPr marL="285750" indent="-285750">
              <a:buFont typeface="Arial" panose="020B0604020202020204" pitchFamily="34" charset="0"/>
              <a:buChar char="•"/>
            </a:pPr>
            <a:r>
              <a:rPr lang="en-GB" dirty="0"/>
              <a:t>Describe how to make a positive first impression on customers</a:t>
            </a:r>
          </a:p>
          <a:p>
            <a:pPr marL="285750" indent="-285750">
              <a:buFont typeface="Arial" panose="020B0604020202020204" pitchFamily="34" charset="0"/>
              <a:buChar char="•"/>
            </a:pPr>
            <a:r>
              <a:rPr lang="en-GB" dirty="0"/>
              <a:t>Discuss how to provide efficient customer service over the phone</a:t>
            </a:r>
          </a:p>
          <a:p>
            <a:pPr marL="285750" indent="-285750">
              <a:buFont typeface="Arial" panose="020B0604020202020204" pitchFamily="34" charset="0"/>
              <a:buChar char="•"/>
            </a:pPr>
            <a:r>
              <a:rPr lang="en-GB" dirty="0"/>
              <a:t>List the steps needed to begin the problem-solving process in customer service</a:t>
            </a:r>
          </a:p>
          <a:p>
            <a:pPr marL="285750" indent="-285750">
              <a:buFont typeface="Arial" panose="020B0604020202020204" pitchFamily="34" charset="0"/>
              <a:buChar char="•"/>
            </a:pPr>
            <a:r>
              <a:rPr lang="en-GB" dirty="0"/>
              <a:t>Identify the everyday practices needed to provide excellent customer service</a:t>
            </a:r>
          </a:p>
          <a:p>
            <a:pPr marL="285750" indent="-285750">
              <a:buFont typeface="Arial" panose="020B0604020202020204" pitchFamily="34" charset="0"/>
              <a:buChar char="•"/>
            </a:pPr>
            <a:r>
              <a:rPr lang="en-GB" dirty="0"/>
              <a:t>Define a customer service role model and identify a role model within an organisation</a:t>
            </a:r>
          </a:p>
          <a:p>
            <a:pPr marL="285750" indent="-285750">
              <a:buFont typeface="Arial" panose="020B0604020202020204" pitchFamily="34" charset="0"/>
              <a:buChar char="•"/>
            </a:pPr>
            <a:r>
              <a:rPr lang="en-GB" dirty="0"/>
              <a:t>Describe how to use the 6 essential actions to create a culture of excellent service</a:t>
            </a:r>
          </a:p>
          <a:p>
            <a:pPr marL="285750" indent="-285750">
              <a:buFont typeface="Arial" panose="020B0604020202020204" pitchFamily="34" charset="0"/>
              <a:buChar char="•"/>
            </a:pPr>
            <a:r>
              <a:rPr lang="en-GB" dirty="0"/>
              <a:t>Maintain a standard of excellence using the 5 P's of customer service</a:t>
            </a:r>
          </a:p>
          <a:p>
            <a:pPr marL="285750" indent="-285750">
              <a:buFont typeface="Arial" panose="020B0604020202020204" pitchFamily="34" charset="0"/>
              <a:buChar char="•"/>
            </a:pPr>
            <a:r>
              <a:rPr lang="en-GB" dirty="0"/>
              <a:t>Explain how to use customer complaints as an opportunity to renew customer loyalty</a:t>
            </a:r>
          </a:p>
          <a:p>
            <a:pPr marL="285750" indent="-285750">
              <a:buFont typeface="Arial" panose="020B0604020202020204" pitchFamily="34" charset="0"/>
              <a:buChar char="•"/>
            </a:pPr>
            <a:r>
              <a:rPr lang="en-GB" dirty="0"/>
              <a:t>Use the 6 key steps to increase customer loyalty.</a:t>
            </a:r>
          </a:p>
          <a:p>
            <a:endParaRPr lang="en-GB" dirty="0"/>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862322"/>
          </a:xfrm>
          <a:prstGeom prst="rect">
            <a:avLst/>
          </a:prstGeom>
          <a:noFill/>
        </p:spPr>
        <p:txBody>
          <a:bodyPr wrap="square">
            <a:spAutoFit/>
          </a:bodyPr>
          <a:lstStyle/>
          <a:p>
            <a:endParaRPr lang="en-GB" b="1" dirty="0"/>
          </a:p>
          <a:p>
            <a:endParaRPr lang="en-GB" b="1" dirty="0"/>
          </a:p>
          <a:p>
            <a:r>
              <a:rPr lang="en-GB" b="1" dirty="0"/>
              <a:t>THE THREE KEY ELEMENTS OF CUSTOMER SERVICE</a:t>
            </a:r>
          </a:p>
          <a:p>
            <a:endParaRPr lang="en-GB" dirty="0"/>
          </a:p>
          <a:p>
            <a:pPr marL="285750" indent="-285750">
              <a:buFont typeface="Arial" panose="020B0604020202020204" pitchFamily="34" charset="0"/>
              <a:buChar char="•"/>
            </a:pPr>
            <a:r>
              <a:rPr lang="en-GB" dirty="0"/>
              <a:t>Expanding Your Definition of Service</a:t>
            </a:r>
          </a:p>
          <a:p>
            <a:endParaRPr lang="en-GB" dirty="0"/>
          </a:p>
          <a:p>
            <a:pPr marL="285750" indent="-285750">
              <a:buFont typeface="Arial" panose="020B0604020202020204" pitchFamily="34" charset="0"/>
              <a:buChar char="•"/>
            </a:pPr>
            <a:r>
              <a:rPr lang="en-GB" dirty="0"/>
              <a:t>Identifying Your Customers</a:t>
            </a:r>
          </a:p>
          <a:p>
            <a:endParaRPr lang="en-GB" dirty="0"/>
          </a:p>
          <a:p>
            <a:pPr marL="285750" indent="-285750">
              <a:buFont typeface="Arial" panose="020B0604020202020204" pitchFamily="34" charset="0"/>
              <a:buChar char="•"/>
            </a:pPr>
            <a:r>
              <a:rPr lang="en-GB" dirty="0"/>
              <a:t>Developing a Customer Friendly Approach.</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652347"/>
          </a:xfrm>
          <a:prstGeom prst="rect">
            <a:avLst/>
          </a:prstGeom>
          <a:noFill/>
        </p:spPr>
        <p:txBody>
          <a:bodyPr wrap="square">
            <a:spAutoFit/>
          </a:bodyPr>
          <a:lstStyle/>
          <a:p>
            <a:endParaRPr lang="en-GB" b="1" dirty="0"/>
          </a:p>
          <a:p>
            <a:endParaRPr lang="en-GB" b="1" dirty="0"/>
          </a:p>
          <a:p>
            <a:r>
              <a:rPr lang="en-GB" b="1" dirty="0"/>
              <a:t>WHAT CUSTOMER SERVICE MEANS?</a:t>
            </a:r>
          </a:p>
          <a:p>
            <a:endParaRPr lang="en-GB" dirty="0"/>
          </a:p>
          <a:p>
            <a:pPr>
              <a:lnSpc>
                <a:spcPct val="107000"/>
              </a:lnSpc>
              <a:spcAft>
                <a:spcPts val="800"/>
              </a:spcAft>
            </a:pPr>
            <a:r>
              <a:rPr lang="en-GB" dirty="0">
                <a:latin typeface="Arial" panose="020B0604020202020204" pitchFamily="34" charset="0"/>
                <a:ea typeface="Calibri" panose="020F0502020204030204" pitchFamily="34" charset="0"/>
              </a:rPr>
              <a:t>Customer service means providing a quality product or service that satisfies the needs / wants of a customer and keeps them coming back. Good customer service means much more - it means:</a:t>
            </a:r>
            <a:endParaRPr lang="en-GB" sz="1600" dirty="0">
              <a:latin typeface="Arial" panose="020B0604020202020204" pitchFamily="34" charset="0"/>
              <a:ea typeface="Calibri" panose="020F0502020204030204" pitchFamily="34" charset="0"/>
            </a:endParaRPr>
          </a:p>
          <a:p>
            <a:pPr marL="342900" lvl="0" indent="-342900">
              <a:lnSpc>
                <a:spcPct val="107000"/>
              </a:lnSpc>
              <a:buFont typeface="Symbol" panose="05050102010706020507" pitchFamily="18" charset="2"/>
              <a:buChar char=""/>
            </a:pPr>
            <a:r>
              <a:rPr lang="en-GB" dirty="0">
                <a:latin typeface="Arial" panose="020B0604020202020204" pitchFamily="34" charset="0"/>
                <a:ea typeface="Calibri" panose="020F0502020204030204" pitchFamily="34" charset="0"/>
              </a:rPr>
              <a:t>continued success </a:t>
            </a:r>
            <a:endParaRPr lang="en-GB" sz="1600" dirty="0">
              <a:latin typeface="Arial" panose="020B0604020202020204" pitchFamily="34" charset="0"/>
              <a:ea typeface="Calibri" panose="020F0502020204030204" pitchFamily="34" charset="0"/>
            </a:endParaRPr>
          </a:p>
          <a:p>
            <a:pPr marL="342900" lvl="0" indent="-342900">
              <a:lnSpc>
                <a:spcPct val="107000"/>
              </a:lnSpc>
              <a:buFont typeface="Symbol" panose="05050102010706020507" pitchFamily="18" charset="2"/>
              <a:buChar char=""/>
            </a:pPr>
            <a:r>
              <a:rPr lang="en-GB" dirty="0">
                <a:latin typeface="Arial" panose="020B0604020202020204" pitchFamily="34" charset="0"/>
                <a:ea typeface="Calibri" panose="020F0502020204030204" pitchFamily="34" charset="0"/>
              </a:rPr>
              <a:t>increased profits </a:t>
            </a:r>
            <a:endParaRPr lang="en-GB" sz="1600" dirty="0">
              <a:latin typeface="Arial" panose="020B0604020202020204" pitchFamily="34" charset="0"/>
              <a:ea typeface="Calibri" panose="020F0502020204030204" pitchFamily="34" charset="0"/>
            </a:endParaRPr>
          </a:p>
          <a:p>
            <a:pPr marL="342900" lvl="0" indent="-342900">
              <a:lnSpc>
                <a:spcPct val="107000"/>
              </a:lnSpc>
              <a:buFont typeface="Symbol" panose="05050102010706020507" pitchFamily="18" charset="2"/>
              <a:buChar char=""/>
            </a:pPr>
            <a:r>
              <a:rPr lang="en-GB" dirty="0">
                <a:latin typeface="Arial" panose="020B0604020202020204" pitchFamily="34" charset="0"/>
                <a:ea typeface="Calibri" panose="020F0502020204030204" pitchFamily="34" charset="0"/>
              </a:rPr>
              <a:t>higher job satisfaction </a:t>
            </a:r>
            <a:endParaRPr lang="en-GB" sz="1600" dirty="0">
              <a:latin typeface="Arial" panose="020B0604020202020204" pitchFamily="34" charset="0"/>
              <a:ea typeface="Calibri" panose="020F0502020204030204" pitchFamily="34" charset="0"/>
            </a:endParaRPr>
          </a:p>
          <a:p>
            <a:pPr marL="342900" lvl="0" indent="-342900">
              <a:lnSpc>
                <a:spcPct val="107000"/>
              </a:lnSpc>
              <a:buFont typeface="Symbol" panose="05050102010706020507" pitchFamily="18" charset="2"/>
              <a:buChar char=""/>
            </a:pPr>
            <a:r>
              <a:rPr lang="en-GB" dirty="0">
                <a:latin typeface="Arial" panose="020B0604020202020204" pitchFamily="34" charset="0"/>
                <a:ea typeface="Calibri" panose="020F0502020204030204" pitchFamily="34" charset="0"/>
              </a:rPr>
              <a:t>improved company or organization morale </a:t>
            </a:r>
            <a:endParaRPr lang="en-GB" sz="1600" dirty="0">
              <a:latin typeface="Arial" panose="020B0604020202020204" pitchFamily="34" charset="0"/>
              <a:ea typeface="Calibri" panose="020F0502020204030204" pitchFamily="34" charset="0"/>
            </a:endParaRPr>
          </a:p>
          <a:p>
            <a:pPr marL="342900" lvl="0" indent="-342900">
              <a:lnSpc>
                <a:spcPct val="107000"/>
              </a:lnSpc>
              <a:buFont typeface="Symbol" panose="05050102010706020507" pitchFamily="18" charset="2"/>
              <a:buChar char=""/>
            </a:pPr>
            <a:r>
              <a:rPr lang="en-GB" dirty="0">
                <a:latin typeface="Arial" panose="020B0604020202020204" pitchFamily="34" charset="0"/>
                <a:ea typeface="Calibri" panose="020F0502020204030204" pitchFamily="34" charset="0"/>
              </a:rPr>
              <a:t>better teamwork</a:t>
            </a:r>
            <a:endParaRPr lang="en-GB" sz="1600" dirty="0">
              <a:latin typeface="Arial" panose="020B0604020202020204" pitchFamily="34" charset="0"/>
              <a:ea typeface="Calibri" panose="020F0502020204030204" pitchFamily="34" charset="0"/>
            </a:endParaRPr>
          </a:p>
          <a:p>
            <a:pPr marL="342900" lvl="0" indent="-342900">
              <a:lnSpc>
                <a:spcPct val="107000"/>
              </a:lnSpc>
              <a:buFont typeface="Symbol" panose="05050102010706020507" pitchFamily="18" charset="2"/>
              <a:buChar char=""/>
            </a:pPr>
            <a:r>
              <a:rPr lang="en-GB" dirty="0">
                <a:latin typeface="Arial" panose="020B0604020202020204" pitchFamily="34" charset="0"/>
                <a:ea typeface="Calibri" panose="020F0502020204030204" pitchFamily="34" charset="0"/>
              </a:rPr>
              <a:t>market expansion of services / products.</a:t>
            </a:r>
            <a:endParaRPr lang="en-GB" sz="1600" dirty="0">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524315"/>
          </a:xfrm>
          <a:prstGeom prst="rect">
            <a:avLst/>
          </a:prstGeom>
          <a:noFill/>
        </p:spPr>
        <p:txBody>
          <a:bodyPr wrap="square">
            <a:spAutoFit/>
          </a:bodyPr>
          <a:lstStyle/>
          <a:p>
            <a:endParaRPr lang="en-GB" b="1" dirty="0"/>
          </a:p>
          <a:p>
            <a:endParaRPr lang="en-GB" b="1" dirty="0"/>
          </a:p>
          <a:p>
            <a:r>
              <a:rPr lang="en-GB" b="1" dirty="0"/>
              <a:t>FIVE BASIC CUSTOMER SERVICE NEEDS:</a:t>
            </a:r>
          </a:p>
          <a:p>
            <a:endParaRPr lang="en-GB" dirty="0"/>
          </a:p>
          <a:p>
            <a:r>
              <a:rPr lang="en-GB" dirty="0"/>
              <a:t>Friendliness: The most basic and associated with courtesy an politeness</a:t>
            </a:r>
          </a:p>
          <a:p>
            <a:r>
              <a:rPr lang="en-GB" dirty="0"/>
              <a:t> </a:t>
            </a:r>
          </a:p>
          <a:p>
            <a:r>
              <a:rPr lang="en-GB" dirty="0"/>
              <a:t>Empathy: The customer needs to know that the service provider appreciated their wants and circumstances</a:t>
            </a:r>
          </a:p>
          <a:p>
            <a:endParaRPr lang="en-GB" dirty="0"/>
          </a:p>
          <a:p>
            <a:r>
              <a:rPr lang="en-GB" dirty="0"/>
              <a:t>Fairness: The customer wants to feel they receive adequate attention and reasonable answers </a:t>
            </a:r>
          </a:p>
          <a:p>
            <a:endParaRPr lang="en-GB" dirty="0"/>
          </a:p>
          <a:p>
            <a:r>
              <a:rPr lang="en-GB" dirty="0"/>
              <a:t>Control: The customer wants to feel his/her wants and input has influence on the outcome</a:t>
            </a:r>
          </a:p>
          <a:p>
            <a:endParaRPr lang="en-GB" dirty="0"/>
          </a:p>
          <a:p>
            <a:r>
              <a:rPr lang="en-GB" dirty="0"/>
              <a:t>Information: Customers want to know about products and services but in a pertinent and time-sensitive manner.</a:t>
            </a:r>
          </a:p>
          <a:p>
            <a:endParaRPr lang="en-GB" dirty="0"/>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970318"/>
          </a:xfrm>
          <a:prstGeom prst="rect">
            <a:avLst/>
          </a:prstGeom>
          <a:noFill/>
        </p:spPr>
        <p:txBody>
          <a:bodyPr wrap="square">
            <a:spAutoFit/>
          </a:bodyPr>
          <a:lstStyle/>
          <a:p>
            <a:endParaRPr lang="en-GB" b="1" dirty="0"/>
          </a:p>
          <a:p>
            <a:endParaRPr lang="en-GB" b="1" dirty="0"/>
          </a:p>
          <a:p>
            <a:r>
              <a:rPr lang="en-GB" b="1" dirty="0"/>
              <a:t>SOME WAYS OF CREATING POSITIVE IMPRESSIONS:</a:t>
            </a:r>
          </a:p>
          <a:p>
            <a:endParaRPr lang="en-GB" b="1" dirty="0"/>
          </a:p>
          <a:p>
            <a:r>
              <a:rPr lang="en-GB" b="1" dirty="0"/>
              <a:t>•	Thoughtfulness in meeting the customer's needs</a:t>
            </a:r>
          </a:p>
          <a:p>
            <a:r>
              <a:rPr lang="en-GB" b="1" dirty="0"/>
              <a:t>•	Personal responsibility for a customer</a:t>
            </a:r>
          </a:p>
          <a:p>
            <a:r>
              <a:rPr lang="en-GB" b="1" dirty="0"/>
              <a:t>•	Quick problem solving for the customer</a:t>
            </a:r>
          </a:p>
          <a:p>
            <a:r>
              <a:rPr lang="en-GB" b="1" dirty="0"/>
              <a:t>•	Offering immediate assistance</a:t>
            </a:r>
          </a:p>
          <a:p>
            <a:r>
              <a:rPr lang="en-GB" b="1" dirty="0"/>
              <a:t>•	Friendliness</a:t>
            </a:r>
          </a:p>
          <a:p>
            <a:r>
              <a:rPr lang="en-GB" b="1" dirty="0"/>
              <a:t>•	Using a customer's name in a conversation</a:t>
            </a:r>
          </a:p>
          <a:p>
            <a:r>
              <a:rPr lang="en-GB" b="1" dirty="0"/>
              <a:t>•	Pleasant tone of voice</a:t>
            </a:r>
          </a:p>
          <a:p>
            <a:r>
              <a:rPr lang="en-GB" b="1" dirty="0"/>
              <a:t>•	Neatness</a:t>
            </a:r>
          </a:p>
          <a:p>
            <a:r>
              <a:rPr lang="en-GB" b="1" dirty="0"/>
              <a:t>•	A genuine smile.</a:t>
            </a:r>
          </a:p>
          <a:p>
            <a:endParaRPr lang="en-GB" dirty="0"/>
          </a:p>
        </p:txBody>
      </p:sp>
    </p:spTree>
    <p:extLst>
      <p:ext uri="{BB962C8B-B14F-4D97-AF65-F5344CB8AC3E}">
        <p14:creationId xmlns:p14="http://schemas.microsoft.com/office/powerpoint/2010/main" val="999673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693319"/>
          </a:xfrm>
          <a:prstGeom prst="rect">
            <a:avLst/>
          </a:prstGeom>
          <a:noFill/>
        </p:spPr>
        <p:txBody>
          <a:bodyPr wrap="square">
            <a:spAutoFit/>
          </a:bodyPr>
          <a:lstStyle/>
          <a:p>
            <a:endParaRPr lang="en-GB" b="1" dirty="0"/>
          </a:p>
          <a:p>
            <a:endParaRPr lang="en-GB" b="1" dirty="0"/>
          </a:p>
          <a:p>
            <a:r>
              <a:rPr lang="en-GB" b="1" dirty="0"/>
              <a:t>SOME FACTORS THAT CREATE A NEGATIVE IMPRESSION:</a:t>
            </a:r>
          </a:p>
          <a:p>
            <a:endParaRPr lang="en-GB" b="1" dirty="0"/>
          </a:p>
          <a:p>
            <a:r>
              <a:rPr lang="en-GB" b="1" dirty="0"/>
              <a:t>•	Making the customer wait</a:t>
            </a:r>
          </a:p>
          <a:p>
            <a:r>
              <a:rPr lang="en-GB" b="1" dirty="0"/>
              <a:t>•	Not answering the phone promptly</a:t>
            </a:r>
          </a:p>
          <a:p>
            <a:r>
              <a:rPr lang="en-GB" b="1" dirty="0"/>
              <a:t>•	Not saying "please" and / or "thank you”</a:t>
            </a:r>
          </a:p>
          <a:p>
            <a:r>
              <a:rPr lang="en-GB" b="1" dirty="0"/>
              <a:t>•	Speaking loudly or condescendingly to customers or colleagues</a:t>
            </a:r>
          </a:p>
          <a:p>
            <a:r>
              <a:rPr lang="en-GB" b="1" dirty="0"/>
              <a:t>•	Making faces, frowning, acting distant, not smiling</a:t>
            </a:r>
          </a:p>
          <a:p>
            <a:r>
              <a:rPr lang="en-GB" b="1" dirty="0"/>
              <a:t>•	Looking dishevelled or like you do not care about your appearance</a:t>
            </a:r>
          </a:p>
          <a:p>
            <a:r>
              <a:rPr lang="en-GB" b="1" dirty="0"/>
              <a:t>•	A poor handshake</a:t>
            </a:r>
          </a:p>
          <a:p>
            <a:r>
              <a:rPr lang="en-GB" b="1" dirty="0"/>
              <a:t>•	Focusing on another task while addressing or servicing a customer.</a:t>
            </a:r>
          </a:p>
          <a:p>
            <a:endParaRPr lang="en-GB" dirty="0"/>
          </a:p>
        </p:txBody>
      </p:sp>
    </p:spTree>
    <p:extLst>
      <p:ext uri="{BB962C8B-B14F-4D97-AF65-F5344CB8AC3E}">
        <p14:creationId xmlns:p14="http://schemas.microsoft.com/office/powerpoint/2010/main" val="628447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247317"/>
          </a:xfrm>
          <a:prstGeom prst="rect">
            <a:avLst/>
          </a:prstGeom>
          <a:noFill/>
        </p:spPr>
        <p:txBody>
          <a:bodyPr wrap="square">
            <a:spAutoFit/>
          </a:bodyPr>
          <a:lstStyle/>
          <a:p>
            <a:endParaRPr lang="en-GB" b="1" dirty="0"/>
          </a:p>
          <a:p>
            <a:endParaRPr lang="en-GB" b="1" dirty="0"/>
          </a:p>
          <a:p>
            <a:r>
              <a:rPr lang="en-GB" b="1" dirty="0"/>
              <a:t>SIMPLE ACTIONS, HUGE RETURNS</a:t>
            </a:r>
          </a:p>
          <a:p>
            <a:endParaRPr lang="en-GB" b="1" dirty="0"/>
          </a:p>
          <a:p>
            <a:r>
              <a:rPr lang="en-GB" b="1" dirty="0"/>
              <a:t>As the following statistics demonstrate, simple customer service can create huge returns for a business:</a:t>
            </a:r>
          </a:p>
          <a:p>
            <a:endParaRPr lang="en-GB" b="1" dirty="0"/>
          </a:p>
          <a:p>
            <a:pPr marL="285750" indent="-285750">
              <a:buFont typeface="Arial" panose="020B0604020202020204" pitchFamily="34" charset="0"/>
              <a:buChar char="•"/>
            </a:pPr>
            <a:r>
              <a:rPr lang="en-GB" b="1" dirty="0"/>
              <a:t>Customers will spend up to 10% more for the same product with better service</a:t>
            </a:r>
          </a:p>
          <a:p>
            <a:pPr marL="285750" indent="-285750">
              <a:buFont typeface="Arial" panose="020B0604020202020204" pitchFamily="34" charset="0"/>
              <a:buChar char="•"/>
            </a:pPr>
            <a:r>
              <a:rPr lang="en-GB" b="1" dirty="0"/>
              <a:t>When customers receive good service, they tell 10-12 people on average</a:t>
            </a:r>
          </a:p>
          <a:p>
            <a:pPr marL="285750" indent="-285750">
              <a:buFont typeface="Arial" panose="020B0604020202020204" pitchFamily="34" charset="0"/>
              <a:buChar char="•"/>
            </a:pPr>
            <a:r>
              <a:rPr lang="en-GB" b="1" dirty="0"/>
              <a:t>When customers receive poor service, they tell upwards of 20 people</a:t>
            </a:r>
          </a:p>
          <a:p>
            <a:pPr marL="285750" indent="-285750">
              <a:buFont typeface="Arial" panose="020B0604020202020204" pitchFamily="34" charset="0"/>
              <a:buChar char="•"/>
            </a:pPr>
            <a:r>
              <a:rPr lang="en-GB" b="1" dirty="0"/>
              <a:t>There is 82% chance customers will repurchase from a company where they were satisfied</a:t>
            </a:r>
          </a:p>
          <a:p>
            <a:pPr marL="285750" indent="-285750">
              <a:buFont typeface="Arial" panose="020B0604020202020204" pitchFamily="34" charset="0"/>
              <a:buChar char="•"/>
            </a:pPr>
            <a:r>
              <a:rPr lang="en-GB" b="1" dirty="0"/>
              <a:t>There is a 91% chance that poor service will dissuade a customer from ever going back to a company.</a:t>
            </a:r>
          </a:p>
          <a:p>
            <a:endParaRPr lang="en-GB" dirty="0"/>
          </a:p>
        </p:txBody>
      </p:sp>
    </p:spTree>
    <p:extLst>
      <p:ext uri="{BB962C8B-B14F-4D97-AF65-F5344CB8AC3E}">
        <p14:creationId xmlns:p14="http://schemas.microsoft.com/office/powerpoint/2010/main" val="3137059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1200329"/>
          </a:xfrm>
          <a:prstGeom prst="rect">
            <a:avLst/>
          </a:prstGeom>
          <a:noFill/>
        </p:spPr>
        <p:txBody>
          <a:bodyPr wrap="square">
            <a:spAutoFit/>
          </a:bodyPr>
          <a:lstStyle/>
          <a:p>
            <a:endParaRPr lang="en-GB" b="1" dirty="0"/>
          </a:p>
          <a:p>
            <a:endParaRPr lang="en-GB" b="1" dirty="0"/>
          </a:p>
          <a:p>
            <a:r>
              <a:rPr lang="en-GB" b="1" dirty="0"/>
              <a:t>WRONG RESPONSE with POLITE &amp; FRIENDLY ALTERNATIVE</a:t>
            </a:r>
          </a:p>
          <a:p>
            <a:endParaRPr lang="en-GB" dirty="0"/>
          </a:p>
        </p:txBody>
      </p:sp>
      <p:graphicFrame>
        <p:nvGraphicFramePr>
          <p:cNvPr id="8" name="Table 7">
            <a:extLst>
              <a:ext uri="{FF2B5EF4-FFF2-40B4-BE49-F238E27FC236}">
                <a16:creationId xmlns:a16="http://schemas.microsoft.com/office/drawing/2014/main" id="{A06FE2EB-306F-4A50-BDA7-0E3C23F5B2E3}"/>
              </a:ext>
            </a:extLst>
          </p:cNvPr>
          <p:cNvGraphicFramePr>
            <a:graphicFrameLocks noGrp="1"/>
          </p:cNvGraphicFramePr>
          <p:nvPr>
            <p:extLst>
              <p:ext uri="{D42A27DB-BD31-4B8C-83A1-F6EECF244321}">
                <p14:modId xmlns:p14="http://schemas.microsoft.com/office/powerpoint/2010/main" val="2694239255"/>
              </p:ext>
            </p:extLst>
          </p:nvPr>
        </p:nvGraphicFramePr>
        <p:xfrm>
          <a:off x="3087757" y="1736466"/>
          <a:ext cx="6215269" cy="4111883"/>
        </p:xfrm>
        <a:graphic>
          <a:graphicData uri="http://schemas.openxmlformats.org/drawingml/2006/table">
            <a:tbl>
              <a:tblPr firstRow="1" firstCol="1" bandRow="1"/>
              <a:tblGrid>
                <a:gridCol w="2048886">
                  <a:extLst>
                    <a:ext uri="{9D8B030D-6E8A-4147-A177-3AD203B41FA5}">
                      <a16:colId xmlns:a16="http://schemas.microsoft.com/office/drawing/2014/main" val="2223092739"/>
                    </a:ext>
                  </a:extLst>
                </a:gridCol>
                <a:gridCol w="4166383">
                  <a:extLst>
                    <a:ext uri="{9D8B030D-6E8A-4147-A177-3AD203B41FA5}">
                      <a16:colId xmlns:a16="http://schemas.microsoft.com/office/drawing/2014/main" val="2707892787"/>
                    </a:ext>
                  </a:extLst>
                </a:gridCol>
              </a:tblGrid>
              <a:tr h="164475">
                <a:tc>
                  <a:txBody>
                    <a:bodyPr/>
                    <a:lstStyle/>
                    <a:p>
                      <a:r>
                        <a:rPr lang="en-GB" sz="1000" b="1" dirty="0">
                          <a:solidFill>
                            <a:schemeClr val="bg1"/>
                          </a:solidFill>
                          <a:effectLst/>
                          <a:latin typeface="Arial" panose="020B0604020202020204" pitchFamily="34" charset="0"/>
                          <a:ea typeface="Calibri" panose="020F0502020204030204" pitchFamily="34" charset="0"/>
                        </a:rPr>
                        <a:t>Wrong Response</a:t>
                      </a:r>
                      <a:endParaRPr lang="en-GB" sz="1000" dirty="0">
                        <a:solidFill>
                          <a:schemeClr val="bg1"/>
                        </a:solidFill>
                        <a:effectLst/>
                        <a:latin typeface="Arial" panose="020B0604020202020204" pitchFamily="34" charset="0"/>
                        <a:ea typeface="Calibri" panose="020F0502020204030204" pitchFamily="34" charset="0"/>
                      </a:endParaRP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GB" sz="1000" b="1">
                          <a:solidFill>
                            <a:srgbClr val="000000"/>
                          </a:solidFill>
                          <a:effectLst/>
                          <a:latin typeface="Arial" panose="020B0604020202020204" pitchFamily="34" charset="0"/>
                          <a:ea typeface="Calibri" panose="020F0502020204030204" pitchFamily="34" charset="0"/>
                        </a:rPr>
                        <a:t>Polite and Friendly Alternative</a:t>
                      </a:r>
                      <a:endParaRPr lang="en-GB" sz="1000">
                        <a:effectLst/>
                        <a:latin typeface="Arial" panose="020B0604020202020204" pitchFamily="34" charset="0"/>
                        <a:ea typeface="Calibri" panose="020F0502020204030204" pitchFamily="34" charset="0"/>
                      </a:endParaRP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2635283982"/>
                  </a:ext>
                </a:extLst>
              </a:tr>
              <a:tr h="493426">
                <a:tc>
                  <a:txBody>
                    <a:bodyPr/>
                    <a:lstStyle/>
                    <a:p>
                      <a:r>
                        <a:rPr lang="en-GB" sz="1000" dirty="0">
                          <a:effectLst/>
                          <a:latin typeface="Arial" panose="020B0604020202020204" pitchFamily="34" charset="0"/>
                          <a:ea typeface="Calibri" panose="020F0502020204030204" pitchFamily="34" charset="0"/>
                        </a:rPr>
                        <a:t> </a:t>
                      </a:r>
                    </a:p>
                    <a:p>
                      <a:r>
                        <a:rPr lang="en-GB" sz="1000" dirty="0">
                          <a:solidFill>
                            <a:srgbClr val="000000"/>
                          </a:solidFill>
                          <a:effectLst/>
                          <a:latin typeface="Arial" panose="020B0604020202020204" pitchFamily="34" charset="0"/>
                          <a:ea typeface="Calibri" panose="020F0502020204030204" pitchFamily="34" charset="0"/>
                        </a:rPr>
                        <a:t>“I don’t know”.</a:t>
                      </a:r>
                      <a:endParaRPr lang="en-GB" sz="1000" dirty="0">
                        <a:effectLst/>
                        <a:latin typeface="Arial" panose="020B0604020202020204" pitchFamily="34" charset="0"/>
                        <a:ea typeface="Calibri" panose="020F0502020204030204" pitchFamily="34" charset="0"/>
                      </a:endParaRPr>
                    </a:p>
                    <a:p>
                      <a:r>
                        <a:rPr lang="en-GB" sz="1000" dirty="0">
                          <a:effectLst/>
                          <a:latin typeface="Arial" panose="020B0604020202020204" pitchFamily="34" charset="0"/>
                          <a:ea typeface="Calibri" panose="020F0502020204030204" pitchFamily="34" charset="0"/>
                        </a:rPr>
                        <a:t> </a:t>
                      </a: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“I’ll find out”</a:t>
                      </a:r>
                      <a:endParaRPr lang="en-GB" sz="1000">
                        <a:effectLst/>
                        <a:latin typeface="Arial" panose="020B0604020202020204" pitchFamily="34" charset="0"/>
                        <a:ea typeface="Calibri" panose="020F0502020204030204" pitchFamily="34" charset="0"/>
                      </a:endParaRP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885895055"/>
                  </a:ext>
                </a:extLst>
              </a:tr>
              <a:tr h="493426">
                <a:tc>
                  <a:txBody>
                    <a:bodyPr/>
                    <a:lstStyle/>
                    <a:p>
                      <a:r>
                        <a:rPr lang="en-GB" sz="1000" dirty="0">
                          <a:effectLst/>
                          <a:latin typeface="Arial" panose="020B0604020202020204" pitchFamily="34" charset="0"/>
                          <a:ea typeface="Calibri" panose="020F0502020204030204" pitchFamily="34" charset="0"/>
                        </a:rPr>
                        <a:t> </a:t>
                      </a:r>
                    </a:p>
                    <a:p>
                      <a:r>
                        <a:rPr lang="en-GB" sz="1000" dirty="0">
                          <a:solidFill>
                            <a:srgbClr val="000000"/>
                          </a:solidFill>
                          <a:effectLst/>
                          <a:latin typeface="Arial" panose="020B0604020202020204" pitchFamily="34" charset="0"/>
                          <a:ea typeface="Calibri" panose="020F0502020204030204" pitchFamily="34" charset="0"/>
                        </a:rPr>
                        <a:t>“No”</a:t>
                      </a:r>
                      <a:endParaRPr lang="en-GB" sz="1000" dirty="0">
                        <a:effectLst/>
                        <a:latin typeface="Arial" panose="020B0604020202020204" pitchFamily="34" charset="0"/>
                        <a:ea typeface="Calibri" panose="020F0502020204030204" pitchFamily="34" charset="0"/>
                      </a:endParaRP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“What I can do is…..”</a:t>
                      </a:r>
                      <a:endParaRPr lang="en-GB" sz="1000">
                        <a:effectLst/>
                        <a:latin typeface="Arial" panose="020B0604020202020204" pitchFamily="34" charset="0"/>
                        <a:ea typeface="Calibri" panose="020F0502020204030204" pitchFamily="34" charset="0"/>
                      </a:endParaRPr>
                    </a:p>
                    <a:p>
                      <a:r>
                        <a:rPr lang="en-GB" sz="1000">
                          <a:effectLst/>
                          <a:latin typeface="Arial" panose="020B0604020202020204" pitchFamily="34" charset="0"/>
                          <a:ea typeface="Calibri" panose="020F0502020204030204" pitchFamily="34" charset="0"/>
                        </a:rPr>
                        <a:t> </a:t>
                      </a: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2102117837"/>
                  </a:ext>
                </a:extLst>
              </a:tr>
              <a:tr h="493426">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“That’s not my job”.</a:t>
                      </a:r>
                      <a:endParaRPr lang="en-GB" sz="1000">
                        <a:effectLst/>
                        <a:latin typeface="Arial" panose="020B0604020202020204" pitchFamily="34" charset="0"/>
                        <a:ea typeface="Calibri" panose="020F0502020204030204" pitchFamily="34" charset="0"/>
                      </a:endParaRP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“Let me find the right person who can help you with….”</a:t>
                      </a:r>
                      <a:endParaRPr lang="en-GB" sz="1000">
                        <a:effectLst/>
                        <a:latin typeface="Arial" panose="020B0604020202020204" pitchFamily="34" charset="0"/>
                        <a:ea typeface="Calibri" panose="020F0502020204030204" pitchFamily="34" charset="0"/>
                      </a:endParaRPr>
                    </a:p>
                    <a:p>
                      <a:r>
                        <a:rPr lang="en-GB" sz="1000">
                          <a:effectLst/>
                          <a:latin typeface="Arial" panose="020B0604020202020204" pitchFamily="34" charset="0"/>
                          <a:ea typeface="Calibri" panose="020F0502020204030204" pitchFamily="34" charset="0"/>
                        </a:rPr>
                        <a:t> </a:t>
                      </a: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2746893896"/>
                  </a:ext>
                </a:extLst>
              </a:tr>
              <a:tr h="493426">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“That’s not my fault”.</a:t>
                      </a:r>
                      <a:endParaRPr lang="en-GB" sz="1000">
                        <a:effectLst/>
                        <a:latin typeface="Arial" panose="020B0604020202020204" pitchFamily="34" charset="0"/>
                        <a:ea typeface="Calibri" panose="020F0502020204030204" pitchFamily="34" charset="0"/>
                      </a:endParaRP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“Let’s see what we can do about this”.</a:t>
                      </a:r>
                      <a:endParaRPr lang="en-GB" sz="1000">
                        <a:effectLst/>
                        <a:latin typeface="Arial" panose="020B0604020202020204" pitchFamily="34" charset="0"/>
                        <a:ea typeface="Calibri" panose="020F0502020204030204" pitchFamily="34" charset="0"/>
                      </a:endParaRPr>
                    </a:p>
                    <a:p>
                      <a:r>
                        <a:rPr lang="en-GB" sz="1000">
                          <a:effectLst/>
                          <a:latin typeface="Arial" panose="020B0604020202020204" pitchFamily="34" charset="0"/>
                          <a:ea typeface="Calibri" panose="020F0502020204030204" pitchFamily="34" charset="0"/>
                        </a:rPr>
                        <a:t> </a:t>
                      </a: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606839670"/>
                  </a:ext>
                </a:extLst>
              </a:tr>
              <a:tr h="493426">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“You want it by when?”</a:t>
                      </a:r>
                      <a:endParaRPr lang="en-GB" sz="1000">
                        <a:effectLst/>
                        <a:latin typeface="Arial" panose="020B0604020202020204" pitchFamily="34" charset="0"/>
                        <a:ea typeface="Calibri" panose="020F0502020204030204" pitchFamily="34" charset="0"/>
                      </a:endParaRP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“I’ll try my best”.</a:t>
                      </a:r>
                      <a:endParaRPr lang="en-GB" sz="1000">
                        <a:effectLst/>
                        <a:latin typeface="Arial" panose="020B0604020202020204" pitchFamily="34" charset="0"/>
                        <a:ea typeface="Calibri" panose="020F0502020204030204" pitchFamily="34" charset="0"/>
                      </a:endParaRPr>
                    </a:p>
                    <a:p>
                      <a:r>
                        <a:rPr lang="en-GB" sz="1000">
                          <a:effectLst/>
                          <a:latin typeface="Arial" panose="020B0604020202020204" pitchFamily="34" charset="0"/>
                          <a:ea typeface="Calibri" panose="020F0502020204030204" pitchFamily="34" charset="0"/>
                        </a:rPr>
                        <a:t> </a:t>
                      </a: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2172994117"/>
                  </a:ext>
                </a:extLst>
              </a:tr>
              <a:tr h="493426">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“Calm down”.</a:t>
                      </a:r>
                      <a:endParaRPr lang="en-GB" sz="1000">
                        <a:effectLst/>
                        <a:latin typeface="Arial" panose="020B0604020202020204" pitchFamily="34" charset="0"/>
                        <a:ea typeface="Calibri" panose="020F0502020204030204" pitchFamily="34" charset="0"/>
                      </a:endParaRP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“I’m sorry”.</a:t>
                      </a:r>
                      <a:endParaRPr lang="en-GB" sz="1000">
                        <a:effectLst/>
                        <a:latin typeface="Arial" panose="020B0604020202020204" pitchFamily="34" charset="0"/>
                        <a:ea typeface="Calibri" panose="020F0502020204030204" pitchFamily="34" charset="0"/>
                      </a:endParaRPr>
                    </a:p>
                    <a:p>
                      <a:r>
                        <a:rPr lang="en-GB" sz="1000">
                          <a:effectLst/>
                          <a:latin typeface="Arial" panose="020B0604020202020204" pitchFamily="34" charset="0"/>
                          <a:ea typeface="Calibri" panose="020F0502020204030204" pitchFamily="34" charset="0"/>
                        </a:rPr>
                        <a:t> </a:t>
                      </a: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739584880"/>
                  </a:ext>
                </a:extLst>
              </a:tr>
              <a:tr h="493426">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“I’m busy right now”.</a:t>
                      </a:r>
                      <a:endParaRPr lang="en-GB" sz="1000">
                        <a:effectLst/>
                        <a:latin typeface="Arial" panose="020B0604020202020204" pitchFamily="34" charset="0"/>
                        <a:ea typeface="Calibri" panose="020F0502020204030204" pitchFamily="34" charset="0"/>
                      </a:endParaRPr>
                    </a:p>
                    <a:p>
                      <a:r>
                        <a:rPr lang="en-GB" sz="1000">
                          <a:effectLst/>
                          <a:latin typeface="Arial" panose="020B0604020202020204" pitchFamily="34" charset="0"/>
                          <a:ea typeface="Calibri" panose="020F0502020204030204" pitchFamily="34" charset="0"/>
                        </a:rPr>
                        <a:t> </a:t>
                      </a: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GB" sz="1000">
                          <a:effectLst/>
                          <a:latin typeface="Arial" panose="020B0604020202020204" pitchFamily="34" charset="0"/>
                          <a:ea typeface="Calibri" panose="020F0502020204030204" pitchFamily="34" charset="0"/>
                        </a:rPr>
                        <a:t> </a:t>
                      </a:r>
                    </a:p>
                    <a:p>
                      <a:r>
                        <a:rPr lang="en-GB" sz="1000">
                          <a:solidFill>
                            <a:srgbClr val="000000"/>
                          </a:solidFill>
                          <a:effectLst/>
                          <a:latin typeface="Arial" panose="020B0604020202020204" pitchFamily="34" charset="0"/>
                          <a:ea typeface="Calibri" panose="020F0502020204030204" pitchFamily="34" charset="0"/>
                        </a:rPr>
                        <a:t>“I’ll be with you in just a moment”.</a:t>
                      </a:r>
                      <a:endParaRPr lang="en-GB" sz="1000">
                        <a:effectLst/>
                        <a:latin typeface="Arial" panose="020B0604020202020204" pitchFamily="34" charset="0"/>
                        <a:ea typeface="Calibri" panose="020F0502020204030204" pitchFamily="34" charset="0"/>
                      </a:endParaRP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3709683549"/>
                  </a:ext>
                </a:extLst>
              </a:tr>
              <a:tr h="493426">
                <a:tc>
                  <a:txBody>
                    <a:bodyPr/>
                    <a:lstStyle/>
                    <a:p>
                      <a:r>
                        <a:rPr lang="en-GB" sz="1000" dirty="0">
                          <a:effectLst/>
                          <a:latin typeface="Arial" panose="020B0604020202020204" pitchFamily="34" charset="0"/>
                          <a:ea typeface="Calibri" panose="020F0502020204030204" pitchFamily="34" charset="0"/>
                        </a:rPr>
                        <a:t> </a:t>
                      </a:r>
                    </a:p>
                    <a:p>
                      <a:r>
                        <a:rPr lang="en-GB" sz="1000" dirty="0">
                          <a:solidFill>
                            <a:srgbClr val="000000"/>
                          </a:solidFill>
                          <a:effectLst/>
                          <a:latin typeface="Arial" panose="020B0604020202020204" pitchFamily="34" charset="0"/>
                          <a:ea typeface="Calibri" panose="020F0502020204030204" pitchFamily="34" charset="0"/>
                        </a:rPr>
                        <a:t>“Call me back”.</a:t>
                      </a:r>
                      <a:endParaRPr lang="en-GB" sz="1000" dirty="0">
                        <a:effectLst/>
                        <a:latin typeface="Arial" panose="020B0604020202020204" pitchFamily="34" charset="0"/>
                        <a:ea typeface="Calibri" panose="020F0502020204030204" pitchFamily="34" charset="0"/>
                      </a:endParaRPr>
                    </a:p>
                    <a:p>
                      <a:r>
                        <a:rPr lang="en-GB" sz="1000" dirty="0">
                          <a:effectLst/>
                          <a:latin typeface="Arial" panose="020B0604020202020204" pitchFamily="34" charset="0"/>
                          <a:ea typeface="Calibri" panose="020F0502020204030204" pitchFamily="34" charset="0"/>
                        </a:rPr>
                        <a:t> </a:t>
                      </a: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GB" sz="1000" dirty="0">
                          <a:effectLst/>
                          <a:latin typeface="Arial" panose="020B0604020202020204" pitchFamily="34" charset="0"/>
                          <a:ea typeface="Calibri" panose="020F0502020204030204" pitchFamily="34" charset="0"/>
                        </a:rPr>
                        <a:t> </a:t>
                      </a:r>
                    </a:p>
                    <a:p>
                      <a:r>
                        <a:rPr lang="en-GB" sz="1000" dirty="0">
                          <a:solidFill>
                            <a:srgbClr val="000000"/>
                          </a:solidFill>
                          <a:effectLst/>
                          <a:latin typeface="Arial" panose="020B0604020202020204" pitchFamily="34" charset="0"/>
                          <a:ea typeface="Calibri" panose="020F0502020204030204" pitchFamily="34" charset="0"/>
                        </a:rPr>
                        <a:t>“I will call you back, what is your telephone number?”</a:t>
                      </a:r>
                      <a:endParaRPr lang="en-GB" sz="1000" dirty="0">
                        <a:effectLst/>
                        <a:latin typeface="Arial" panose="020B0604020202020204" pitchFamily="34" charset="0"/>
                        <a:ea typeface="Calibri" panose="020F0502020204030204" pitchFamily="34" charset="0"/>
                      </a:endParaRPr>
                    </a:p>
                  </a:txBody>
                  <a:tcPr marL="55436" marR="554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2118629915"/>
                  </a:ext>
                </a:extLst>
              </a:tr>
            </a:tbl>
          </a:graphicData>
        </a:graphic>
      </p:graphicFrame>
    </p:spTree>
    <p:extLst>
      <p:ext uri="{BB962C8B-B14F-4D97-AF65-F5344CB8AC3E}">
        <p14:creationId xmlns:p14="http://schemas.microsoft.com/office/powerpoint/2010/main" val="5849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1454</TotalTime>
  <Words>1011</Words>
  <Application>Microsoft Office PowerPoint</Application>
  <PresentationFormat>Widescreen</PresentationFormat>
  <Paragraphs>197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Bookman Old Style</vt:lpstr>
      <vt:lpstr>Rockwell</vt:lpstr>
      <vt:lpstr>Symbol</vt:lpstr>
      <vt:lpstr>Damask</vt:lpstr>
      <vt:lpstr>Customer service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42</cp:revision>
  <dcterms:created xsi:type="dcterms:W3CDTF">2020-12-27T08:34:17Z</dcterms:created>
  <dcterms:modified xsi:type="dcterms:W3CDTF">2022-12-28T15:25:46Z</dcterms:modified>
</cp:coreProperties>
</file>