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71" r:id="rId8"/>
    <p:sldId id="265" r:id="rId9"/>
    <p:sldId id="273" r:id="rId10"/>
    <p:sldId id="274" r:id="rId11"/>
    <p:sldId id="275" r:id="rId12"/>
    <p:sldId id="277" r:id="rId13"/>
    <p:sldId id="27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82" d="100"/>
          <a:sy n="82" d="100"/>
        </p:scale>
        <p:origin x="115"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18/03/2023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80019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18/03/2023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04486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18/03/2023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0865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18/03/2023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78151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18/03/2023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53519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18/03/2023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806992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0B27312-2994-4F75-A570-DCB98AC3AF4E}" type="datetimeFigureOut">
              <a:rPr lang="en-GB" smtClean="0"/>
              <a:t>18/03/2023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8825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18/03/2023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4280957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18/03/2023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05730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B27312-2994-4F75-A570-DCB98AC3AF4E}" type="datetimeFigureOut">
              <a:rPr lang="en-GB" smtClean="0"/>
              <a:t>18/03/2023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003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B27312-2994-4F75-A570-DCB98AC3AF4E}" type="datetimeFigureOut">
              <a:rPr lang="en-GB" smtClean="0"/>
              <a:t>18/03/2023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121825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B27312-2994-4F75-A570-DCB98AC3AF4E}" type="datetimeFigureOut">
              <a:rPr lang="en-GB" smtClean="0"/>
              <a:t>18/03/2023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84308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B27312-2994-4F75-A570-DCB98AC3AF4E}" type="datetimeFigureOut">
              <a:rPr lang="en-GB" smtClean="0"/>
              <a:t>18/03/2023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51717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B27312-2994-4F75-A570-DCB98AC3AF4E}" type="datetimeFigureOut">
              <a:rPr lang="en-GB" smtClean="0"/>
              <a:t>18/03/2023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143527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B27312-2994-4F75-A570-DCB98AC3AF4E}" type="datetimeFigureOut">
              <a:rPr lang="en-GB" smtClean="0"/>
              <a:t>18/03/2023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616285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18/03/2023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246520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B27312-2994-4F75-A570-DCB98AC3AF4E}" type="datetimeFigureOut">
              <a:rPr lang="en-GB" smtClean="0"/>
              <a:t>18/03/2023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7D079D-14FB-4C5F-BB91-C10B4EEDAD72}" type="slidenum">
              <a:rPr lang="en-GB" smtClean="0"/>
              <a:t>‹#›</a:t>
            </a:fld>
            <a:endParaRPr lang="en-GB"/>
          </a:p>
        </p:txBody>
      </p:sp>
    </p:spTree>
    <p:extLst>
      <p:ext uri="{BB962C8B-B14F-4D97-AF65-F5344CB8AC3E}">
        <p14:creationId xmlns:p14="http://schemas.microsoft.com/office/powerpoint/2010/main" val="348624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0B27312-2994-4F75-A570-DCB98AC3AF4E}" type="datetimeFigureOut">
              <a:rPr lang="en-GB" smtClean="0"/>
              <a:t>18/03/2023</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07D079D-14FB-4C5F-BB91-C10B4EEDAD72}" type="slidenum">
              <a:rPr lang="en-GB" smtClean="0"/>
              <a:t>‹#›</a:t>
            </a:fld>
            <a:endParaRPr lang="en-GB"/>
          </a:p>
        </p:txBody>
      </p:sp>
    </p:spTree>
    <p:extLst>
      <p:ext uri="{BB962C8B-B14F-4D97-AF65-F5344CB8AC3E}">
        <p14:creationId xmlns:p14="http://schemas.microsoft.com/office/powerpoint/2010/main" val="214768555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EF15B-BF3E-4E0B-9EF0-F28D54F2BFDF}"/>
              </a:ext>
            </a:extLst>
          </p:cNvPr>
          <p:cNvSpPr>
            <a:spLocks noGrp="1"/>
          </p:cNvSpPr>
          <p:nvPr>
            <p:ph type="ctrTitle"/>
          </p:nvPr>
        </p:nvSpPr>
        <p:spPr>
          <a:xfrm>
            <a:off x="1524000" y="1828799"/>
            <a:ext cx="9347200" cy="2731912"/>
          </a:xfrm>
        </p:spPr>
        <p:txBody>
          <a:bodyPr>
            <a:normAutofit/>
          </a:bodyPr>
          <a:lstStyle/>
          <a:p>
            <a:r>
              <a:rPr lang="en-GB" dirty="0">
                <a:latin typeface="Arial" panose="020B0604020202020204" pitchFamily="34" charset="0"/>
                <a:cs typeface="Arial" panose="020B0604020202020204" pitchFamily="34" charset="0"/>
              </a:rPr>
              <a:t>SEPSIS AWARENESS</a:t>
            </a:r>
            <a:br>
              <a:rPr lang="en-GB" dirty="0"/>
            </a:br>
            <a:endParaRPr lang="en-GB" dirty="0"/>
          </a:p>
        </p:txBody>
      </p:sp>
      <p:pic>
        <p:nvPicPr>
          <p:cNvPr id="4" name="Picture 3" descr="Logo&#10;&#10;Description automatically generated with medium confidence">
            <a:extLst>
              <a:ext uri="{FF2B5EF4-FFF2-40B4-BE49-F238E27FC236}">
                <a16:creationId xmlns:a16="http://schemas.microsoft.com/office/drawing/2014/main" id="{DFFDFCB4-A49B-6D53-5FC8-B25B0DF11A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9698" y="812678"/>
            <a:ext cx="2232603" cy="2032242"/>
          </a:xfrm>
          <a:prstGeom prst="rect">
            <a:avLst/>
          </a:prstGeom>
        </p:spPr>
      </p:pic>
    </p:spTree>
    <p:extLst>
      <p:ext uri="{BB962C8B-B14F-4D97-AF65-F5344CB8AC3E}">
        <p14:creationId xmlns:p14="http://schemas.microsoft.com/office/powerpoint/2010/main" val="3489288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801314"/>
          </a:xfrm>
          <a:prstGeom prst="rect">
            <a:avLst/>
          </a:prstGeom>
          <a:noFill/>
        </p:spPr>
        <p:txBody>
          <a:bodyPr wrap="square">
            <a:spAutoFit/>
          </a:bodyPr>
          <a:lstStyle/>
          <a:p>
            <a:r>
              <a:rPr lang="en-GB" b="1" dirty="0"/>
              <a:t>Risk Factors for Sepsis</a:t>
            </a:r>
          </a:p>
          <a:p>
            <a:endParaRPr lang="en-GB" b="1" dirty="0"/>
          </a:p>
          <a:p>
            <a:r>
              <a:rPr lang="en-GB" dirty="0"/>
              <a:t>The following put individuals at a higher risk for developing sepsis:</a:t>
            </a:r>
          </a:p>
          <a:p>
            <a:endParaRPr lang="en-GB" dirty="0"/>
          </a:p>
          <a:p>
            <a:r>
              <a:rPr lang="en-GB" dirty="0"/>
              <a:t>•	Under 1 year or over 75 years in age, or the very frail</a:t>
            </a:r>
          </a:p>
          <a:p>
            <a:r>
              <a:rPr lang="en-GB" dirty="0"/>
              <a:t>•	People with impaired immune systems because of illness or drugs (cancer treatments, long-	term steroids, immunosuppressant drugs, etc.)</a:t>
            </a:r>
          </a:p>
          <a:p>
            <a:r>
              <a:rPr lang="en-GB" dirty="0"/>
              <a:t>•	Those who’ve had surgery or invasive procedures in the past 6 weeks.</a:t>
            </a:r>
          </a:p>
          <a:p>
            <a:r>
              <a:rPr lang="en-GB" dirty="0"/>
              <a:t>•	People with a breach in skin integrity (burns, cuts, blisters, etc)</a:t>
            </a:r>
          </a:p>
          <a:p>
            <a:r>
              <a:rPr lang="en-GB" dirty="0"/>
              <a:t>•	People who misuse drugs intravenously</a:t>
            </a:r>
          </a:p>
          <a:p>
            <a:r>
              <a:rPr lang="en-GB" dirty="0"/>
              <a:t>•	People with indwelling lines or catheters</a:t>
            </a:r>
          </a:p>
          <a:p>
            <a:r>
              <a:rPr lang="en-GB" dirty="0"/>
              <a:t>•	Women who are pregnant, having given birth, or had a termination of pregnancy or 	miscarriage in the past 6 weeks</a:t>
            </a:r>
          </a:p>
          <a:p>
            <a:r>
              <a:rPr lang="en-GB" dirty="0"/>
              <a:t>•	Women who needed a caesarean section, forceps delivery, a prolonged rupture of 	membranes, or removal of retained products of conception.</a:t>
            </a:r>
          </a:p>
          <a:p>
            <a:r>
              <a:rPr lang="en-GB" dirty="0"/>
              <a:t>•	People with diabetes or gestational diabetes</a:t>
            </a:r>
          </a:p>
          <a:p>
            <a:endParaRPr lang="en-GB" dirty="0"/>
          </a:p>
        </p:txBody>
      </p:sp>
    </p:spTree>
    <p:extLst>
      <p:ext uri="{BB962C8B-B14F-4D97-AF65-F5344CB8AC3E}">
        <p14:creationId xmlns:p14="http://schemas.microsoft.com/office/powerpoint/2010/main" val="93257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524315"/>
          </a:xfrm>
          <a:prstGeom prst="rect">
            <a:avLst/>
          </a:prstGeom>
          <a:noFill/>
        </p:spPr>
        <p:txBody>
          <a:bodyPr wrap="square">
            <a:spAutoFit/>
          </a:bodyPr>
          <a:lstStyle/>
          <a:p>
            <a:endParaRPr lang="en-GB" b="1" dirty="0"/>
          </a:p>
          <a:p>
            <a:r>
              <a:rPr lang="en-GB" b="1" dirty="0"/>
              <a:t>Neonatal Risk Factors for Sepsis</a:t>
            </a:r>
          </a:p>
          <a:p>
            <a:endParaRPr lang="en-GB" b="1" dirty="0"/>
          </a:p>
          <a:p>
            <a:r>
              <a:rPr lang="en-GB" dirty="0"/>
              <a:t>The following are risk factors for early-onset neonatal infections:</a:t>
            </a:r>
          </a:p>
          <a:p>
            <a:endParaRPr lang="en-GB" dirty="0"/>
          </a:p>
          <a:p>
            <a:r>
              <a:rPr lang="en-GB" dirty="0"/>
              <a:t>•	Invasive group B streptococcal infection in a previous baby or in the current pregnancy</a:t>
            </a:r>
          </a:p>
          <a:p>
            <a:endParaRPr lang="en-GB" dirty="0"/>
          </a:p>
          <a:p>
            <a:r>
              <a:rPr lang="en-GB" dirty="0"/>
              <a:t>•	Prelabour rupture of membranes</a:t>
            </a:r>
          </a:p>
          <a:p>
            <a:endParaRPr lang="en-GB" dirty="0"/>
          </a:p>
          <a:p>
            <a:r>
              <a:rPr lang="en-GB" dirty="0"/>
              <a:t>•	Preterm birth following spontaneous labour before 37 weeks gestation</a:t>
            </a:r>
          </a:p>
          <a:p>
            <a:endParaRPr lang="en-GB" dirty="0"/>
          </a:p>
          <a:p>
            <a:r>
              <a:rPr lang="en-GB" dirty="0"/>
              <a:t>•	Suspected or confirmed rupture of membranes for more than 18 hours in preterm birth</a:t>
            </a:r>
          </a:p>
          <a:p>
            <a:endParaRPr lang="en-GB" dirty="0"/>
          </a:p>
          <a:p>
            <a:r>
              <a:rPr lang="en-GB" dirty="0"/>
              <a:t>•	Intrapartum fever higher than 38 degrees Celsius</a:t>
            </a:r>
          </a:p>
          <a:p>
            <a:endParaRPr lang="en-GB" dirty="0"/>
          </a:p>
          <a:p>
            <a:r>
              <a:rPr lang="en-GB" dirty="0"/>
              <a:t>•	Suspected or confirmed infection in another baby in the case of a multiple pregnancies.</a:t>
            </a:r>
          </a:p>
        </p:txBody>
      </p:sp>
    </p:spTree>
    <p:extLst>
      <p:ext uri="{BB962C8B-B14F-4D97-AF65-F5344CB8AC3E}">
        <p14:creationId xmlns:p14="http://schemas.microsoft.com/office/powerpoint/2010/main" val="328323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charRg st="35" end="10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charRg st="104" end="19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charRg st="195" end="22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charRg st="229" end="30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charRg st="301" end="38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charRg st="388" end="43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charRg st="440" end="53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3139321"/>
          </a:xfrm>
          <a:prstGeom prst="rect">
            <a:avLst/>
          </a:prstGeom>
          <a:noFill/>
        </p:spPr>
        <p:txBody>
          <a:bodyPr wrap="square">
            <a:spAutoFit/>
          </a:bodyPr>
          <a:lstStyle/>
          <a:p>
            <a:endParaRPr lang="en-GB" b="1" dirty="0"/>
          </a:p>
          <a:p>
            <a:endParaRPr lang="en-GB" b="1" dirty="0"/>
          </a:p>
          <a:p>
            <a:r>
              <a:rPr lang="en-GB" b="1" dirty="0"/>
              <a:t>Assessment of People with Suspected Sepsis</a:t>
            </a:r>
          </a:p>
          <a:p>
            <a:endParaRPr lang="en-GB" b="1" dirty="0"/>
          </a:p>
          <a:p>
            <a:r>
              <a:rPr lang="en-GB" dirty="0"/>
              <a:t>During the assessment of a person with suspected sepsis, trained healthcare professionals will assess temperature, respiratory rate, blood pressure, level of consciousness, and oxygen saturation. The skin will be assessed for a mottled or ashen appearance, cyanosis of the skin, lips, or tongue, non-blanching rash of the skin, rash indicating infection, or a breach of skin integrity (cut, burn, blister, skin infection). The person, family member, or carer should be asked about the frequency of urination in the past 18 hours.</a:t>
            </a:r>
          </a:p>
          <a:p>
            <a:pPr marL="285750" indent="-285750">
              <a:buFont typeface="Arial" panose="020B0604020202020204" pitchFamily="34" charset="0"/>
              <a:buChar char="•"/>
            </a:pPr>
            <a:endParaRPr lang="en-GB" b="1" dirty="0"/>
          </a:p>
        </p:txBody>
      </p:sp>
    </p:spTree>
    <p:extLst>
      <p:ext uri="{BB962C8B-B14F-4D97-AF65-F5344CB8AC3E}">
        <p14:creationId xmlns:p14="http://schemas.microsoft.com/office/powerpoint/2010/main" val="1380905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2308324"/>
          </a:xfrm>
          <a:prstGeom prst="rect">
            <a:avLst/>
          </a:prstGeom>
          <a:noFill/>
        </p:spPr>
        <p:txBody>
          <a:bodyPr wrap="square">
            <a:spAutoFit/>
          </a:bodyPr>
          <a:lstStyle/>
          <a:p>
            <a:endParaRPr lang="en-GB" b="1" dirty="0"/>
          </a:p>
          <a:p>
            <a:endParaRPr lang="en-GB" b="1" dirty="0"/>
          </a:p>
          <a:p>
            <a:r>
              <a:rPr lang="en-GB" b="1" dirty="0"/>
              <a:t>Finding the Source of Infection</a:t>
            </a:r>
          </a:p>
          <a:p>
            <a:endParaRPr lang="en-GB" b="1" dirty="0"/>
          </a:p>
          <a:p>
            <a:r>
              <a:rPr lang="en-GB" dirty="0"/>
              <a:t>A trained healthcare professional will carry out a thorough clinical examination to look for sources of infection, including any sources that might need surgical drainage. The investigation should include a person’s clinical history and findings on examination, possible urine analysis or chest x-ray, and possible imaging of the abdomen or pelvis.</a:t>
            </a:r>
          </a:p>
        </p:txBody>
      </p:sp>
    </p:spTree>
    <p:extLst>
      <p:ext uri="{BB962C8B-B14F-4D97-AF65-F5344CB8AC3E}">
        <p14:creationId xmlns:p14="http://schemas.microsoft.com/office/powerpoint/2010/main" val="158107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charRg st="35" end="38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57262" y="536137"/>
            <a:ext cx="10301287" cy="5078313"/>
          </a:xfrm>
          <a:prstGeom prst="rect">
            <a:avLst/>
          </a:prstGeom>
          <a:noFill/>
        </p:spPr>
        <p:txBody>
          <a:bodyPr wrap="square">
            <a:spAutoFit/>
          </a:bodyPr>
          <a:lstStyle/>
          <a:p>
            <a:endParaRPr lang="en-GB" b="1" dirty="0"/>
          </a:p>
          <a:p>
            <a:endParaRPr lang="en-GB" b="1" dirty="0"/>
          </a:p>
          <a:p>
            <a:r>
              <a:rPr lang="en-GB" b="1" dirty="0"/>
              <a:t>COURSE OBJECTIVES</a:t>
            </a:r>
          </a:p>
          <a:p>
            <a:endParaRPr lang="en-GB" dirty="0"/>
          </a:p>
          <a:p>
            <a:r>
              <a:rPr lang="en-GB" dirty="0"/>
              <a:t>At the end of the training participants will be able to:</a:t>
            </a:r>
          </a:p>
          <a:p>
            <a:endParaRPr lang="en-GB" dirty="0"/>
          </a:p>
          <a:p>
            <a:r>
              <a:rPr lang="en-GB" dirty="0"/>
              <a:t>			</a:t>
            </a:r>
          </a:p>
          <a:p>
            <a:pPr marL="285750" indent="-285750">
              <a:buFont typeface="Arial" panose="020B0604020202020204" pitchFamily="34" charset="0"/>
              <a:buChar char="•"/>
            </a:pPr>
            <a:r>
              <a:rPr lang="en-GB" dirty="0"/>
              <a:t>Understand identifiers of a person with suspected sepsis</a:t>
            </a:r>
          </a:p>
          <a:p>
            <a:pPr marL="285750" indent="-285750">
              <a:buFont typeface="Arial" panose="020B0604020202020204" pitchFamily="34" charset="0"/>
              <a:buChar char="•"/>
            </a:pPr>
            <a:r>
              <a:rPr lang="en-GB" dirty="0"/>
              <a:t>Identify risk factors for sepsis</a:t>
            </a:r>
          </a:p>
          <a:p>
            <a:pPr marL="285750" indent="-285750">
              <a:buFont typeface="Arial" panose="020B0604020202020204" pitchFamily="34" charset="0"/>
              <a:buChar char="•"/>
            </a:pPr>
            <a:r>
              <a:rPr lang="en-GB" dirty="0"/>
              <a:t>Understand the risks from sepsis</a:t>
            </a:r>
          </a:p>
          <a:p>
            <a:pPr marL="285750" indent="-285750">
              <a:buFont typeface="Arial" panose="020B0604020202020204" pitchFamily="34" charset="0"/>
              <a:buChar char="•"/>
            </a:pPr>
            <a:r>
              <a:rPr lang="en-GB" dirty="0"/>
              <a:t>Recognise treatment options for those with sepsis</a:t>
            </a:r>
          </a:p>
          <a:p>
            <a:pPr marL="285750" indent="-285750">
              <a:buFont typeface="Arial" panose="020B0604020202020204" pitchFamily="34" charset="0"/>
              <a:buChar char="•"/>
            </a:pPr>
            <a:r>
              <a:rPr lang="en-GB" dirty="0"/>
              <a:t>Recognise how professionals find the source of infection in people with sepsis</a:t>
            </a:r>
          </a:p>
          <a:p>
            <a:pPr marL="285750" indent="-285750">
              <a:buFont typeface="Arial" panose="020B0604020202020204" pitchFamily="34" charset="0"/>
              <a:buChar char="•"/>
            </a:pPr>
            <a:r>
              <a:rPr lang="en-GB" dirty="0"/>
              <a:t>Assist with implementing sepsis awareness measures in the workplace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br>
              <a:rPr lang="en-GB" dirty="0"/>
            </a:br>
            <a:endParaRPr lang="en-GB" dirty="0"/>
          </a:p>
        </p:txBody>
      </p:sp>
    </p:spTree>
    <p:extLst>
      <p:ext uri="{BB962C8B-B14F-4D97-AF65-F5344CB8AC3E}">
        <p14:creationId xmlns:p14="http://schemas.microsoft.com/office/powerpoint/2010/main" val="68135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45467"/>
            <a:ext cx="10301287" cy="4524315"/>
          </a:xfrm>
          <a:prstGeom prst="rect">
            <a:avLst/>
          </a:prstGeom>
          <a:noFill/>
        </p:spPr>
        <p:txBody>
          <a:bodyPr wrap="square">
            <a:spAutoFit/>
          </a:bodyPr>
          <a:lstStyle/>
          <a:p>
            <a:endParaRPr lang="en-GB" b="1" dirty="0"/>
          </a:p>
          <a:p>
            <a:endParaRPr lang="en-GB" b="1" dirty="0"/>
          </a:p>
          <a:p>
            <a:r>
              <a:rPr lang="en-GB" b="1" dirty="0"/>
              <a:t>What is Sepsis?</a:t>
            </a:r>
          </a:p>
          <a:p>
            <a:endParaRPr lang="en-GB" dirty="0"/>
          </a:p>
          <a:p>
            <a:r>
              <a:rPr lang="en-GB" dirty="0"/>
              <a:t>Sepsis is a life-threatening illness caused by the body’s abnormal response to an infection. Your own immune system will normally protect you from an infection but sometimes it may need some help. It is possible for your immune system to go into overdrive in response to an infection – when this happens sepsis can occur.</a:t>
            </a:r>
          </a:p>
          <a:p>
            <a:r>
              <a:rPr lang="en-GB" dirty="0"/>
              <a:t>Sepsis develops when chemicals that the immune system releases into the bloodstream to fight an infection, cause inflammation throughout the whole body. Severe cases of sepsis can lead to septic shock.</a:t>
            </a:r>
          </a:p>
          <a:p>
            <a:endParaRPr lang="en-GB" dirty="0"/>
          </a:p>
          <a:p>
            <a:r>
              <a:rPr lang="en-GB" dirty="0"/>
              <a:t>Each year in the UK, it is estimated that more than 150,000 people are admitted to hospital with sepsis and around 44,000 people will die because of the condition. </a:t>
            </a:r>
          </a:p>
          <a:p>
            <a:endParaRPr lang="en-GB" dirty="0"/>
          </a:p>
          <a:p>
            <a:r>
              <a:rPr lang="en-GB" i="1" dirty="0"/>
              <a:t>Source: NHS East Suffolk &amp; North Essex Foundation Trust 2023</a:t>
            </a:r>
          </a:p>
        </p:txBody>
      </p:sp>
    </p:spTree>
    <p:extLst>
      <p:ext uri="{BB962C8B-B14F-4D97-AF65-F5344CB8AC3E}">
        <p14:creationId xmlns:p14="http://schemas.microsoft.com/office/powerpoint/2010/main" val="138553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charRg st="19" end="34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charRg st="341" end="54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charRg st="544" end="70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charRg st="710" end="77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62641"/>
            <a:ext cx="10301287" cy="2585323"/>
          </a:xfrm>
          <a:prstGeom prst="rect">
            <a:avLst/>
          </a:prstGeom>
          <a:noFill/>
        </p:spPr>
        <p:txBody>
          <a:bodyPr wrap="square">
            <a:spAutoFit/>
          </a:bodyPr>
          <a:lstStyle/>
          <a:p>
            <a:endParaRPr lang="en-GB" b="1" dirty="0"/>
          </a:p>
          <a:p>
            <a:endParaRPr lang="en-GB" b="1" dirty="0"/>
          </a:p>
          <a:p>
            <a:r>
              <a:rPr lang="en-GB" b="1" dirty="0"/>
              <a:t>Time is important </a:t>
            </a:r>
          </a:p>
          <a:p>
            <a:endParaRPr lang="en-GB" dirty="0"/>
          </a:p>
          <a:p>
            <a:r>
              <a:rPr lang="en-GB" dirty="0"/>
              <a:t>Untreated sepsis can lead to tissue damage, organ failure, amputations, and death. Sepsis is a medical emergency, and its symptoms must be treated quickly and properly to reduce the risk of death. The risk of death from sepsis increases by as much as 8% for every hour that treatment is delayed. As many as 80% of sepsis deaths could be prevented with rapid diagnosis and treatment.</a:t>
            </a:r>
          </a:p>
        </p:txBody>
      </p:sp>
    </p:spTree>
    <p:extLst>
      <p:ext uri="{BB962C8B-B14F-4D97-AF65-F5344CB8AC3E}">
        <p14:creationId xmlns:p14="http://schemas.microsoft.com/office/powerpoint/2010/main" val="10406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charRg st="22" end="40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416867"/>
            <a:ext cx="10301287" cy="6463308"/>
          </a:xfrm>
          <a:prstGeom prst="rect">
            <a:avLst/>
          </a:prstGeom>
          <a:noFill/>
        </p:spPr>
        <p:txBody>
          <a:bodyPr wrap="square">
            <a:spAutoFit/>
          </a:bodyPr>
          <a:lstStyle/>
          <a:p>
            <a:endParaRPr lang="en-GB" b="1" dirty="0"/>
          </a:p>
          <a:p>
            <a:endParaRPr lang="en-GB" b="1" dirty="0"/>
          </a:p>
          <a:p>
            <a:r>
              <a:rPr lang="en-GB" b="1" dirty="0"/>
              <a:t>Watch for:</a:t>
            </a:r>
          </a:p>
          <a:p>
            <a:endParaRPr lang="en-GB" b="1" dirty="0"/>
          </a:p>
          <a:p>
            <a:r>
              <a:rPr lang="en-GB" b="1" dirty="0">
                <a:solidFill>
                  <a:schemeClr val="accent1"/>
                </a:solidFill>
              </a:rPr>
              <a:t>T</a:t>
            </a:r>
            <a:r>
              <a:rPr lang="en-GB" dirty="0"/>
              <a:t>: Temperature is higher or lower than normal</a:t>
            </a:r>
          </a:p>
          <a:p>
            <a:endParaRPr lang="en-GB" dirty="0"/>
          </a:p>
          <a:p>
            <a:r>
              <a:rPr lang="en-GB" b="1" dirty="0">
                <a:solidFill>
                  <a:schemeClr val="accent1"/>
                </a:solidFill>
              </a:rPr>
              <a:t>I</a:t>
            </a:r>
            <a:r>
              <a:rPr lang="en-GB" dirty="0">
                <a:solidFill>
                  <a:schemeClr val="accent1"/>
                </a:solidFill>
              </a:rPr>
              <a:t>: </a:t>
            </a:r>
            <a:r>
              <a:rPr lang="en-GB" dirty="0"/>
              <a:t>Infection – may show signs or symptoms of an infection.</a:t>
            </a:r>
          </a:p>
          <a:p>
            <a:endParaRPr lang="en-GB" dirty="0"/>
          </a:p>
          <a:p>
            <a:r>
              <a:rPr lang="en-GB" b="1" dirty="0">
                <a:solidFill>
                  <a:schemeClr val="accent1"/>
                </a:solidFill>
              </a:rPr>
              <a:t>M</a:t>
            </a:r>
            <a:r>
              <a:rPr lang="en-GB" dirty="0"/>
              <a:t>: Mental decline – confused, sleepy, difficult to rouse</a:t>
            </a:r>
          </a:p>
          <a:p>
            <a:endParaRPr lang="en-GB" dirty="0"/>
          </a:p>
          <a:p>
            <a:r>
              <a:rPr lang="en-GB" b="1" dirty="0">
                <a:solidFill>
                  <a:schemeClr val="accent1"/>
                </a:solidFill>
              </a:rPr>
              <a:t>E</a:t>
            </a:r>
            <a:r>
              <a:rPr lang="en-GB" dirty="0"/>
              <a:t>: Extremely ill – Severe pain or discomfort, “I feel like I might die”</a:t>
            </a:r>
          </a:p>
          <a:p>
            <a:endParaRPr lang="en-GB" dirty="0"/>
          </a:p>
          <a:p>
            <a:r>
              <a:rPr lang="en-GB" dirty="0"/>
              <a:t>Always think, ‘could this be sepsis?’ if a person shows signs or symptoms that could indicate a possible infection.</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5080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1309250" y="554799"/>
            <a:ext cx="10301287" cy="5293757"/>
          </a:xfrm>
          <a:prstGeom prst="rect">
            <a:avLst/>
          </a:prstGeom>
          <a:noFill/>
        </p:spPr>
        <p:txBody>
          <a:bodyPr wrap="square">
            <a:spAutoFit/>
          </a:bodyPr>
          <a:lstStyle/>
          <a:p>
            <a:r>
              <a:rPr lang="en-GB" b="1" dirty="0"/>
              <a:t>Sepsis Symptoms in Adults</a:t>
            </a:r>
          </a:p>
          <a:p>
            <a:endParaRPr lang="en-GB" sz="1600" dirty="0"/>
          </a:p>
          <a:p>
            <a:r>
              <a:rPr lang="en-GB" sz="1600" dirty="0"/>
              <a:t>If the person you are caring for has, or has recently had, a fever and developed any of the following symptoms then call 111 or contact your GP for advice and say “SEPSIS”. If you are extremely worried, go straight to your nearest Emergency Department (A&amp;E).</a:t>
            </a:r>
          </a:p>
          <a:p>
            <a:endParaRPr lang="en-GB" sz="1600" b="1" dirty="0"/>
          </a:p>
          <a:p>
            <a:r>
              <a:rPr lang="en-GB" sz="1600" b="1" dirty="0">
                <a:solidFill>
                  <a:schemeClr val="accent1"/>
                </a:solidFill>
              </a:rPr>
              <a:t>S</a:t>
            </a:r>
            <a:r>
              <a:rPr lang="en-GB" sz="1600" dirty="0"/>
              <a:t>lurred speech or confusion</a:t>
            </a:r>
          </a:p>
          <a:p>
            <a:endParaRPr lang="en-GB" sz="1600" b="1" dirty="0"/>
          </a:p>
          <a:p>
            <a:r>
              <a:rPr lang="en-GB" sz="1600" b="1" dirty="0">
                <a:solidFill>
                  <a:schemeClr val="accent1"/>
                </a:solidFill>
              </a:rPr>
              <a:t>E</a:t>
            </a:r>
            <a:r>
              <a:rPr lang="en-GB" sz="1600" dirty="0"/>
              <a:t>xtreme shivering or muscle pain</a:t>
            </a:r>
          </a:p>
          <a:p>
            <a:endParaRPr lang="en-GB" sz="1600" b="1" dirty="0"/>
          </a:p>
          <a:p>
            <a:r>
              <a:rPr lang="en-GB" sz="1600" b="1" dirty="0">
                <a:solidFill>
                  <a:schemeClr val="accent1"/>
                </a:solidFill>
              </a:rPr>
              <a:t>P</a:t>
            </a:r>
            <a:r>
              <a:rPr lang="en-GB" sz="1600" dirty="0"/>
              <a:t>assing no urine (in a day)</a:t>
            </a:r>
          </a:p>
          <a:p>
            <a:endParaRPr lang="en-GB" sz="1600" b="1" dirty="0"/>
          </a:p>
          <a:p>
            <a:r>
              <a:rPr lang="en-GB" sz="1600" b="1" dirty="0">
                <a:solidFill>
                  <a:schemeClr val="accent1"/>
                </a:solidFill>
              </a:rPr>
              <a:t>S</a:t>
            </a:r>
            <a:r>
              <a:rPr lang="en-GB" sz="1600" dirty="0"/>
              <a:t>evere breathlessness</a:t>
            </a:r>
          </a:p>
          <a:p>
            <a:endParaRPr lang="en-GB" sz="1600" b="1" dirty="0"/>
          </a:p>
          <a:p>
            <a:r>
              <a:rPr lang="en-GB" sz="1600" dirty="0"/>
              <a:t>“</a:t>
            </a:r>
            <a:r>
              <a:rPr lang="en-GB" sz="1600" b="1" dirty="0">
                <a:solidFill>
                  <a:schemeClr val="accent1"/>
                </a:solidFill>
              </a:rPr>
              <a:t>I</a:t>
            </a:r>
            <a:r>
              <a:rPr lang="en-GB" sz="1600" b="1" dirty="0"/>
              <a:t> </a:t>
            </a:r>
            <a:r>
              <a:rPr lang="en-GB" sz="1600" dirty="0"/>
              <a:t>feel like I may die”.</a:t>
            </a:r>
          </a:p>
          <a:p>
            <a:endParaRPr lang="en-GB" sz="1600" b="1" dirty="0"/>
          </a:p>
          <a:p>
            <a:r>
              <a:rPr lang="en-GB" sz="1600" b="1" dirty="0">
                <a:solidFill>
                  <a:schemeClr val="accent1"/>
                </a:solidFill>
              </a:rPr>
              <a:t>S</a:t>
            </a:r>
            <a:r>
              <a:rPr lang="en-GB" sz="1600" dirty="0"/>
              <a:t>kin that is mottled or discoloured.</a:t>
            </a:r>
          </a:p>
          <a:p>
            <a:endParaRPr lang="en-GB" sz="1600" b="1" dirty="0"/>
          </a:p>
          <a:p>
            <a:r>
              <a:rPr lang="en-GB" sz="1600" dirty="0"/>
              <a:t>If you suspect sepsis, ensure urgent medical attention. Do not be afraid to say: “I think this may be sepsis”.</a:t>
            </a:r>
          </a:p>
          <a:p>
            <a:endParaRPr lang="en-GB" sz="1600" dirty="0"/>
          </a:p>
          <a:p>
            <a:r>
              <a:rPr lang="en-GB" sz="1600" dirty="0"/>
              <a:t>If sepsis is confirmed, treatment – even one hour earlier – can make the difference between life and death.</a:t>
            </a:r>
          </a:p>
        </p:txBody>
      </p:sp>
    </p:spTree>
    <p:extLst>
      <p:ext uri="{BB962C8B-B14F-4D97-AF65-F5344CB8AC3E}">
        <p14:creationId xmlns:p14="http://schemas.microsoft.com/office/powerpoint/2010/main" val="129489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5355312"/>
          </a:xfrm>
          <a:prstGeom prst="rect">
            <a:avLst/>
          </a:prstGeom>
          <a:noFill/>
        </p:spPr>
        <p:txBody>
          <a:bodyPr wrap="square">
            <a:spAutoFit/>
          </a:bodyPr>
          <a:lstStyle/>
          <a:p>
            <a:endParaRPr lang="en-GB" b="1" dirty="0"/>
          </a:p>
          <a:p>
            <a:r>
              <a:rPr lang="en-GB" b="1" dirty="0"/>
              <a:t>Sepsis Symptoms in Children over 5</a:t>
            </a:r>
          </a:p>
          <a:p>
            <a:endParaRPr lang="en-GB" b="1" dirty="0"/>
          </a:p>
          <a:p>
            <a:r>
              <a:rPr lang="en-GB" dirty="0"/>
              <a:t>If the child, you are caring for is over five years of age and:</a:t>
            </a:r>
          </a:p>
          <a:p>
            <a:endParaRPr lang="en-GB" b="1" dirty="0"/>
          </a:p>
          <a:p>
            <a:r>
              <a:rPr lang="en-GB" dirty="0"/>
              <a:t>Is breathing very fast.</a:t>
            </a:r>
          </a:p>
          <a:p>
            <a:endParaRPr lang="en-GB" dirty="0"/>
          </a:p>
          <a:p>
            <a:r>
              <a:rPr lang="en-GB" dirty="0"/>
              <a:t>Has a ‘fit’ or convulsion.</a:t>
            </a:r>
          </a:p>
          <a:p>
            <a:endParaRPr lang="en-GB" dirty="0"/>
          </a:p>
          <a:p>
            <a:r>
              <a:rPr lang="en-GB" dirty="0"/>
              <a:t>Looks mottled, bluish, or pale.</a:t>
            </a:r>
          </a:p>
          <a:p>
            <a:endParaRPr lang="en-GB" dirty="0"/>
          </a:p>
          <a:p>
            <a:r>
              <a:rPr lang="en-GB" dirty="0"/>
              <a:t>Has a rash that does not fade when you press it.</a:t>
            </a:r>
          </a:p>
          <a:p>
            <a:endParaRPr lang="en-GB" dirty="0"/>
          </a:p>
          <a:p>
            <a:r>
              <a:rPr lang="en-GB" dirty="0"/>
              <a:t>Is very lethargic or difficult to wake.</a:t>
            </a:r>
          </a:p>
          <a:p>
            <a:endParaRPr lang="en-GB" dirty="0"/>
          </a:p>
          <a:p>
            <a:r>
              <a:rPr lang="en-GB" dirty="0"/>
              <a:t>Feels abnormally cold to touch.</a:t>
            </a:r>
          </a:p>
          <a:p>
            <a:endParaRPr lang="en-GB" dirty="0"/>
          </a:p>
          <a:p>
            <a:r>
              <a:rPr lang="en-GB" dirty="0"/>
              <a:t>If you spot any of these signs, call 999 or go straight to A&amp;E and Just ask: “could it be sepsis?”</a:t>
            </a:r>
          </a:p>
          <a:p>
            <a:endParaRPr lang="en-GB" dirty="0"/>
          </a:p>
        </p:txBody>
      </p:sp>
    </p:spTree>
    <p:extLst>
      <p:ext uri="{BB962C8B-B14F-4D97-AF65-F5344CB8AC3E}">
        <p14:creationId xmlns:p14="http://schemas.microsoft.com/office/powerpoint/2010/main" val="5849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62642"/>
            <a:ext cx="10301287" cy="3693319"/>
          </a:xfrm>
          <a:prstGeom prst="rect">
            <a:avLst/>
          </a:prstGeom>
          <a:noFill/>
        </p:spPr>
        <p:txBody>
          <a:bodyPr wrap="square">
            <a:spAutoFit/>
          </a:bodyPr>
          <a:lstStyle/>
          <a:p>
            <a:endParaRPr lang="en-GB" b="1" dirty="0"/>
          </a:p>
          <a:p>
            <a:endParaRPr lang="en-GB" b="1" dirty="0"/>
          </a:p>
          <a:p>
            <a:r>
              <a:rPr lang="en-GB" b="1" dirty="0"/>
              <a:t>Sepsis Symptoms in Children under 5</a:t>
            </a:r>
          </a:p>
          <a:p>
            <a:endParaRPr lang="en-GB" b="1" dirty="0"/>
          </a:p>
          <a:p>
            <a:r>
              <a:rPr lang="en-GB" dirty="0"/>
              <a:t>If the child, you are caring for is under five years of age and:</a:t>
            </a:r>
          </a:p>
          <a:p>
            <a:endParaRPr lang="en-GB" dirty="0"/>
          </a:p>
          <a:p>
            <a:r>
              <a:rPr lang="en-GB" dirty="0"/>
              <a:t>Is not feeding.</a:t>
            </a:r>
          </a:p>
          <a:p>
            <a:endParaRPr lang="en-GB" dirty="0"/>
          </a:p>
          <a:p>
            <a:r>
              <a:rPr lang="en-GB" dirty="0"/>
              <a:t>Is vomiting repeatedly.</a:t>
            </a:r>
          </a:p>
          <a:p>
            <a:endParaRPr lang="en-GB" dirty="0"/>
          </a:p>
          <a:p>
            <a:r>
              <a:rPr lang="en-GB" dirty="0"/>
              <a:t>Has not passed urine for 12 hours.</a:t>
            </a:r>
          </a:p>
          <a:p>
            <a:endParaRPr lang="en-GB" dirty="0"/>
          </a:p>
          <a:p>
            <a:r>
              <a:rPr lang="en-GB" dirty="0"/>
              <a:t>If you spot any of these signs, call 111 or see your GP and Just ask: “could it be sepsis?”</a:t>
            </a:r>
          </a:p>
        </p:txBody>
      </p:sp>
    </p:spTree>
    <p:extLst>
      <p:ext uri="{BB962C8B-B14F-4D97-AF65-F5344CB8AC3E}">
        <p14:creationId xmlns:p14="http://schemas.microsoft.com/office/powerpoint/2010/main" val="311181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charRg st="330" end="39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charRg st="105" end="12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charRg st="122" end="14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charRg st="147" end="18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charRg st="183" end="27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434501-BAEF-404B-B995-A1EBC2082CE4}"/>
              </a:ext>
            </a:extLst>
          </p:cNvPr>
          <p:cNvSpPr txBox="1"/>
          <p:nvPr/>
        </p:nvSpPr>
        <p:spPr>
          <a:xfrm>
            <a:off x="945356" y="536137"/>
            <a:ext cx="10301287" cy="4247317"/>
          </a:xfrm>
          <a:prstGeom prst="rect">
            <a:avLst/>
          </a:prstGeom>
          <a:noFill/>
        </p:spPr>
        <p:txBody>
          <a:bodyPr wrap="square">
            <a:spAutoFit/>
          </a:bodyPr>
          <a:lstStyle/>
          <a:p>
            <a:endParaRPr lang="en-GB" b="1" dirty="0"/>
          </a:p>
          <a:p>
            <a:r>
              <a:rPr lang="en-GB" b="1" dirty="0"/>
              <a:t>Could This Be Sepsis?</a:t>
            </a:r>
          </a:p>
          <a:p>
            <a:endParaRPr lang="en-GB" b="1" dirty="0"/>
          </a:p>
          <a:p>
            <a:r>
              <a:rPr lang="en-GB" dirty="0"/>
              <a:t>People with sepsis may have non-localised, non-specific presentations such as feeling very unwell or lacking a high temperature. Attention should be given to concerns expressed by the person or their family/carers. An assessment for a person with a suspected infection should identify: </a:t>
            </a:r>
          </a:p>
          <a:p>
            <a:endParaRPr lang="en-GB" dirty="0"/>
          </a:p>
          <a:p>
            <a:r>
              <a:rPr lang="en-GB" dirty="0"/>
              <a:t>•	Possible source of infection</a:t>
            </a:r>
          </a:p>
          <a:p>
            <a:endParaRPr lang="en-GB" dirty="0"/>
          </a:p>
          <a:p>
            <a:r>
              <a:rPr lang="en-GB" dirty="0"/>
              <a:t>•	Factors that increase risk of sepsis</a:t>
            </a:r>
          </a:p>
          <a:p>
            <a:endParaRPr lang="en-GB" dirty="0"/>
          </a:p>
          <a:p>
            <a:r>
              <a:rPr lang="en-GB" dirty="0"/>
              <a:t>•	Indications of clinical concern, such as new onset abnormalities of circulations, respiration, 	or behaviour</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49290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418</TotalTime>
  <Words>1170</Words>
  <Application>Microsoft Office PowerPoint</Application>
  <PresentationFormat>Widescreen</PresentationFormat>
  <Paragraphs>152</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Bookman Old Style</vt:lpstr>
      <vt:lpstr>Rockwell</vt:lpstr>
      <vt:lpstr>Damask</vt:lpstr>
      <vt:lpstr>SEPSIS AWARENESS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&amp; Assisting People</dc:title>
  <dc:creator>Healthcare Trainers Network</dc:creator>
  <cp:lastModifiedBy>David Inglis</cp:lastModifiedBy>
  <cp:revision>29</cp:revision>
  <dcterms:created xsi:type="dcterms:W3CDTF">2020-12-27T08:34:17Z</dcterms:created>
  <dcterms:modified xsi:type="dcterms:W3CDTF">2023-03-18T12:49:23Z</dcterms:modified>
</cp:coreProperties>
</file>