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71" r:id="rId7"/>
    <p:sldId id="261"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36134B-E7AD-4AC3-A738-C8B1C05509C4}" v="242" dt="2023-11-30T15:19:19.0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79" d="100"/>
          <a:sy n="79" d="100"/>
        </p:scale>
        <p:origin x="86"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Inglis" userId="3be6eadf-8727-4046-9a0a-8118c0e6b931" providerId="ADAL" clId="{1D36134B-E7AD-4AC3-A738-C8B1C05509C4}"/>
    <pc:docChg chg="custSel modSld sldOrd">
      <pc:chgData name="David Inglis" userId="3be6eadf-8727-4046-9a0a-8118c0e6b931" providerId="ADAL" clId="{1D36134B-E7AD-4AC3-A738-C8B1C05509C4}" dt="2023-11-30T15:20:00.150" v="275" actId="1076"/>
      <pc:docMkLst>
        <pc:docMk/>
      </pc:docMkLst>
      <pc:sldChg chg="modSp modAnim">
        <pc:chgData name="David Inglis" userId="3be6eadf-8727-4046-9a0a-8118c0e6b931" providerId="ADAL" clId="{1D36134B-E7AD-4AC3-A738-C8B1C05509C4}" dt="2023-11-30T11:52:24.677" v="242" actId="20577"/>
        <pc:sldMkLst>
          <pc:docMk/>
          <pc:sldMk cId="681358525" sldId="257"/>
        </pc:sldMkLst>
        <pc:spChg chg="mod">
          <ac:chgData name="David Inglis" userId="3be6eadf-8727-4046-9a0a-8118c0e6b931" providerId="ADAL" clId="{1D36134B-E7AD-4AC3-A738-C8B1C05509C4}" dt="2023-11-30T11:52:24.677" v="242" actId="20577"/>
          <ac:spMkLst>
            <pc:docMk/>
            <pc:sldMk cId="681358525" sldId="257"/>
            <ac:spMk id="4" creationId="{9E434501-BAEF-404B-B995-A1EBC2082CE4}"/>
          </ac:spMkLst>
        </pc:spChg>
      </pc:sldChg>
      <pc:sldChg chg="addSp modSp mod modAnim">
        <pc:chgData name="David Inglis" userId="3be6eadf-8727-4046-9a0a-8118c0e6b931" providerId="ADAL" clId="{1D36134B-E7AD-4AC3-A738-C8B1C05509C4}" dt="2023-11-30T13:28:15.901" v="261" actId="20577"/>
        <pc:sldMkLst>
          <pc:docMk/>
          <pc:sldMk cId="1385533504" sldId="258"/>
        </pc:sldMkLst>
        <pc:spChg chg="mod">
          <ac:chgData name="David Inglis" userId="3be6eadf-8727-4046-9a0a-8118c0e6b931" providerId="ADAL" clId="{1D36134B-E7AD-4AC3-A738-C8B1C05509C4}" dt="2023-11-30T13:28:15.901" v="261" actId="20577"/>
          <ac:spMkLst>
            <pc:docMk/>
            <pc:sldMk cId="1385533504" sldId="258"/>
            <ac:spMk id="4" creationId="{9E434501-BAEF-404B-B995-A1EBC2082CE4}"/>
          </ac:spMkLst>
        </pc:spChg>
        <pc:picChg chg="add mod">
          <ac:chgData name="David Inglis" userId="3be6eadf-8727-4046-9a0a-8118c0e6b931" providerId="ADAL" clId="{1D36134B-E7AD-4AC3-A738-C8B1C05509C4}" dt="2023-11-29T20:22:15.848" v="32" actId="1076"/>
          <ac:picMkLst>
            <pc:docMk/>
            <pc:sldMk cId="1385533504" sldId="258"/>
            <ac:picMk id="3" creationId="{87093F14-9895-1D48-1301-E2538B4D9612}"/>
          </ac:picMkLst>
        </pc:picChg>
      </pc:sldChg>
      <pc:sldChg chg="delSp mod modAnim">
        <pc:chgData name="David Inglis" userId="3be6eadf-8727-4046-9a0a-8118c0e6b931" providerId="ADAL" clId="{1D36134B-E7AD-4AC3-A738-C8B1C05509C4}" dt="2023-11-29T20:50:43.450" v="203"/>
        <pc:sldMkLst>
          <pc:docMk/>
          <pc:sldMk cId="104069068" sldId="259"/>
        </pc:sldMkLst>
        <pc:picChg chg="del">
          <ac:chgData name="David Inglis" userId="3be6eadf-8727-4046-9a0a-8118c0e6b931" providerId="ADAL" clId="{1D36134B-E7AD-4AC3-A738-C8B1C05509C4}" dt="2023-11-29T20:18:45.487" v="2" actId="478"/>
          <ac:picMkLst>
            <pc:docMk/>
            <pc:sldMk cId="104069068" sldId="259"/>
            <ac:picMk id="2" creationId="{AAFA8C79-993A-D09C-B442-7A05FFEAFC5B}"/>
          </ac:picMkLst>
        </pc:picChg>
      </pc:sldChg>
      <pc:sldChg chg="addSp delSp modSp mod">
        <pc:chgData name="David Inglis" userId="3be6eadf-8727-4046-9a0a-8118c0e6b931" providerId="ADAL" clId="{1D36134B-E7AD-4AC3-A738-C8B1C05509C4}" dt="2023-11-29T20:23:39.314" v="40" actId="1076"/>
        <pc:sldMkLst>
          <pc:docMk/>
          <pc:sldMk cId="1508054203" sldId="260"/>
        </pc:sldMkLst>
        <pc:picChg chg="add mod">
          <ac:chgData name="David Inglis" userId="3be6eadf-8727-4046-9a0a-8118c0e6b931" providerId="ADAL" clId="{1D36134B-E7AD-4AC3-A738-C8B1C05509C4}" dt="2023-11-29T20:23:39.314" v="40" actId="1076"/>
          <ac:picMkLst>
            <pc:docMk/>
            <pc:sldMk cId="1508054203" sldId="260"/>
            <ac:picMk id="3" creationId="{27DE35C5-6815-33DB-FF19-8749E6332B69}"/>
          </ac:picMkLst>
        </pc:picChg>
        <pc:picChg chg="del">
          <ac:chgData name="David Inglis" userId="3be6eadf-8727-4046-9a0a-8118c0e6b931" providerId="ADAL" clId="{1D36134B-E7AD-4AC3-A738-C8B1C05509C4}" dt="2023-11-29T20:23:15.393" v="35" actId="21"/>
          <ac:picMkLst>
            <pc:docMk/>
            <pc:sldMk cId="1508054203" sldId="260"/>
            <ac:picMk id="6" creationId="{D5A4C470-10E5-1176-1F56-6F3115F66F95}"/>
          </ac:picMkLst>
        </pc:picChg>
      </pc:sldChg>
      <pc:sldChg chg="addSp delSp modSp mod modAnim">
        <pc:chgData name="David Inglis" userId="3be6eadf-8727-4046-9a0a-8118c0e6b931" providerId="ADAL" clId="{1D36134B-E7AD-4AC3-A738-C8B1C05509C4}" dt="2023-11-30T15:20:00.150" v="275" actId="1076"/>
        <pc:sldMkLst>
          <pc:docMk/>
          <pc:sldMk cId="1294898673" sldId="261"/>
        </pc:sldMkLst>
        <pc:spChg chg="mod">
          <ac:chgData name="David Inglis" userId="3be6eadf-8727-4046-9a0a-8118c0e6b931" providerId="ADAL" clId="{1D36134B-E7AD-4AC3-A738-C8B1C05509C4}" dt="2023-11-29T20:32:31.471" v="46" actId="122"/>
          <ac:spMkLst>
            <pc:docMk/>
            <pc:sldMk cId="1294898673" sldId="261"/>
            <ac:spMk id="4" creationId="{9E434501-BAEF-404B-B995-A1EBC2082CE4}"/>
          </ac:spMkLst>
        </pc:spChg>
        <pc:picChg chg="add del mod">
          <ac:chgData name="David Inglis" userId="3be6eadf-8727-4046-9a0a-8118c0e6b931" providerId="ADAL" clId="{1D36134B-E7AD-4AC3-A738-C8B1C05509C4}" dt="2023-11-30T14:29:25.146" v="262" actId="21"/>
          <ac:picMkLst>
            <pc:docMk/>
            <pc:sldMk cId="1294898673" sldId="261"/>
            <ac:picMk id="3" creationId="{1A5A5720-E91F-9F85-D8DC-73B5CBF6CA1F}"/>
          </ac:picMkLst>
        </pc:picChg>
        <pc:picChg chg="add del mod">
          <ac:chgData name="David Inglis" userId="3be6eadf-8727-4046-9a0a-8118c0e6b931" providerId="ADAL" clId="{1D36134B-E7AD-4AC3-A738-C8B1C05509C4}" dt="2023-11-30T15:19:08.229" v="269" actId="21"/>
          <ac:picMkLst>
            <pc:docMk/>
            <pc:sldMk cId="1294898673" sldId="261"/>
            <ac:picMk id="5" creationId="{8F373A80-04EF-C4E6-1385-040C00C122FC}"/>
          </ac:picMkLst>
        </pc:picChg>
        <pc:picChg chg="add mod">
          <ac:chgData name="David Inglis" userId="3be6eadf-8727-4046-9a0a-8118c0e6b931" providerId="ADAL" clId="{1D36134B-E7AD-4AC3-A738-C8B1C05509C4}" dt="2023-11-30T15:20:00.150" v="275" actId="1076"/>
          <ac:picMkLst>
            <pc:docMk/>
            <pc:sldMk cId="1294898673" sldId="261"/>
            <ac:picMk id="7" creationId="{CFA16984-3135-2836-59BE-3E034A38CF68}"/>
          </ac:picMkLst>
        </pc:picChg>
      </pc:sldChg>
      <pc:sldChg chg="modSp mod ord modAnim">
        <pc:chgData name="David Inglis" userId="3be6eadf-8727-4046-9a0a-8118c0e6b931" providerId="ADAL" clId="{1D36134B-E7AD-4AC3-A738-C8B1C05509C4}" dt="2023-11-29T20:52:28.894" v="218"/>
        <pc:sldMkLst>
          <pc:docMk/>
          <pc:sldMk cId="58494138" sldId="271"/>
        </pc:sldMkLst>
        <pc:spChg chg="mod">
          <ac:chgData name="David Inglis" userId="3be6eadf-8727-4046-9a0a-8118c0e6b931" providerId="ADAL" clId="{1D36134B-E7AD-4AC3-A738-C8B1C05509C4}" dt="2023-11-29T20:51:26.581" v="207" actId="1076"/>
          <ac:spMkLst>
            <pc:docMk/>
            <pc:sldMk cId="58494138" sldId="271"/>
            <ac:spMk id="4" creationId="{9E434501-BAEF-404B-B995-A1EBC2082CE4}"/>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30/11/2023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80019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30/11/2023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04486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30/11/2023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08655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30/11/2023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78151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30/11/2023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3519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30/11/2023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8069928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30/11/2023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88258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30/11/2023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4280957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30/11/2023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05730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30/11/2023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0038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B27312-2994-4F75-A570-DCB98AC3AF4E}" type="datetimeFigureOut">
              <a:rPr lang="en-GB" smtClean="0"/>
              <a:t>30/11/2023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1825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0B27312-2994-4F75-A570-DCB98AC3AF4E}" type="datetimeFigureOut">
              <a:rPr lang="en-GB" smtClean="0"/>
              <a:t>30/11/2023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843081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B27312-2994-4F75-A570-DCB98AC3AF4E}" type="datetimeFigureOut">
              <a:rPr lang="en-GB" smtClean="0"/>
              <a:t>30/11/2023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17171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0B27312-2994-4F75-A570-DCB98AC3AF4E}" type="datetimeFigureOut">
              <a:rPr lang="en-GB" smtClean="0"/>
              <a:t>30/11/2023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435270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B27312-2994-4F75-A570-DCB98AC3AF4E}" type="datetimeFigureOut">
              <a:rPr lang="en-GB" smtClean="0"/>
              <a:t>30/11/2023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16285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30/11/2023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465207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30/11/2023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486249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0B27312-2994-4F75-A570-DCB98AC3AF4E}" type="datetimeFigureOut">
              <a:rPr lang="en-GB" smtClean="0"/>
              <a:t>30/11/2023</a:t>
            </a:fld>
            <a:endParaRPr lang="en-GB"/>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107D079D-14FB-4C5F-BB91-C10B4EEDAD72}" type="slidenum">
              <a:rPr lang="en-GB" smtClean="0"/>
              <a:t>‹#›</a:t>
            </a:fld>
            <a:endParaRPr lang="en-GB"/>
          </a:p>
        </p:txBody>
      </p:sp>
    </p:spTree>
    <p:extLst>
      <p:ext uri="{BB962C8B-B14F-4D97-AF65-F5344CB8AC3E}">
        <p14:creationId xmlns:p14="http://schemas.microsoft.com/office/powerpoint/2010/main" val="214768555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EF15B-BF3E-4E0B-9EF0-F28D54F2BFDF}"/>
              </a:ext>
            </a:extLst>
          </p:cNvPr>
          <p:cNvSpPr>
            <a:spLocks noGrp="1"/>
          </p:cNvSpPr>
          <p:nvPr>
            <p:ph type="ctrTitle"/>
          </p:nvPr>
        </p:nvSpPr>
        <p:spPr>
          <a:xfrm>
            <a:off x="1524000" y="1828799"/>
            <a:ext cx="9347200" cy="2731912"/>
          </a:xfrm>
        </p:spPr>
        <p:txBody>
          <a:bodyPr>
            <a:normAutofit/>
          </a:bodyPr>
          <a:lstStyle/>
          <a:p>
            <a:r>
              <a:rPr lang="en-GB" dirty="0">
                <a:latin typeface="Arial" panose="020B0604020202020204" pitchFamily="34" charset="0"/>
                <a:cs typeface="Arial" panose="020B0604020202020204" pitchFamily="34" charset="0"/>
              </a:rPr>
              <a:t>PARKINSON’S AWARENESS</a:t>
            </a:r>
            <a:br>
              <a:rPr lang="en-GB" dirty="0"/>
            </a:br>
            <a:endParaRPr lang="en-GB" dirty="0"/>
          </a:p>
        </p:txBody>
      </p:sp>
      <p:pic>
        <p:nvPicPr>
          <p:cNvPr id="4" name="Picture 3" descr="Logo&#10;&#10;Description automatically generated with medium confidence">
            <a:extLst>
              <a:ext uri="{FF2B5EF4-FFF2-40B4-BE49-F238E27FC236}">
                <a16:creationId xmlns:a16="http://schemas.microsoft.com/office/drawing/2014/main" id="{DFFDFCB4-A49B-6D53-5FC8-B25B0DF11A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9698" y="812678"/>
            <a:ext cx="2232603" cy="2032242"/>
          </a:xfrm>
          <a:prstGeom prst="rect">
            <a:avLst/>
          </a:prstGeom>
        </p:spPr>
      </p:pic>
    </p:spTree>
    <p:extLst>
      <p:ext uri="{BB962C8B-B14F-4D97-AF65-F5344CB8AC3E}">
        <p14:creationId xmlns:p14="http://schemas.microsoft.com/office/powerpoint/2010/main" val="3489288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5078313"/>
          </a:xfrm>
          <a:prstGeom prst="rect">
            <a:avLst/>
          </a:prstGeom>
          <a:noFill/>
        </p:spPr>
        <p:txBody>
          <a:bodyPr wrap="square">
            <a:spAutoFit/>
          </a:bodyPr>
          <a:lstStyle/>
          <a:p>
            <a:endParaRPr lang="en-GB" b="1" dirty="0"/>
          </a:p>
          <a:p>
            <a:endParaRPr lang="en-GB" b="1" dirty="0"/>
          </a:p>
          <a:p>
            <a:r>
              <a:rPr lang="en-GB" b="1" dirty="0"/>
              <a:t>COURSE OBJECTIVES</a:t>
            </a:r>
          </a:p>
          <a:p>
            <a:endParaRPr lang="en-GB" dirty="0"/>
          </a:p>
          <a:p>
            <a:r>
              <a:rPr lang="en-GB" dirty="0"/>
              <a:t>At the end of the training participants will be able to:</a:t>
            </a:r>
          </a:p>
          <a:p>
            <a:endParaRPr lang="en-GB" dirty="0"/>
          </a:p>
          <a:p>
            <a:r>
              <a:rPr lang="en-GB" dirty="0"/>
              <a:t>			</a:t>
            </a:r>
          </a:p>
          <a:p>
            <a:pPr marL="285750" indent="-285750">
              <a:buFont typeface="Arial" panose="020B0604020202020204" pitchFamily="34" charset="0"/>
              <a:buChar char="•"/>
            </a:pPr>
            <a:r>
              <a:rPr lang="en-GB" dirty="0"/>
              <a:t>Understand what Parkinson’s disease is </a:t>
            </a:r>
          </a:p>
          <a:p>
            <a:pPr marL="285750" indent="-285750">
              <a:buFont typeface="Arial" panose="020B0604020202020204" pitchFamily="34" charset="0"/>
              <a:buChar char="•"/>
            </a:pPr>
            <a:r>
              <a:rPr lang="en-GB" dirty="0"/>
              <a:t>Understand what the possible causes of Parkinson’s might be</a:t>
            </a:r>
          </a:p>
          <a:p>
            <a:pPr marL="285750" indent="-285750">
              <a:buFont typeface="Arial" panose="020B0604020202020204" pitchFamily="34" charset="0"/>
              <a:buChar char="•"/>
            </a:pPr>
            <a:r>
              <a:rPr lang="en-GB" dirty="0"/>
              <a:t>Describe relevant anatomy regarding Parkinson’s</a:t>
            </a:r>
          </a:p>
          <a:p>
            <a:pPr marL="285750" indent="-285750">
              <a:buFont typeface="Arial" panose="020B0604020202020204" pitchFamily="34" charset="0"/>
              <a:buChar char="•"/>
            </a:pPr>
            <a:r>
              <a:rPr lang="en-GB" dirty="0"/>
              <a:t>Identify the range of motor, non-motor, and mental health symptoms of Parkinson’s Disease</a:t>
            </a:r>
          </a:p>
          <a:p>
            <a:pPr marL="285750" indent="-285750">
              <a:buFont typeface="Arial" panose="020B0604020202020204" pitchFamily="34" charset="0"/>
              <a:buChar char="•"/>
            </a:pPr>
            <a:r>
              <a:rPr lang="en-GB" dirty="0"/>
              <a:t>Discuss the effects of the disease on daily life, highlighting safety risks</a:t>
            </a:r>
          </a:p>
          <a:p>
            <a:pPr marL="285750" indent="-285750">
              <a:buFont typeface="Arial" panose="020B0604020202020204" pitchFamily="34" charset="0"/>
              <a:buChar char="•"/>
            </a:pPr>
            <a:r>
              <a:rPr lang="en-GB" dirty="0"/>
              <a:t>Assist with implementing support for people with Parkinson’s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br>
              <a:rPr lang="en-GB" dirty="0"/>
            </a:br>
            <a:endParaRPr lang="en-GB" dirty="0"/>
          </a:p>
        </p:txBody>
      </p:sp>
    </p:spTree>
    <p:extLst>
      <p:ext uri="{BB962C8B-B14F-4D97-AF65-F5344CB8AC3E}">
        <p14:creationId xmlns:p14="http://schemas.microsoft.com/office/powerpoint/2010/main" val="681358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45467"/>
            <a:ext cx="7186273" cy="5078313"/>
          </a:xfrm>
          <a:prstGeom prst="rect">
            <a:avLst/>
          </a:prstGeom>
          <a:noFill/>
        </p:spPr>
        <p:txBody>
          <a:bodyPr wrap="square">
            <a:spAutoFit/>
          </a:bodyPr>
          <a:lstStyle/>
          <a:p>
            <a:r>
              <a:rPr lang="en-GB" b="1" dirty="0"/>
              <a:t>What is Parkinson’s Disease?</a:t>
            </a:r>
          </a:p>
          <a:p>
            <a:endParaRPr lang="en-GB" b="1" dirty="0"/>
          </a:p>
          <a:p>
            <a:pPr algn="just"/>
            <a:r>
              <a:rPr lang="en-GB" dirty="0"/>
              <a:t>Parkinson's Disease (PD) or Parkinson's is a progressive disorder that is caused by degeneration of nerve cells in the part of the brain called the substantia nigra, which controls movement. These nerve cells die or become impaired, losing the ability to produce an important chemical called dopamine.</a:t>
            </a:r>
          </a:p>
          <a:p>
            <a:pPr algn="just"/>
            <a:endParaRPr lang="en-GB" dirty="0"/>
          </a:p>
          <a:p>
            <a:pPr algn="just"/>
            <a:r>
              <a:rPr lang="en-GB" dirty="0"/>
              <a:t>Parkinson's develops when nerve cells in the brain stop working properly are lost over time.</a:t>
            </a:r>
          </a:p>
          <a:p>
            <a:pPr algn="just"/>
            <a:r>
              <a:rPr lang="en-GB" dirty="0"/>
              <a:t>These cells produce a chemical called dopamine which allows messages to be sent to the parts of the brain that co-ordinate movement.</a:t>
            </a:r>
          </a:p>
          <a:p>
            <a:pPr algn="just"/>
            <a:r>
              <a:rPr lang="en-GB" dirty="0"/>
              <a:t>With the loss of dopamine-producing nerve cells, these parts of the brain are unable to work normally, causing symptoms of Parkinson's to appear.</a:t>
            </a:r>
          </a:p>
          <a:p>
            <a:pPr algn="just"/>
            <a:r>
              <a:rPr lang="en-GB" dirty="0"/>
              <a:t>Levels of dopamine continue to fall slowly over many years, causing symptoms to worsen and new symptoms to appear</a:t>
            </a:r>
            <a:r>
              <a:rPr lang="en-GB"/>
              <a:t>. </a:t>
            </a:r>
            <a:endParaRPr lang="en-GB" dirty="0"/>
          </a:p>
        </p:txBody>
      </p:sp>
      <p:pic>
        <p:nvPicPr>
          <p:cNvPr id="3" name="Picture 2" descr="A diagram of a brain&#10;&#10;Description automatically generated">
            <a:extLst>
              <a:ext uri="{FF2B5EF4-FFF2-40B4-BE49-F238E27FC236}">
                <a16:creationId xmlns:a16="http://schemas.microsoft.com/office/drawing/2014/main" id="{87093F14-9895-1D48-1301-E2538B4D96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31629" y="0"/>
            <a:ext cx="4060371" cy="4060371"/>
          </a:xfrm>
          <a:prstGeom prst="rect">
            <a:avLst/>
          </a:prstGeom>
        </p:spPr>
      </p:pic>
    </p:spTree>
    <p:extLst>
      <p:ext uri="{BB962C8B-B14F-4D97-AF65-F5344CB8AC3E}">
        <p14:creationId xmlns:p14="http://schemas.microsoft.com/office/powerpoint/2010/main" val="138553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62641"/>
            <a:ext cx="10301287" cy="2862322"/>
          </a:xfrm>
          <a:prstGeom prst="rect">
            <a:avLst/>
          </a:prstGeom>
          <a:noFill/>
        </p:spPr>
        <p:txBody>
          <a:bodyPr wrap="square">
            <a:spAutoFit/>
          </a:bodyPr>
          <a:lstStyle/>
          <a:p>
            <a:endParaRPr lang="en-GB" b="1" dirty="0"/>
          </a:p>
          <a:p>
            <a:endParaRPr lang="en-GB" b="1" dirty="0"/>
          </a:p>
          <a:p>
            <a:r>
              <a:rPr lang="en-GB" b="1" dirty="0"/>
              <a:t>What causes Parkinson’s Disease?</a:t>
            </a:r>
          </a:p>
          <a:p>
            <a:endParaRPr lang="en-GB" b="1" dirty="0"/>
          </a:p>
          <a:p>
            <a:pPr algn="just"/>
            <a:r>
              <a:rPr lang="en-GB" dirty="0"/>
              <a:t>Most people with Parkinson's have 'idiopathic Parkinson's' (meaning no known cause). For a small minority there is a genetic link, but it is very rare for people to pass Parkinson's on to their children. There is however some evidence that environmental factors such as chemicals and toxins, may cause dopamine-producing neurons to die, leading to the development of Parkinson's. There has been a great deal of speculation about the link between the use of herbicides and pesticides and the development of Parkinson's.</a:t>
            </a:r>
          </a:p>
        </p:txBody>
      </p:sp>
    </p:spTree>
    <p:extLst>
      <p:ext uri="{BB962C8B-B14F-4D97-AF65-F5344CB8AC3E}">
        <p14:creationId xmlns:p14="http://schemas.microsoft.com/office/powerpoint/2010/main" val="104069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walking with text on it&#10;&#10;Description automatically generated">
            <a:extLst>
              <a:ext uri="{FF2B5EF4-FFF2-40B4-BE49-F238E27FC236}">
                <a16:creationId xmlns:a16="http://schemas.microsoft.com/office/drawing/2014/main" id="{27DE35C5-6815-33DB-FF19-8749E6332B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5674" y="379378"/>
            <a:ext cx="4760652" cy="6322979"/>
          </a:xfrm>
          <a:prstGeom prst="rect">
            <a:avLst/>
          </a:prstGeom>
        </p:spPr>
      </p:pic>
    </p:spTree>
    <p:extLst>
      <p:ext uri="{BB962C8B-B14F-4D97-AF65-F5344CB8AC3E}">
        <p14:creationId xmlns:p14="http://schemas.microsoft.com/office/powerpoint/2010/main" val="15080542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432172" y="386847"/>
            <a:ext cx="10301287" cy="5078313"/>
          </a:xfrm>
          <a:prstGeom prst="rect">
            <a:avLst/>
          </a:prstGeom>
          <a:noFill/>
        </p:spPr>
        <p:txBody>
          <a:bodyPr wrap="square">
            <a:spAutoFit/>
          </a:bodyPr>
          <a:lstStyle/>
          <a:p>
            <a:endParaRPr lang="en-GB" b="1" dirty="0"/>
          </a:p>
          <a:p>
            <a:r>
              <a:rPr lang="en-GB" dirty="0"/>
              <a:t>KEY DISCUSSION TOPICS:</a:t>
            </a:r>
          </a:p>
          <a:p>
            <a:endParaRPr lang="en-GB" dirty="0"/>
          </a:p>
          <a:p>
            <a:r>
              <a:rPr lang="en-GB" dirty="0"/>
              <a:t>The causes of Parkinson’s Disease</a:t>
            </a:r>
          </a:p>
          <a:p>
            <a:r>
              <a:rPr lang="en-GB" dirty="0"/>
              <a:t>The symptoms of Parkinson’s Disease</a:t>
            </a:r>
          </a:p>
          <a:p>
            <a:r>
              <a:rPr lang="en-GB" dirty="0"/>
              <a:t>Mental health and Parkinson’s</a:t>
            </a:r>
          </a:p>
          <a:p>
            <a:r>
              <a:rPr lang="en-GB" dirty="0"/>
              <a:t>Parkinson's and dementia</a:t>
            </a:r>
          </a:p>
          <a:p>
            <a:r>
              <a:rPr lang="en-GB" dirty="0"/>
              <a:t>Diagnosis of Parkinson’s Disease</a:t>
            </a:r>
          </a:p>
          <a:p>
            <a:r>
              <a:rPr lang="en-GB" dirty="0"/>
              <a:t>Treatment of Parkinson’s Disease</a:t>
            </a:r>
          </a:p>
          <a:p>
            <a:r>
              <a:rPr lang="en-GB" dirty="0"/>
              <a:t>Medication Principles &amp; Types</a:t>
            </a:r>
          </a:p>
          <a:p>
            <a:r>
              <a:rPr lang="en-GB" dirty="0"/>
              <a:t>Movement recording and non-oral medication</a:t>
            </a:r>
          </a:p>
          <a:p>
            <a:r>
              <a:rPr lang="en-GB" dirty="0"/>
              <a:t>What apomorphine and </a:t>
            </a:r>
            <a:r>
              <a:rPr lang="en-GB" dirty="0" err="1"/>
              <a:t>duodopa</a:t>
            </a:r>
            <a:r>
              <a:rPr lang="en-GB" dirty="0"/>
              <a:t> are used for</a:t>
            </a:r>
          </a:p>
          <a:p>
            <a:r>
              <a:rPr lang="en-GB" dirty="0"/>
              <a:t>Impact on relationships</a:t>
            </a:r>
          </a:p>
          <a:p>
            <a:r>
              <a:rPr lang="en-GB" dirty="0"/>
              <a:t>Living with Parkinson’s</a:t>
            </a:r>
          </a:p>
          <a:p>
            <a:r>
              <a:rPr lang="en-GB" dirty="0"/>
              <a:t>Decline in abilities of people suffering from Parkinson’s</a:t>
            </a:r>
          </a:p>
          <a:p>
            <a:r>
              <a:rPr lang="en-GB" dirty="0"/>
              <a:t>In House Policies &amp; Procedures</a:t>
            </a:r>
          </a:p>
          <a:p>
            <a:endParaRPr lang="en-GB" dirty="0"/>
          </a:p>
          <a:p>
            <a:endParaRPr lang="en-GB" dirty="0"/>
          </a:p>
        </p:txBody>
      </p:sp>
    </p:spTree>
    <p:extLst>
      <p:ext uri="{BB962C8B-B14F-4D97-AF65-F5344CB8AC3E}">
        <p14:creationId xmlns:p14="http://schemas.microsoft.com/office/powerpoint/2010/main" val="58494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1309250" y="554799"/>
            <a:ext cx="10301287" cy="923330"/>
          </a:xfrm>
          <a:prstGeom prst="rect">
            <a:avLst/>
          </a:prstGeom>
          <a:noFill/>
        </p:spPr>
        <p:txBody>
          <a:bodyPr wrap="square">
            <a:spAutoFit/>
          </a:bodyPr>
          <a:lstStyle/>
          <a:p>
            <a:pPr algn="ctr"/>
            <a:r>
              <a:rPr lang="en-GB" b="1" dirty="0"/>
              <a:t>There is a staged decline in abilities of people suffering from Parkinson’s.</a:t>
            </a:r>
          </a:p>
          <a:p>
            <a:pPr algn="ctr"/>
            <a:endParaRPr lang="en-GB" b="1" dirty="0"/>
          </a:p>
          <a:p>
            <a:pPr algn="ctr"/>
            <a:endParaRPr lang="en-GB" b="1" dirty="0"/>
          </a:p>
        </p:txBody>
      </p:sp>
      <p:pic>
        <p:nvPicPr>
          <p:cNvPr id="7" name="Picture 6" descr="A diagram of a person in a wheelchair&#10;&#10;Description automatically generated">
            <a:extLst>
              <a:ext uri="{FF2B5EF4-FFF2-40B4-BE49-F238E27FC236}">
                <a16:creationId xmlns:a16="http://schemas.microsoft.com/office/drawing/2014/main" id="{CFA16984-3135-2836-59BE-3E034A38CF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1538" y="1016464"/>
            <a:ext cx="8336710" cy="5558569"/>
          </a:xfrm>
          <a:prstGeom prst="rect">
            <a:avLst/>
          </a:prstGeom>
        </p:spPr>
      </p:pic>
    </p:spTree>
    <p:extLst>
      <p:ext uri="{BB962C8B-B14F-4D97-AF65-F5344CB8AC3E}">
        <p14:creationId xmlns:p14="http://schemas.microsoft.com/office/powerpoint/2010/main" val="129489867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TM04033921[[fn=Damask]]</Template>
  <TotalTime>1153</TotalTime>
  <Words>393</Words>
  <Application>Microsoft Office PowerPoint</Application>
  <PresentationFormat>Widescreen</PresentationFormat>
  <Paragraphs>48</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Bookman Old Style</vt:lpstr>
      <vt:lpstr>Rockwell</vt:lpstr>
      <vt:lpstr>Damask</vt:lpstr>
      <vt:lpstr>PARKINSON’S AWARENESS </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Moving &amp; Assisting People</dc:title>
  <dc:creator>Healthcare Trainers Network</dc:creator>
  <cp:lastModifiedBy>David Inglis</cp:lastModifiedBy>
  <cp:revision>37</cp:revision>
  <dcterms:created xsi:type="dcterms:W3CDTF">2020-12-27T08:34:17Z</dcterms:created>
  <dcterms:modified xsi:type="dcterms:W3CDTF">2023-11-30T15:20:08Z</dcterms:modified>
</cp:coreProperties>
</file>