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5" r:id="rId8"/>
    <p:sldId id="266" r:id="rId9"/>
    <p:sldId id="267" r:id="rId10"/>
    <p:sldId id="268" r:id="rId11"/>
    <p:sldId id="269"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995D45-6F39-4DB9-B444-102D9F89BF25}" v="282" dt="2025-09-21T13:21:37.5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35" autoAdjust="0"/>
    <p:restoredTop sz="94660"/>
  </p:normalViewPr>
  <p:slideViewPr>
    <p:cSldViewPr snapToGrid="0">
      <p:cViewPr varScale="1">
        <p:scale>
          <a:sx n="74" d="100"/>
          <a:sy n="74" d="100"/>
        </p:scale>
        <p:origin x="442" y="28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Inglis" userId="3be6eadf-8727-4046-9a0a-8118c0e6b931" providerId="ADAL" clId="{E99DB52C-B548-4541-88BC-888389A9100C}"/>
    <pc:docChg chg="undo custSel addSld modSld modMainMaster">
      <pc:chgData name="David Inglis" userId="3be6eadf-8727-4046-9a0a-8118c0e6b931" providerId="ADAL" clId="{E99DB52C-B548-4541-88BC-888389A9100C}" dt="2025-09-21T13:21:37.509" v="524" actId="20577"/>
      <pc:docMkLst>
        <pc:docMk/>
      </pc:docMkLst>
      <pc:sldChg chg="modSp mod modTransition">
        <pc:chgData name="David Inglis" userId="3be6eadf-8727-4046-9a0a-8118c0e6b931" providerId="ADAL" clId="{E99DB52C-B548-4541-88BC-888389A9100C}" dt="2025-09-21T12:19:02.438" v="398" actId="14100"/>
        <pc:sldMkLst>
          <pc:docMk/>
          <pc:sldMk cId="3489288997" sldId="256"/>
        </pc:sldMkLst>
        <pc:spChg chg="mod">
          <ac:chgData name="David Inglis" userId="3be6eadf-8727-4046-9a0a-8118c0e6b931" providerId="ADAL" clId="{E99DB52C-B548-4541-88BC-888389A9100C}" dt="2025-09-21T12:19:02.438" v="398" actId="14100"/>
          <ac:spMkLst>
            <pc:docMk/>
            <pc:sldMk cId="3489288997" sldId="256"/>
            <ac:spMk id="2" creationId="{DF5EF15B-BF3E-4E0B-9EF0-F28D54F2BFDF}"/>
          </ac:spMkLst>
        </pc:spChg>
      </pc:sldChg>
      <pc:sldChg chg="modSp modTransition modAnim">
        <pc:chgData name="David Inglis" userId="3be6eadf-8727-4046-9a0a-8118c0e6b931" providerId="ADAL" clId="{E99DB52C-B548-4541-88BC-888389A9100C}" dt="2025-09-21T13:21:37.509" v="524" actId="20577"/>
        <pc:sldMkLst>
          <pc:docMk/>
          <pc:sldMk cId="681358525" sldId="257"/>
        </pc:sldMkLst>
        <pc:spChg chg="mod">
          <ac:chgData name="David Inglis" userId="3be6eadf-8727-4046-9a0a-8118c0e6b931" providerId="ADAL" clId="{E99DB52C-B548-4541-88BC-888389A9100C}" dt="2025-09-21T13:21:37.509" v="524" actId="20577"/>
          <ac:spMkLst>
            <pc:docMk/>
            <pc:sldMk cId="681358525" sldId="257"/>
            <ac:spMk id="4" creationId="{9E434501-BAEF-404B-B995-A1EBC2082CE4}"/>
          </ac:spMkLst>
        </pc:spChg>
      </pc:sldChg>
      <pc:sldChg chg="modSp modTransition modAnim">
        <pc:chgData name="David Inglis" userId="3be6eadf-8727-4046-9a0a-8118c0e6b931" providerId="ADAL" clId="{E99DB52C-B548-4541-88BC-888389A9100C}" dt="2025-09-21T12:20:24.553" v="400" actId="20577"/>
        <pc:sldMkLst>
          <pc:docMk/>
          <pc:sldMk cId="1385533504" sldId="258"/>
        </pc:sldMkLst>
        <pc:spChg chg="mod">
          <ac:chgData name="David Inglis" userId="3be6eadf-8727-4046-9a0a-8118c0e6b931" providerId="ADAL" clId="{E99DB52C-B548-4541-88BC-888389A9100C}" dt="2025-09-21T12:20:24.553" v="400" actId="20577"/>
          <ac:spMkLst>
            <pc:docMk/>
            <pc:sldMk cId="1385533504" sldId="258"/>
            <ac:spMk id="4" creationId="{9E434501-BAEF-404B-B995-A1EBC2082CE4}"/>
          </ac:spMkLst>
        </pc:spChg>
      </pc:sldChg>
      <pc:sldChg chg="modSp modTransition modAnim">
        <pc:chgData name="David Inglis" userId="3be6eadf-8727-4046-9a0a-8118c0e6b931" providerId="ADAL" clId="{E99DB52C-B548-4541-88BC-888389A9100C}" dt="2025-09-21T12:30:35.777" v="406"/>
        <pc:sldMkLst>
          <pc:docMk/>
          <pc:sldMk cId="104069068" sldId="259"/>
        </pc:sldMkLst>
        <pc:spChg chg="mod">
          <ac:chgData name="David Inglis" userId="3be6eadf-8727-4046-9a0a-8118c0e6b931" providerId="ADAL" clId="{E99DB52C-B548-4541-88BC-888389A9100C}" dt="2025-09-21T12:21:01.559" v="403" actId="20577"/>
          <ac:spMkLst>
            <pc:docMk/>
            <pc:sldMk cId="104069068" sldId="259"/>
            <ac:spMk id="4" creationId="{9E434501-BAEF-404B-B995-A1EBC2082CE4}"/>
          </ac:spMkLst>
        </pc:spChg>
      </pc:sldChg>
      <pc:sldChg chg="modSp mod modTransition modAnim">
        <pc:chgData name="David Inglis" userId="3be6eadf-8727-4046-9a0a-8118c0e6b931" providerId="ADAL" clId="{E99DB52C-B548-4541-88BC-888389A9100C}" dt="2025-09-21T12:31:26.890" v="412"/>
        <pc:sldMkLst>
          <pc:docMk/>
          <pc:sldMk cId="1508054203" sldId="260"/>
        </pc:sldMkLst>
        <pc:spChg chg="mod">
          <ac:chgData name="David Inglis" userId="3be6eadf-8727-4046-9a0a-8118c0e6b931" providerId="ADAL" clId="{E99DB52C-B548-4541-88BC-888389A9100C}" dt="2025-09-21T12:31:15.700" v="410" actId="1076"/>
          <ac:spMkLst>
            <pc:docMk/>
            <pc:sldMk cId="1508054203" sldId="260"/>
            <ac:spMk id="4" creationId="{9E434501-BAEF-404B-B995-A1EBC2082CE4}"/>
          </ac:spMkLst>
        </pc:spChg>
      </pc:sldChg>
      <pc:sldChg chg="modSp modTransition modAnim">
        <pc:chgData name="David Inglis" userId="3be6eadf-8727-4046-9a0a-8118c0e6b931" providerId="ADAL" clId="{E99DB52C-B548-4541-88BC-888389A9100C}" dt="2025-09-21T12:34:52.742" v="420" actId="20577"/>
        <pc:sldMkLst>
          <pc:docMk/>
          <pc:sldMk cId="1294898673" sldId="261"/>
        </pc:sldMkLst>
        <pc:spChg chg="mod">
          <ac:chgData name="David Inglis" userId="3be6eadf-8727-4046-9a0a-8118c0e6b931" providerId="ADAL" clId="{E99DB52C-B548-4541-88BC-888389A9100C}" dt="2025-09-21T12:34:52.742" v="420" actId="20577"/>
          <ac:spMkLst>
            <pc:docMk/>
            <pc:sldMk cId="1294898673" sldId="261"/>
            <ac:spMk id="4" creationId="{9E434501-BAEF-404B-B995-A1EBC2082CE4}"/>
          </ac:spMkLst>
        </pc:spChg>
      </pc:sldChg>
      <pc:sldChg chg="modSp mod modTransition modAnim">
        <pc:chgData name="David Inglis" userId="3be6eadf-8727-4046-9a0a-8118c0e6b931" providerId="ADAL" clId="{E99DB52C-B548-4541-88BC-888389A9100C}" dt="2025-09-21T12:35:49.087" v="426"/>
        <pc:sldMkLst>
          <pc:docMk/>
          <pc:sldMk cId="3111817809" sldId="265"/>
        </pc:sldMkLst>
        <pc:spChg chg="mod">
          <ac:chgData name="David Inglis" userId="3be6eadf-8727-4046-9a0a-8118c0e6b931" providerId="ADAL" clId="{E99DB52C-B548-4541-88BC-888389A9100C}" dt="2025-09-21T12:35:45.529" v="425" actId="1076"/>
          <ac:spMkLst>
            <pc:docMk/>
            <pc:sldMk cId="3111817809" sldId="265"/>
            <ac:spMk id="4" creationId="{9E434501-BAEF-404B-B995-A1EBC2082CE4}"/>
          </ac:spMkLst>
        </pc:spChg>
      </pc:sldChg>
      <pc:sldChg chg="modSp modTransition modAnim">
        <pc:chgData name="David Inglis" userId="3be6eadf-8727-4046-9a0a-8118c0e6b931" providerId="ADAL" clId="{E99DB52C-B548-4541-88BC-888389A9100C}" dt="2025-09-21T13:10:22.579" v="431"/>
        <pc:sldMkLst>
          <pc:docMk/>
          <pc:sldMk cId="1569306734" sldId="266"/>
        </pc:sldMkLst>
        <pc:spChg chg="mod">
          <ac:chgData name="David Inglis" userId="3be6eadf-8727-4046-9a0a-8118c0e6b931" providerId="ADAL" clId="{E99DB52C-B548-4541-88BC-888389A9100C}" dt="2025-09-21T13:10:07.611" v="428" actId="20577"/>
          <ac:spMkLst>
            <pc:docMk/>
            <pc:sldMk cId="1569306734" sldId="266"/>
            <ac:spMk id="4" creationId="{9E434501-BAEF-404B-B995-A1EBC2082CE4}"/>
          </ac:spMkLst>
        </pc:spChg>
      </pc:sldChg>
      <pc:sldChg chg="modSp modTransition modAnim">
        <pc:chgData name="David Inglis" userId="3be6eadf-8727-4046-9a0a-8118c0e6b931" providerId="ADAL" clId="{E99DB52C-B548-4541-88BC-888389A9100C}" dt="2025-09-21T12:16:34.726" v="382"/>
        <pc:sldMkLst>
          <pc:docMk/>
          <pc:sldMk cId="567600775" sldId="267"/>
        </pc:sldMkLst>
        <pc:spChg chg="mod">
          <ac:chgData name="David Inglis" userId="3be6eadf-8727-4046-9a0a-8118c0e6b931" providerId="ADAL" clId="{E99DB52C-B548-4541-88BC-888389A9100C}" dt="2025-09-21T11:29:21.834" v="131" actId="20577"/>
          <ac:spMkLst>
            <pc:docMk/>
            <pc:sldMk cId="567600775" sldId="267"/>
            <ac:spMk id="4" creationId="{9E434501-BAEF-404B-B995-A1EBC2082CE4}"/>
          </ac:spMkLst>
        </pc:spChg>
      </pc:sldChg>
      <pc:sldChg chg="modSp modTransition modAnim">
        <pc:chgData name="David Inglis" userId="3be6eadf-8727-4046-9a0a-8118c0e6b931" providerId="ADAL" clId="{E99DB52C-B548-4541-88BC-888389A9100C}" dt="2025-09-21T13:11:15.121" v="435"/>
        <pc:sldMkLst>
          <pc:docMk/>
          <pc:sldMk cId="2383043905" sldId="268"/>
        </pc:sldMkLst>
        <pc:spChg chg="mod">
          <ac:chgData name="David Inglis" userId="3be6eadf-8727-4046-9a0a-8118c0e6b931" providerId="ADAL" clId="{E99DB52C-B548-4541-88BC-888389A9100C}" dt="2025-09-21T13:11:03.926" v="433" actId="20577"/>
          <ac:spMkLst>
            <pc:docMk/>
            <pc:sldMk cId="2383043905" sldId="268"/>
            <ac:spMk id="4" creationId="{9E434501-BAEF-404B-B995-A1EBC2082CE4}"/>
          </ac:spMkLst>
        </pc:spChg>
      </pc:sldChg>
      <pc:sldChg chg="modSp modTransition modAnim">
        <pc:chgData name="David Inglis" userId="3be6eadf-8727-4046-9a0a-8118c0e6b931" providerId="ADAL" clId="{E99DB52C-B548-4541-88BC-888389A9100C}" dt="2025-09-21T13:11:56.177" v="442"/>
        <pc:sldMkLst>
          <pc:docMk/>
          <pc:sldMk cId="2972729214" sldId="269"/>
        </pc:sldMkLst>
        <pc:spChg chg="mod">
          <ac:chgData name="David Inglis" userId="3be6eadf-8727-4046-9a0a-8118c0e6b931" providerId="ADAL" clId="{E99DB52C-B548-4541-88BC-888389A9100C}" dt="2025-09-21T13:11:42.256" v="440" actId="20577"/>
          <ac:spMkLst>
            <pc:docMk/>
            <pc:sldMk cId="2972729214" sldId="269"/>
            <ac:spMk id="4" creationId="{9E434501-BAEF-404B-B995-A1EBC2082CE4}"/>
          </ac:spMkLst>
        </pc:spChg>
      </pc:sldChg>
      <pc:sldChg chg="modSp modTransition modAnim">
        <pc:chgData name="David Inglis" userId="3be6eadf-8727-4046-9a0a-8118c0e6b931" providerId="ADAL" clId="{E99DB52C-B548-4541-88BC-888389A9100C}" dt="2025-09-21T13:12:41.310" v="447"/>
        <pc:sldMkLst>
          <pc:docMk/>
          <pc:sldMk cId="1061325706" sldId="271"/>
        </pc:sldMkLst>
        <pc:spChg chg="mod">
          <ac:chgData name="David Inglis" userId="3be6eadf-8727-4046-9a0a-8118c0e6b931" providerId="ADAL" clId="{E99DB52C-B548-4541-88BC-888389A9100C}" dt="2025-09-21T13:12:21.182" v="444" actId="20577"/>
          <ac:spMkLst>
            <pc:docMk/>
            <pc:sldMk cId="1061325706" sldId="271"/>
            <ac:spMk id="4" creationId="{9E434501-BAEF-404B-B995-A1EBC2082CE4}"/>
          </ac:spMkLst>
        </pc:spChg>
      </pc:sldChg>
      <pc:sldChg chg="modSp modTransition modAnim">
        <pc:chgData name="David Inglis" userId="3be6eadf-8727-4046-9a0a-8118c0e6b931" providerId="ADAL" clId="{E99DB52C-B548-4541-88BC-888389A9100C}" dt="2025-09-21T13:13:19.715" v="453"/>
        <pc:sldMkLst>
          <pc:docMk/>
          <pc:sldMk cId="1351592797" sldId="272"/>
        </pc:sldMkLst>
        <pc:spChg chg="mod">
          <ac:chgData name="David Inglis" userId="3be6eadf-8727-4046-9a0a-8118c0e6b931" providerId="ADAL" clId="{E99DB52C-B548-4541-88BC-888389A9100C}" dt="2025-09-21T13:13:03.773" v="451" actId="20577"/>
          <ac:spMkLst>
            <pc:docMk/>
            <pc:sldMk cId="1351592797" sldId="272"/>
            <ac:spMk id="4" creationId="{9E434501-BAEF-404B-B995-A1EBC2082CE4}"/>
          </ac:spMkLst>
        </pc:spChg>
      </pc:sldChg>
      <pc:sldChg chg="modSp add mod modTransition modAnim">
        <pc:chgData name="David Inglis" userId="3be6eadf-8727-4046-9a0a-8118c0e6b931" providerId="ADAL" clId="{E99DB52C-B548-4541-88BC-888389A9100C}" dt="2025-09-21T13:13:52.770" v="456"/>
        <pc:sldMkLst>
          <pc:docMk/>
          <pc:sldMk cId="2801303985" sldId="273"/>
        </pc:sldMkLst>
        <pc:spChg chg="mod">
          <ac:chgData name="David Inglis" userId="3be6eadf-8727-4046-9a0a-8118c0e6b931" providerId="ADAL" clId="{E99DB52C-B548-4541-88BC-888389A9100C}" dt="2025-09-21T11:37:05.392" v="171" actId="20577"/>
          <ac:spMkLst>
            <pc:docMk/>
            <pc:sldMk cId="2801303985" sldId="273"/>
            <ac:spMk id="4" creationId="{4258941D-558B-0D6C-BC9C-329877FB478E}"/>
          </ac:spMkLst>
        </pc:spChg>
      </pc:sldChg>
      <pc:sldChg chg="modSp add mod modTransition modAnim">
        <pc:chgData name="David Inglis" userId="3be6eadf-8727-4046-9a0a-8118c0e6b931" providerId="ADAL" clId="{E99DB52C-B548-4541-88BC-888389A9100C}" dt="2025-09-21T13:14:19.430" v="461"/>
        <pc:sldMkLst>
          <pc:docMk/>
          <pc:sldMk cId="1898638402" sldId="274"/>
        </pc:sldMkLst>
        <pc:spChg chg="mod">
          <ac:chgData name="David Inglis" userId="3be6eadf-8727-4046-9a0a-8118c0e6b931" providerId="ADAL" clId="{E99DB52C-B548-4541-88BC-888389A9100C}" dt="2025-09-21T13:14:08.348" v="459" actId="20577"/>
          <ac:spMkLst>
            <pc:docMk/>
            <pc:sldMk cId="1898638402" sldId="274"/>
            <ac:spMk id="4" creationId="{8B1048F0-1415-CFE0-F43F-7E9C46C69E16}"/>
          </ac:spMkLst>
        </pc:spChg>
      </pc:sldChg>
      <pc:sldChg chg="modSp add mod modTransition modAnim">
        <pc:chgData name="David Inglis" userId="3be6eadf-8727-4046-9a0a-8118c0e6b931" providerId="ADAL" clId="{E99DB52C-B548-4541-88BC-888389A9100C}" dt="2025-09-21T13:14:52.465" v="467"/>
        <pc:sldMkLst>
          <pc:docMk/>
          <pc:sldMk cId="1887533842" sldId="275"/>
        </pc:sldMkLst>
        <pc:spChg chg="mod">
          <ac:chgData name="David Inglis" userId="3be6eadf-8727-4046-9a0a-8118c0e6b931" providerId="ADAL" clId="{E99DB52C-B548-4541-88BC-888389A9100C}" dt="2025-09-21T13:14:38.983" v="464" actId="20577"/>
          <ac:spMkLst>
            <pc:docMk/>
            <pc:sldMk cId="1887533842" sldId="275"/>
            <ac:spMk id="4" creationId="{AA8916D5-29EF-77BA-C6FB-C6B4471E0870}"/>
          </ac:spMkLst>
        </pc:spChg>
      </pc:sldChg>
      <pc:sldChg chg="modSp add mod modTransition modAnim">
        <pc:chgData name="David Inglis" userId="3be6eadf-8727-4046-9a0a-8118c0e6b931" providerId="ADAL" clId="{E99DB52C-B548-4541-88BC-888389A9100C}" dt="2025-09-21T13:15:21.079" v="472"/>
        <pc:sldMkLst>
          <pc:docMk/>
          <pc:sldMk cId="1444561956" sldId="276"/>
        </pc:sldMkLst>
        <pc:spChg chg="mod">
          <ac:chgData name="David Inglis" userId="3be6eadf-8727-4046-9a0a-8118c0e6b931" providerId="ADAL" clId="{E99DB52C-B548-4541-88BC-888389A9100C}" dt="2025-09-21T13:15:05.610" v="469" actId="20577"/>
          <ac:spMkLst>
            <pc:docMk/>
            <pc:sldMk cId="1444561956" sldId="276"/>
            <ac:spMk id="4" creationId="{D07C352D-9A39-67B1-AE42-EA3FC62E1E8C}"/>
          </ac:spMkLst>
        </pc:spChg>
      </pc:sldChg>
      <pc:sldChg chg="modSp add mod modTransition modAnim">
        <pc:chgData name="David Inglis" userId="3be6eadf-8727-4046-9a0a-8118c0e6b931" providerId="ADAL" clId="{E99DB52C-B548-4541-88BC-888389A9100C}" dt="2025-09-21T13:15:48.874" v="477"/>
        <pc:sldMkLst>
          <pc:docMk/>
          <pc:sldMk cId="2107156040" sldId="277"/>
        </pc:sldMkLst>
        <pc:spChg chg="mod">
          <ac:chgData name="David Inglis" userId="3be6eadf-8727-4046-9a0a-8118c0e6b931" providerId="ADAL" clId="{E99DB52C-B548-4541-88BC-888389A9100C}" dt="2025-09-21T13:15:36.530" v="475" actId="20577"/>
          <ac:spMkLst>
            <pc:docMk/>
            <pc:sldMk cId="2107156040" sldId="277"/>
            <ac:spMk id="4" creationId="{EF2C6AC2-B706-0D38-E7BF-40366BA349D2}"/>
          </ac:spMkLst>
        </pc:spChg>
      </pc:sldChg>
      <pc:sldChg chg="modSp add mod modTransition modAnim">
        <pc:chgData name="David Inglis" userId="3be6eadf-8727-4046-9a0a-8118c0e6b931" providerId="ADAL" clId="{E99DB52C-B548-4541-88BC-888389A9100C}" dt="2025-09-21T13:16:35.686" v="486"/>
        <pc:sldMkLst>
          <pc:docMk/>
          <pc:sldMk cId="339793870" sldId="278"/>
        </pc:sldMkLst>
        <pc:spChg chg="mod">
          <ac:chgData name="David Inglis" userId="3be6eadf-8727-4046-9a0a-8118c0e6b931" providerId="ADAL" clId="{E99DB52C-B548-4541-88BC-888389A9100C}" dt="2025-09-21T13:16:29.919" v="485" actId="20577"/>
          <ac:spMkLst>
            <pc:docMk/>
            <pc:sldMk cId="339793870" sldId="278"/>
            <ac:spMk id="4" creationId="{8D83836F-4A08-4755-FBAC-F70658716F57}"/>
          </ac:spMkLst>
        </pc:spChg>
      </pc:sldChg>
      <pc:sldChg chg="modSp add mod modTransition modAnim">
        <pc:chgData name="David Inglis" userId="3be6eadf-8727-4046-9a0a-8118c0e6b931" providerId="ADAL" clId="{E99DB52C-B548-4541-88BC-888389A9100C}" dt="2025-09-21T13:17:35.039" v="495" actId="20577"/>
        <pc:sldMkLst>
          <pc:docMk/>
          <pc:sldMk cId="3107893373" sldId="279"/>
        </pc:sldMkLst>
        <pc:spChg chg="mod">
          <ac:chgData name="David Inglis" userId="3be6eadf-8727-4046-9a0a-8118c0e6b931" providerId="ADAL" clId="{E99DB52C-B548-4541-88BC-888389A9100C}" dt="2025-09-21T13:17:35.039" v="495" actId="20577"/>
          <ac:spMkLst>
            <pc:docMk/>
            <pc:sldMk cId="3107893373" sldId="279"/>
            <ac:spMk id="4" creationId="{ABD2615A-D2DB-0AEB-8EF3-EA231D78AD75}"/>
          </ac:spMkLst>
        </pc:spChg>
      </pc:sldChg>
      <pc:sldChg chg="modSp add mod modTransition modAnim">
        <pc:chgData name="David Inglis" userId="3be6eadf-8727-4046-9a0a-8118c0e6b931" providerId="ADAL" clId="{E99DB52C-B548-4541-88BC-888389A9100C}" dt="2025-09-21T13:17:59.928" v="499"/>
        <pc:sldMkLst>
          <pc:docMk/>
          <pc:sldMk cId="3914611262" sldId="280"/>
        </pc:sldMkLst>
        <pc:spChg chg="mod">
          <ac:chgData name="David Inglis" userId="3be6eadf-8727-4046-9a0a-8118c0e6b931" providerId="ADAL" clId="{E99DB52C-B548-4541-88BC-888389A9100C}" dt="2025-09-21T11:51:51.178" v="263" actId="20577"/>
          <ac:spMkLst>
            <pc:docMk/>
            <pc:sldMk cId="3914611262" sldId="280"/>
            <ac:spMk id="4" creationId="{B34C0B7A-C24B-2936-1377-A137B945D39D}"/>
          </ac:spMkLst>
        </pc:spChg>
      </pc:sldChg>
      <pc:sldChg chg="modSp add mod modTransition modAnim">
        <pc:chgData name="David Inglis" userId="3be6eadf-8727-4046-9a0a-8118c0e6b931" providerId="ADAL" clId="{E99DB52C-B548-4541-88BC-888389A9100C}" dt="2025-09-21T13:18:41.629" v="505"/>
        <pc:sldMkLst>
          <pc:docMk/>
          <pc:sldMk cId="1266214893" sldId="281"/>
        </pc:sldMkLst>
        <pc:spChg chg="mod">
          <ac:chgData name="David Inglis" userId="3be6eadf-8727-4046-9a0a-8118c0e6b931" providerId="ADAL" clId="{E99DB52C-B548-4541-88BC-888389A9100C}" dt="2025-09-21T11:54:12.661" v="289" actId="12"/>
          <ac:spMkLst>
            <pc:docMk/>
            <pc:sldMk cId="1266214893" sldId="281"/>
            <ac:spMk id="4" creationId="{0E639BB2-CC7F-1C31-4FDB-F5CB43260199}"/>
          </ac:spMkLst>
        </pc:spChg>
      </pc:sldChg>
      <pc:sldChg chg="modSp add mod modTransition modAnim">
        <pc:chgData name="David Inglis" userId="3be6eadf-8727-4046-9a0a-8118c0e6b931" providerId="ADAL" clId="{E99DB52C-B548-4541-88BC-888389A9100C}" dt="2025-09-21T13:19:07.115" v="509"/>
        <pc:sldMkLst>
          <pc:docMk/>
          <pc:sldMk cId="2296791923" sldId="282"/>
        </pc:sldMkLst>
        <pc:spChg chg="mod">
          <ac:chgData name="David Inglis" userId="3be6eadf-8727-4046-9a0a-8118c0e6b931" providerId="ADAL" clId="{E99DB52C-B548-4541-88BC-888389A9100C}" dt="2025-09-21T13:18:52.188" v="506" actId="1076"/>
          <ac:spMkLst>
            <pc:docMk/>
            <pc:sldMk cId="2296791923" sldId="282"/>
            <ac:spMk id="4" creationId="{3E729567-44D5-46F5-E463-483DE726834A}"/>
          </ac:spMkLst>
        </pc:spChg>
      </pc:sldChg>
      <pc:sldChg chg="modSp add mod modTransition modAnim">
        <pc:chgData name="David Inglis" userId="3be6eadf-8727-4046-9a0a-8118c0e6b931" providerId="ADAL" clId="{E99DB52C-B548-4541-88BC-888389A9100C}" dt="2025-09-21T13:19:25.272" v="512"/>
        <pc:sldMkLst>
          <pc:docMk/>
          <pc:sldMk cId="2977739786" sldId="283"/>
        </pc:sldMkLst>
        <pc:spChg chg="mod">
          <ac:chgData name="David Inglis" userId="3be6eadf-8727-4046-9a0a-8118c0e6b931" providerId="ADAL" clId="{E99DB52C-B548-4541-88BC-888389A9100C}" dt="2025-09-21T11:58:24.477" v="317" actId="20577"/>
          <ac:spMkLst>
            <pc:docMk/>
            <pc:sldMk cId="2977739786" sldId="283"/>
            <ac:spMk id="4" creationId="{A7E6C087-6ED5-65C4-5EE5-BE8BA7440222}"/>
          </ac:spMkLst>
        </pc:spChg>
      </pc:sldChg>
      <pc:sldChg chg="modSp add mod modTransition modAnim">
        <pc:chgData name="David Inglis" userId="3be6eadf-8727-4046-9a0a-8118c0e6b931" providerId="ADAL" clId="{E99DB52C-B548-4541-88BC-888389A9100C}" dt="2025-09-21T13:20:00.125" v="517"/>
        <pc:sldMkLst>
          <pc:docMk/>
          <pc:sldMk cId="3016564607" sldId="284"/>
        </pc:sldMkLst>
        <pc:spChg chg="mod">
          <ac:chgData name="David Inglis" userId="3be6eadf-8727-4046-9a0a-8118c0e6b931" providerId="ADAL" clId="{E99DB52C-B548-4541-88BC-888389A9100C}" dt="2025-09-21T12:00:10.169" v="332" actId="20577"/>
          <ac:spMkLst>
            <pc:docMk/>
            <pc:sldMk cId="3016564607" sldId="284"/>
            <ac:spMk id="4" creationId="{F5B9C234-B34A-847F-A492-B5A7AD54BFA1}"/>
          </ac:spMkLst>
        </pc:spChg>
      </pc:sldChg>
      <pc:sldChg chg="addSp delSp modSp add mod modTransition modAnim">
        <pc:chgData name="David Inglis" userId="3be6eadf-8727-4046-9a0a-8118c0e6b931" providerId="ADAL" clId="{E99DB52C-B548-4541-88BC-888389A9100C}" dt="2025-09-21T13:20:20.260" v="520"/>
        <pc:sldMkLst>
          <pc:docMk/>
          <pc:sldMk cId="2978896854" sldId="285"/>
        </pc:sldMkLst>
        <pc:spChg chg="add del mod">
          <ac:chgData name="David Inglis" userId="3be6eadf-8727-4046-9a0a-8118c0e6b931" providerId="ADAL" clId="{E99DB52C-B548-4541-88BC-888389A9100C}" dt="2025-09-21T12:03:29.624" v="353" actId="20577"/>
          <ac:spMkLst>
            <pc:docMk/>
            <pc:sldMk cId="2978896854" sldId="285"/>
            <ac:spMk id="4" creationId="{5116AE67-CC5A-C850-E4A8-EB64410442A1}"/>
          </ac:spMkLst>
        </pc:spChg>
      </pc:sldChg>
      <pc:sldChg chg="modSp add mod modTransition modAnim">
        <pc:chgData name="David Inglis" userId="3be6eadf-8727-4046-9a0a-8118c0e6b931" providerId="ADAL" clId="{E99DB52C-B548-4541-88BC-888389A9100C}" dt="2025-09-21T13:20:51.719" v="523"/>
        <pc:sldMkLst>
          <pc:docMk/>
          <pc:sldMk cId="453393656" sldId="286"/>
        </pc:sldMkLst>
        <pc:spChg chg="mod">
          <ac:chgData name="David Inglis" userId="3be6eadf-8727-4046-9a0a-8118c0e6b931" providerId="ADAL" clId="{E99DB52C-B548-4541-88BC-888389A9100C}" dt="2025-09-21T12:04:39.709" v="364" actId="20577"/>
          <ac:spMkLst>
            <pc:docMk/>
            <pc:sldMk cId="453393656" sldId="286"/>
            <ac:spMk id="4" creationId="{DDCCAED5-2DBF-CD77-648C-594AAB69A041}"/>
          </ac:spMkLst>
        </pc:spChg>
      </pc:sldChg>
      <pc:sldMasterChg chg="modTransition modSldLayout">
        <pc:chgData name="David Inglis" userId="3be6eadf-8727-4046-9a0a-8118c0e6b931" providerId="ADAL" clId="{E99DB52C-B548-4541-88BC-888389A9100C}" dt="2025-09-21T12:16:34.726" v="382"/>
        <pc:sldMasterMkLst>
          <pc:docMk/>
          <pc:sldMasterMk cId="2147685552" sldId="2147483660"/>
        </pc:sldMasterMkLst>
        <pc:sldLayoutChg chg="modTransition">
          <pc:chgData name="David Inglis" userId="3be6eadf-8727-4046-9a0a-8118c0e6b931" providerId="ADAL" clId="{E99DB52C-B548-4541-88BC-888389A9100C}" dt="2025-09-21T12:16:34.726" v="382"/>
          <pc:sldLayoutMkLst>
            <pc:docMk/>
            <pc:sldMasterMk cId="2147685552" sldId="2147483660"/>
            <pc:sldLayoutMk cId="280019791" sldId="2147483661"/>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3120038638" sldId="2147483662"/>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3121825872" sldId="2147483663"/>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1843081072" sldId="2147483664"/>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3517171278" sldId="2147483665"/>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1435270216" sldId="2147483666"/>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2616285871" sldId="2147483667"/>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2465207132" sldId="2147483668"/>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3486249086" sldId="2147483669"/>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2604486419" sldId="2147483670"/>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1508655511" sldId="2147483671"/>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2278151613" sldId="2147483672"/>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153519328" sldId="2147483673"/>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806992899" sldId="2147483674"/>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358825836" sldId="2147483675"/>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4280957008" sldId="2147483676"/>
          </pc:sldLayoutMkLst>
        </pc:sldLayoutChg>
        <pc:sldLayoutChg chg="modTransition">
          <pc:chgData name="David Inglis" userId="3be6eadf-8727-4046-9a0a-8118c0e6b931" providerId="ADAL" clId="{E99DB52C-B548-4541-88BC-888389A9100C}" dt="2025-09-21T12:16:34.726" v="382"/>
          <pc:sldLayoutMkLst>
            <pc:docMk/>
            <pc:sldMasterMk cId="2147685552" sldId="2147483660"/>
            <pc:sldLayoutMk cId="105730140" sldId="2147483677"/>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21/09/2025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21/09/2025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21/09/2025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21/09/2025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21/09/2025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21/09/2025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21/09/2025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21/09/2025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21/09/2025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21/09/2025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21/09/2025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21/09/2025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21/09/2025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21/09/2025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21/09/2025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21/09/2025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21/09/2025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21/09/2025</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8"/>
            <a:ext cx="9347200" cy="3148447"/>
          </a:xfrm>
        </p:spPr>
        <p:txBody>
          <a:bodyPr>
            <a:normAutofit fontScale="90000"/>
          </a:bodyPr>
          <a:lstStyle/>
          <a:p>
            <a:br>
              <a:rPr lang="en-GB" dirty="0">
                <a:latin typeface="Arial" panose="020B0604020202020204" pitchFamily="34" charset="0"/>
                <a:cs typeface="Arial" panose="020B0604020202020204" pitchFamily="34" charset="0"/>
              </a:rPr>
            </a:br>
            <a:br>
              <a:rPr lang="en-GB" dirty="0">
                <a:latin typeface="Arial" panose="020B0604020202020204" pitchFamily="34" charset="0"/>
                <a:cs typeface="Arial" panose="020B0604020202020204" pitchFamily="34" charset="0"/>
              </a:rPr>
            </a:br>
            <a:br>
              <a:rPr lang="en-GB" dirty="0">
                <a:latin typeface="Arial" panose="020B0604020202020204" pitchFamily="34" charset="0"/>
                <a:cs typeface="Arial" panose="020B0604020202020204" pitchFamily="34" charset="0"/>
              </a:rPr>
            </a:b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CARE CERTIFICATE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STANDARD 16</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4F319429-E240-ABA5-4FEA-558C9AA75D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2667" y="796573"/>
            <a:ext cx="2266666" cy="2064451"/>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001095"/>
          </a:xfrm>
          <a:prstGeom prst="rect">
            <a:avLst/>
          </a:prstGeom>
          <a:noFill/>
        </p:spPr>
        <p:txBody>
          <a:bodyPr wrap="square">
            <a:spAutoFit/>
          </a:bodyPr>
          <a:lstStyle/>
          <a:p>
            <a:pPr algn="ctr"/>
            <a:r>
              <a:rPr lang="en-GB" sz="2000" b="1" dirty="0"/>
              <a:t>Some of the Characteristics of Autism</a:t>
            </a:r>
          </a:p>
          <a:p>
            <a:endParaRPr lang="en-GB" b="1" dirty="0"/>
          </a:p>
          <a:p>
            <a:r>
              <a:rPr lang="en-GB" b="1" dirty="0"/>
              <a:t>Social Interaction Challenges</a:t>
            </a:r>
          </a:p>
          <a:p>
            <a:r>
              <a:rPr lang="en-GB" b="1" dirty="0"/>
              <a:t>Many individuals with autism struggle with social interactions making it difficult to communicate and connect with others</a:t>
            </a:r>
          </a:p>
          <a:p>
            <a:endParaRPr lang="en-GB" b="1" dirty="0"/>
          </a:p>
          <a:p>
            <a:r>
              <a:rPr lang="en-GB" b="1" dirty="0"/>
              <a:t>Repetitive Behaviour</a:t>
            </a:r>
          </a:p>
          <a:p>
            <a:r>
              <a:rPr lang="en-GB" b="1" dirty="0"/>
              <a:t>Repetitive behaviours are common amongst individuals with autism and can include actions like hand flapping or repetitive phrases</a:t>
            </a:r>
          </a:p>
          <a:p>
            <a:endParaRPr lang="en-GB" b="1" dirty="0"/>
          </a:p>
          <a:p>
            <a:r>
              <a:rPr lang="en-GB" b="1" dirty="0"/>
              <a:t>Sensory Sensitivities</a:t>
            </a:r>
          </a:p>
          <a:p>
            <a:r>
              <a:rPr lang="en-GB" b="1" dirty="0"/>
              <a:t>Individuals on the autism spectrum may experience heightened sensory sensitivities impacting their responses to sounds, lights, and textures.</a:t>
            </a:r>
          </a:p>
          <a:p>
            <a:endParaRPr lang="en-GB" b="1" dirty="0"/>
          </a:p>
        </p:txBody>
      </p:sp>
    </p:spTree>
    <p:extLst>
      <p:ext uri="{BB962C8B-B14F-4D97-AF65-F5344CB8AC3E}">
        <p14:creationId xmlns:p14="http://schemas.microsoft.com/office/powerpoint/2010/main" val="2383043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940088"/>
          </a:xfrm>
          <a:prstGeom prst="rect">
            <a:avLst/>
          </a:prstGeom>
          <a:noFill/>
        </p:spPr>
        <p:txBody>
          <a:bodyPr wrap="square">
            <a:spAutoFit/>
          </a:bodyPr>
          <a:lstStyle/>
          <a:p>
            <a:endParaRPr lang="en-GB" b="1" dirty="0"/>
          </a:p>
          <a:p>
            <a:endParaRPr lang="en-GB" b="1" dirty="0"/>
          </a:p>
          <a:p>
            <a:pPr algn="ctr"/>
            <a:r>
              <a:rPr lang="en-GB" sz="2000" b="1" dirty="0"/>
              <a:t>Causes &amp; Risk Factors</a:t>
            </a:r>
          </a:p>
          <a:p>
            <a:endParaRPr lang="en-GB" b="1" dirty="0"/>
          </a:p>
          <a:p>
            <a:r>
              <a:rPr lang="en-GB" b="1" dirty="0"/>
              <a:t>Complex Causes of Autism</a:t>
            </a:r>
          </a:p>
          <a:p>
            <a:r>
              <a:rPr lang="en-GB" b="1" dirty="0"/>
              <a:t>Autism is influenced by a combination of genetic and environmental factors that contribute to its development</a:t>
            </a:r>
          </a:p>
          <a:p>
            <a:endParaRPr lang="en-GB" b="1" dirty="0"/>
          </a:p>
          <a:p>
            <a:r>
              <a:rPr lang="en-GB" b="1" dirty="0"/>
              <a:t>Genetic Factors</a:t>
            </a:r>
          </a:p>
          <a:p>
            <a:r>
              <a:rPr lang="en-GB" b="1" dirty="0"/>
              <a:t>Certain genetic variants have been associated with an increased risk of autism highlighting the role of heredity</a:t>
            </a:r>
          </a:p>
          <a:p>
            <a:endParaRPr lang="en-GB" b="1" dirty="0"/>
          </a:p>
          <a:p>
            <a:r>
              <a:rPr lang="en-GB" b="1" dirty="0"/>
              <a:t>Environmental Factors</a:t>
            </a:r>
          </a:p>
          <a:p>
            <a:r>
              <a:rPr lang="en-GB" b="1" dirty="0"/>
              <a:t> environmental influences such as prenatal exposure to certain substances can also impact autism risk</a:t>
            </a:r>
          </a:p>
          <a:p>
            <a:endParaRPr lang="en-GB" b="1" dirty="0"/>
          </a:p>
          <a:p>
            <a:r>
              <a:rPr lang="en-GB" b="1" dirty="0"/>
              <a:t>Awareness &amp; Acceptance</a:t>
            </a:r>
          </a:p>
          <a:p>
            <a:r>
              <a:rPr lang="en-GB" b="1" dirty="0"/>
              <a:t>Increasing awareness of autism's causes enhances social understanding and acceptance, fostering a supportive environment.</a:t>
            </a:r>
          </a:p>
          <a:p>
            <a:endParaRPr lang="en-GB" b="1" dirty="0"/>
          </a:p>
          <a:p>
            <a:endParaRPr lang="en-GB" dirty="0"/>
          </a:p>
        </p:txBody>
      </p:sp>
    </p:spTree>
    <p:extLst>
      <p:ext uri="{BB962C8B-B14F-4D97-AF65-F5344CB8AC3E}">
        <p14:creationId xmlns:p14="http://schemas.microsoft.com/office/powerpoint/2010/main" val="297272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13" end="1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862870"/>
          </a:xfrm>
          <a:prstGeom prst="rect">
            <a:avLst/>
          </a:prstGeom>
          <a:noFill/>
        </p:spPr>
        <p:txBody>
          <a:bodyPr wrap="square">
            <a:spAutoFit/>
          </a:bodyPr>
          <a:lstStyle/>
          <a:p>
            <a:endParaRPr lang="en-GB" b="1" dirty="0"/>
          </a:p>
          <a:p>
            <a:endParaRPr lang="en-GB" b="1" dirty="0"/>
          </a:p>
          <a:p>
            <a:pPr algn="ctr"/>
            <a:r>
              <a:rPr lang="en-GB" sz="2000" b="1" dirty="0"/>
              <a:t>Impact on Social Interaction &amp; Communication</a:t>
            </a:r>
          </a:p>
          <a:p>
            <a:pPr algn="ctr"/>
            <a:endParaRPr lang="en-GB" sz="2000" b="1" dirty="0"/>
          </a:p>
          <a:p>
            <a:r>
              <a:rPr lang="en-GB" b="1" dirty="0"/>
              <a:t>Communication Challenges</a:t>
            </a:r>
          </a:p>
          <a:p>
            <a:r>
              <a:rPr lang="en-GB" b="1" dirty="0"/>
              <a:t>Individuals with autism often face unique challenges in communication effecting their social interactions and relationships</a:t>
            </a:r>
          </a:p>
          <a:p>
            <a:endParaRPr lang="en-GB" b="1" dirty="0"/>
          </a:p>
          <a:p>
            <a:r>
              <a:rPr lang="en-GB" b="1" dirty="0"/>
              <a:t>Tailored Communication Approaches</a:t>
            </a:r>
          </a:p>
          <a:p>
            <a:r>
              <a:rPr lang="en-GB" b="1" dirty="0"/>
              <a:t>Implementing tailored communication strategies can enhance social interaction skills for individuals with autism</a:t>
            </a:r>
          </a:p>
          <a:p>
            <a:endParaRPr lang="en-GB" b="1" dirty="0"/>
          </a:p>
          <a:p>
            <a:r>
              <a:rPr lang="en-GB" b="1" dirty="0"/>
              <a:t>Improvement in Social Skills</a:t>
            </a:r>
          </a:p>
          <a:p>
            <a:r>
              <a:rPr lang="en-GB" b="1" dirty="0"/>
              <a:t>With the right support individuals with autism can improve their social skills and enhance their ability to interact.</a:t>
            </a:r>
          </a:p>
          <a:p>
            <a:endParaRPr lang="en-GB" b="1" dirty="0"/>
          </a:p>
          <a:p>
            <a:endParaRPr lang="en-GB" dirty="0"/>
          </a:p>
        </p:txBody>
      </p:sp>
    </p:spTree>
    <p:extLst>
      <p:ext uri="{BB962C8B-B14F-4D97-AF65-F5344CB8AC3E}">
        <p14:creationId xmlns:p14="http://schemas.microsoft.com/office/powerpoint/2010/main" val="1061325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109091"/>
          </a:xfrm>
          <a:prstGeom prst="rect">
            <a:avLst/>
          </a:prstGeom>
          <a:noFill/>
        </p:spPr>
        <p:txBody>
          <a:bodyPr wrap="square">
            <a:spAutoFit/>
          </a:bodyPr>
          <a:lstStyle/>
          <a:p>
            <a:endParaRPr lang="en-GB" b="1" dirty="0"/>
          </a:p>
          <a:p>
            <a:endParaRPr lang="en-GB" b="1" dirty="0"/>
          </a:p>
          <a:p>
            <a:pPr algn="ctr"/>
            <a:r>
              <a:rPr lang="en-GB" sz="2000" b="1" dirty="0"/>
              <a:t>Supporting Individuals Learning Disabilities</a:t>
            </a:r>
          </a:p>
          <a:p>
            <a:endParaRPr lang="en-GB" b="1" dirty="0"/>
          </a:p>
          <a:p>
            <a:r>
              <a:rPr lang="en-GB" b="1" dirty="0"/>
              <a:t>Person-Centred Approaches will include:</a:t>
            </a:r>
          </a:p>
          <a:p>
            <a:endParaRPr lang="en-GB" b="1" dirty="0"/>
          </a:p>
          <a:p>
            <a:r>
              <a:rPr lang="en-GB" b="1" dirty="0"/>
              <a:t>Prioritising Individual Needs</a:t>
            </a:r>
          </a:p>
          <a:p>
            <a:r>
              <a:rPr lang="en-GB" b="1" dirty="0"/>
              <a:t>A person-centred approach ensures that the individual's unique needs are at the forefront </a:t>
            </a:r>
          </a:p>
          <a:p>
            <a:r>
              <a:rPr lang="en-GB" b="1" dirty="0"/>
              <a:t>of care</a:t>
            </a:r>
          </a:p>
          <a:p>
            <a:endParaRPr lang="en-GB" b="1" dirty="0"/>
          </a:p>
          <a:p>
            <a:r>
              <a:rPr lang="en-GB" b="1" dirty="0"/>
              <a:t>Empowering Choices</a:t>
            </a:r>
          </a:p>
          <a:p>
            <a:r>
              <a:rPr lang="en-GB" b="1" dirty="0"/>
              <a:t>Empowering individuals to make choices regarding their care fosters independence and dignity</a:t>
            </a:r>
          </a:p>
          <a:p>
            <a:endParaRPr lang="en-GB" b="1" dirty="0"/>
          </a:p>
          <a:p>
            <a:r>
              <a:rPr lang="en-GB" b="1" dirty="0"/>
              <a:t>Strength-Based Care</a:t>
            </a:r>
          </a:p>
          <a:p>
            <a:r>
              <a:rPr lang="en-GB" b="1" dirty="0"/>
              <a:t>Focusing on an individual’s strengths leads to more meaningful and effective care strategies.</a:t>
            </a:r>
          </a:p>
          <a:p>
            <a:endParaRPr lang="en-GB" dirty="0"/>
          </a:p>
        </p:txBody>
      </p:sp>
    </p:spTree>
    <p:extLst>
      <p:ext uri="{BB962C8B-B14F-4D97-AF65-F5344CB8AC3E}">
        <p14:creationId xmlns:p14="http://schemas.microsoft.com/office/powerpoint/2010/main" val="135159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13" end="1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40602-94D5-10A8-DDA6-9569524803C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258941D-558B-0D6C-BC9C-329877FB478E}"/>
              </a:ext>
            </a:extLst>
          </p:cNvPr>
          <p:cNvSpPr txBox="1"/>
          <p:nvPr/>
        </p:nvSpPr>
        <p:spPr>
          <a:xfrm>
            <a:off x="945356" y="536137"/>
            <a:ext cx="10301287" cy="4924425"/>
          </a:xfrm>
          <a:prstGeom prst="rect">
            <a:avLst/>
          </a:prstGeom>
          <a:noFill/>
        </p:spPr>
        <p:txBody>
          <a:bodyPr wrap="square">
            <a:spAutoFit/>
          </a:bodyPr>
          <a:lstStyle/>
          <a:p>
            <a:endParaRPr lang="en-GB" b="1" dirty="0"/>
          </a:p>
          <a:p>
            <a:endParaRPr lang="en-GB" b="1" dirty="0"/>
          </a:p>
          <a:p>
            <a:pPr algn="ctr"/>
            <a:r>
              <a:rPr lang="en-GB" sz="2000" b="1" dirty="0"/>
              <a:t>Communication Strategies &amp; Tools</a:t>
            </a:r>
          </a:p>
          <a:p>
            <a:endParaRPr lang="en-GB" sz="2000" b="1" dirty="0"/>
          </a:p>
          <a:p>
            <a:r>
              <a:rPr lang="en-GB" sz="2000" b="1" dirty="0"/>
              <a:t>Importance of Effective Communication</a:t>
            </a:r>
          </a:p>
          <a:p>
            <a:r>
              <a:rPr lang="en-GB" sz="2000" b="1" dirty="0"/>
              <a:t>Effective communication is crucial for understanding and engaging with individuals who have learning disabilities</a:t>
            </a:r>
          </a:p>
          <a:p>
            <a:endParaRPr lang="en-GB" sz="2000" b="1" dirty="0"/>
          </a:p>
          <a:p>
            <a:r>
              <a:rPr lang="en-GB" sz="2000" b="1" dirty="0"/>
              <a:t>Strategies for Engagement</a:t>
            </a:r>
          </a:p>
          <a:p>
            <a:r>
              <a:rPr lang="en-GB" sz="2000" b="1" dirty="0"/>
              <a:t>Utilising tailored communication strategies can enhance comprehension and interaction with individuals with learning disabilities</a:t>
            </a:r>
          </a:p>
          <a:p>
            <a:endParaRPr lang="en-GB" sz="2000" b="1" dirty="0"/>
          </a:p>
          <a:p>
            <a:r>
              <a:rPr lang="en-GB" sz="2000" b="1" dirty="0"/>
              <a:t>Tools for Better Interaction</a:t>
            </a:r>
          </a:p>
          <a:p>
            <a:r>
              <a:rPr lang="en-GB" sz="2000" b="1" dirty="0"/>
              <a:t>Various tools including visual aids and technology can facilitate clearer communication and understanding.</a:t>
            </a:r>
          </a:p>
          <a:p>
            <a:endParaRPr lang="en-GB" dirty="0"/>
          </a:p>
        </p:txBody>
      </p:sp>
    </p:spTree>
    <p:extLst>
      <p:ext uri="{BB962C8B-B14F-4D97-AF65-F5344CB8AC3E}">
        <p14:creationId xmlns:p14="http://schemas.microsoft.com/office/powerpoint/2010/main" val="280130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C37B1-871F-0248-0C6D-008E6972412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B1048F0-1415-CFE0-F43F-7E9C46C69E16}"/>
              </a:ext>
            </a:extLst>
          </p:cNvPr>
          <p:cNvSpPr txBox="1"/>
          <p:nvPr/>
        </p:nvSpPr>
        <p:spPr>
          <a:xfrm>
            <a:off x="945356" y="525746"/>
            <a:ext cx="10301287" cy="4555093"/>
          </a:xfrm>
          <a:prstGeom prst="rect">
            <a:avLst/>
          </a:prstGeom>
          <a:noFill/>
        </p:spPr>
        <p:txBody>
          <a:bodyPr wrap="square">
            <a:spAutoFit/>
          </a:bodyPr>
          <a:lstStyle/>
          <a:p>
            <a:endParaRPr lang="en-GB" b="1" dirty="0"/>
          </a:p>
          <a:p>
            <a:endParaRPr lang="en-GB" b="1" dirty="0"/>
          </a:p>
          <a:p>
            <a:pPr algn="ctr"/>
            <a:r>
              <a:rPr lang="en-GB" sz="2000" b="1" dirty="0"/>
              <a:t>Supporting Independence &amp; Inclusion</a:t>
            </a:r>
          </a:p>
          <a:p>
            <a:endParaRPr lang="en-GB" b="1" dirty="0"/>
          </a:p>
          <a:p>
            <a:r>
              <a:rPr lang="en-GB" b="1" dirty="0"/>
              <a:t>Enhancing Quality of Life</a:t>
            </a:r>
          </a:p>
          <a:p>
            <a:r>
              <a:rPr lang="en-GB" b="1" dirty="0"/>
              <a:t>Supporting independence for individuals with learning disabilities significantly improves their overall quality of life and well-being</a:t>
            </a:r>
          </a:p>
          <a:p>
            <a:endParaRPr lang="en-GB" b="1" dirty="0"/>
          </a:p>
          <a:p>
            <a:r>
              <a:rPr lang="en-GB" b="1" dirty="0"/>
              <a:t>Participation in Society</a:t>
            </a:r>
          </a:p>
          <a:p>
            <a:r>
              <a:rPr lang="en-GB" b="1" dirty="0"/>
              <a:t>Strategy should enable individuals with learning disabilities to participate fully in society fostering a sense of belonging</a:t>
            </a:r>
          </a:p>
          <a:p>
            <a:endParaRPr lang="en-GB" b="1" dirty="0"/>
          </a:p>
          <a:p>
            <a:r>
              <a:rPr lang="en-GB" b="1" dirty="0"/>
              <a:t>Support strategies</a:t>
            </a:r>
          </a:p>
          <a:p>
            <a:r>
              <a:rPr lang="en-GB" b="1" dirty="0"/>
              <a:t>Effective support strategies are crucial for empowering individuals with learning disabilities to thrive in everyday life.</a:t>
            </a:r>
          </a:p>
          <a:p>
            <a:endParaRPr lang="en-GB" dirty="0"/>
          </a:p>
        </p:txBody>
      </p:sp>
    </p:spTree>
    <p:extLst>
      <p:ext uri="{BB962C8B-B14F-4D97-AF65-F5344CB8AC3E}">
        <p14:creationId xmlns:p14="http://schemas.microsoft.com/office/powerpoint/2010/main" val="1898638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30689-6606-B9B8-729A-8C49C6BE5BE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A8916D5-29EF-77BA-C6FB-C6B4471E0870}"/>
              </a:ext>
            </a:extLst>
          </p:cNvPr>
          <p:cNvSpPr txBox="1"/>
          <p:nvPr/>
        </p:nvSpPr>
        <p:spPr>
          <a:xfrm>
            <a:off x="945356" y="525746"/>
            <a:ext cx="10301287" cy="5109091"/>
          </a:xfrm>
          <a:prstGeom prst="rect">
            <a:avLst/>
          </a:prstGeom>
          <a:noFill/>
        </p:spPr>
        <p:txBody>
          <a:bodyPr wrap="square">
            <a:spAutoFit/>
          </a:bodyPr>
          <a:lstStyle/>
          <a:p>
            <a:endParaRPr lang="en-GB" b="1" dirty="0"/>
          </a:p>
          <a:p>
            <a:endParaRPr lang="en-GB" b="1" dirty="0"/>
          </a:p>
          <a:p>
            <a:pPr algn="ctr"/>
            <a:r>
              <a:rPr lang="en-GB" sz="2000" b="1" dirty="0"/>
              <a:t>Supporting Individuals with Autism</a:t>
            </a:r>
          </a:p>
          <a:p>
            <a:endParaRPr lang="en-GB" b="1" dirty="0"/>
          </a:p>
          <a:p>
            <a:r>
              <a:rPr lang="en-GB" b="1" dirty="0"/>
              <a:t>Creating Autism Friendly Environments:</a:t>
            </a:r>
          </a:p>
          <a:p>
            <a:endParaRPr lang="en-GB" b="1" dirty="0"/>
          </a:p>
          <a:p>
            <a:r>
              <a:rPr lang="en-GB" b="1" dirty="0"/>
              <a:t>Sensory friendly spaces</a:t>
            </a:r>
          </a:p>
          <a:p>
            <a:r>
              <a:rPr lang="en-GB" b="1" dirty="0"/>
              <a:t>Designing sensory friendly spaces can significantly enhance comfort for individuals with autism reducing sensory overload</a:t>
            </a:r>
          </a:p>
          <a:p>
            <a:endParaRPr lang="en-GB" b="1" dirty="0"/>
          </a:p>
          <a:p>
            <a:r>
              <a:rPr lang="en-GB" b="1" dirty="0"/>
              <a:t>Structured Routines</a:t>
            </a:r>
          </a:p>
          <a:p>
            <a:r>
              <a:rPr lang="en-GB" b="1" dirty="0"/>
              <a:t>Implementing structured routines helps individuals with autism feel secure and supports their engagement in activities</a:t>
            </a:r>
          </a:p>
          <a:p>
            <a:endParaRPr lang="en-GB" b="1" dirty="0"/>
          </a:p>
          <a:p>
            <a:r>
              <a:rPr lang="en-GB" b="1" dirty="0"/>
              <a:t>Accommodating Designs</a:t>
            </a:r>
          </a:p>
          <a:p>
            <a:r>
              <a:rPr lang="en-GB" b="1" dirty="0"/>
              <a:t>Creating accommodating designs in public spaces promotes inclusivity and accessibility for individuals with autism.</a:t>
            </a:r>
          </a:p>
          <a:p>
            <a:endParaRPr lang="en-GB" dirty="0"/>
          </a:p>
        </p:txBody>
      </p:sp>
    </p:spTree>
    <p:extLst>
      <p:ext uri="{BB962C8B-B14F-4D97-AF65-F5344CB8AC3E}">
        <p14:creationId xmlns:p14="http://schemas.microsoft.com/office/powerpoint/2010/main" val="1887533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13B87-703E-D23B-6891-6E78851AB48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07C352D-9A39-67B1-AE42-EA3FC62E1E8C}"/>
              </a:ext>
            </a:extLst>
          </p:cNvPr>
          <p:cNvSpPr txBox="1"/>
          <p:nvPr/>
        </p:nvSpPr>
        <p:spPr>
          <a:xfrm>
            <a:off x="945356" y="525746"/>
            <a:ext cx="10301287" cy="4555093"/>
          </a:xfrm>
          <a:prstGeom prst="rect">
            <a:avLst/>
          </a:prstGeom>
          <a:noFill/>
        </p:spPr>
        <p:txBody>
          <a:bodyPr wrap="square">
            <a:spAutoFit/>
          </a:bodyPr>
          <a:lstStyle/>
          <a:p>
            <a:endParaRPr lang="en-GB" b="1" dirty="0"/>
          </a:p>
          <a:p>
            <a:endParaRPr lang="en-GB" b="1" dirty="0"/>
          </a:p>
          <a:p>
            <a:pPr algn="ctr"/>
            <a:r>
              <a:rPr lang="en-GB" sz="2000" b="1" dirty="0"/>
              <a:t>Behaviour Management Techniques</a:t>
            </a:r>
          </a:p>
          <a:p>
            <a:endParaRPr lang="en-GB" b="1" dirty="0"/>
          </a:p>
          <a:p>
            <a:r>
              <a:rPr lang="en-GB" b="1" dirty="0"/>
              <a:t>Important of understanding behaviour</a:t>
            </a:r>
          </a:p>
          <a:p>
            <a:r>
              <a:rPr lang="en-GB" b="1" dirty="0"/>
              <a:t>Recognising the unique behaviours associated with autism is vital for providing effective support and intervention strategies</a:t>
            </a:r>
          </a:p>
          <a:p>
            <a:endParaRPr lang="en-GB" b="1" dirty="0"/>
          </a:p>
          <a:p>
            <a:r>
              <a:rPr lang="en-GB" b="1" dirty="0"/>
              <a:t>Promoting positive behaviours</a:t>
            </a:r>
          </a:p>
          <a:p>
            <a:r>
              <a:rPr lang="en-GB" b="1" dirty="0"/>
              <a:t>Implementing techniques that encourage positive behaviours can enhance the overall well-being and social interactions of individuals with autism</a:t>
            </a:r>
          </a:p>
          <a:p>
            <a:endParaRPr lang="en-GB" b="1" dirty="0"/>
          </a:p>
          <a:p>
            <a:r>
              <a:rPr lang="en-GB" b="1" dirty="0"/>
              <a:t>Reducing anxiety</a:t>
            </a:r>
          </a:p>
          <a:p>
            <a:r>
              <a:rPr lang="en-GB" b="1" dirty="0"/>
              <a:t>Effective behaviour management techniques can significantly reduce anxiety in individuals with autism facilitating a karma environment.</a:t>
            </a:r>
          </a:p>
          <a:p>
            <a:endParaRPr lang="en-GB" dirty="0"/>
          </a:p>
        </p:txBody>
      </p:sp>
    </p:spTree>
    <p:extLst>
      <p:ext uri="{BB962C8B-B14F-4D97-AF65-F5344CB8AC3E}">
        <p14:creationId xmlns:p14="http://schemas.microsoft.com/office/powerpoint/2010/main" val="144456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DD9D7-CC49-BFAC-191F-0160071D703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F2C6AC2-B706-0D38-E7BF-40366BA349D2}"/>
              </a:ext>
            </a:extLst>
          </p:cNvPr>
          <p:cNvSpPr txBox="1"/>
          <p:nvPr/>
        </p:nvSpPr>
        <p:spPr>
          <a:xfrm>
            <a:off x="945356" y="525746"/>
            <a:ext cx="10301287" cy="4555093"/>
          </a:xfrm>
          <a:prstGeom prst="rect">
            <a:avLst/>
          </a:prstGeom>
          <a:noFill/>
        </p:spPr>
        <p:txBody>
          <a:bodyPr wrap="square">
            <a:spAutoFit/>
          </a:bodyPr>
          <a:lstStyle/>
          <a:p>
            <a:endParaRPr lang="en-GB" b="1" dirty="0"/>
          </a:p>
          <a:p>
            <a:endParaRPr lang="en-GB" b="1" dirty="0"/>
          </a:p>
          <a:p>
            <a:pPr algn="ctr"/>
            <a:r>
              <a:rPr lang="en-GB" sz="2000" b="1" dirty="0"/>
              <a:t>Support for sensory sensitivities</a:t>
            </a:r>
          </a:p>
          <a:p>
            <a:endParaRPr lang="en-GB" b="1" dirty="0"/>
          </a:p>
          <a:p>
            <a:r>
              <a:rPr lang="en-GB" b="1" dirty="0"/>
              <a:t>Understanding sensory sensitivities</a:t>
            </a:r>
          </a:p>
          <a:p>
            <a:r>
              <a:rPr lang="en-GB" b="1" dirty="0"/>
              <a:t>Individuals with autism often have heightened sensory perceptions which can lead to discomfort in certain environments</a:t>
            </a:r>
          </a:p>
          <a:p>
            <a:endParaRPr lang="en-GB" b="1" dirty="0"/>
          </a:p>
          <a:p>
            <a:r>
              <a:rPr lang="en-GB" b="1" dirty="0"/>
              <a:t>Providing appropriate support</a:t>
            </a:r>
          </a:p>
          <a:p>
            <a:r>
              <a:rPr lang="en-GB" b="1" dirty="0"/>
              <a:t>Supportive strategies can help individuals navigate sensory challenges and create a more comfortable experience</a:t>
            </a:r>
          </a:p>
          <a:p>
            <a:endParaRPr lang="en-GB" b="1" dirty="0"/>
          </a:p>
          <a:p>
            <a:r>
              <a:rPr lang="en-GB" b="1" dirty="0"/>
              <a:t>Improving overall experience</a:t>
            </a:r>
          </a:p>
          <a:p>
            <a:r>
              <a:rPr lang="en-GB" b="1" dirty="0"/>
              <a:t>Creating accommodating environments can significantly enhance the quality of life for those with sensory sensitivities.</a:t>
            </a:r>
          </a:p>
          <a:p>
            <a:endParaRPr lang="en-GB" dirty="0"/>
          </a:p>
        </p:txBody>
      </p:sp>
    </p:spTree>
    <p:extLst>
      <p:ext uri="{BB962C8B-B14F-4D97-AF65-F5344CB8AC3E}">
        <p14:creationId xmlns:p14="http://schemas.microsoft.com/office/powerpoint/2010/main" val="2107156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A06FA-8C46-1387-767A-1A8C9630B5A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D83836F-4A08-4755-FBAC-F70658716F57}"/>
              </a:ext>
            </a:extLst>
          </p:cNvPr>
          <p:cNvSpPr txBox="1"/>
          <p:nvPr/>
        </p:nvSpPr>
        <p:spPr>
          <a:xfrm>
            <a:off x="945356" y="525746"/>
            <a:ext cx="10301287" cy="5663089"/>
          </a:xfrm>
          <a:prstGeom prst="rect">
            <a:avLst/>
          </a:prstGeom>
          <a:noFill/>
        </p:spPr>
        <p:txBody>
          <a:bodyPr wrap="square">
            <a:spAutoFit/>
          </a:bodyPr>
          <a:lstStyle/>
          <a:p>
            <a:endParaRPr lang="en-GB" b="1" dirty="0"/>
          </a:p>
          <a:p>
            <a:endParaRPr lang="en-GB" b="1" dirty="0"/>
          </a:p>
          <a:p>
            <a:pPr algn="ctr"/>
            <a:r>
              <a:rPr lang="en-GB" sz="2000" b="1" dirty="0"/>
              <a:t>Legal and ethical considerations</a:t>
            </a:r>
          </a:p>
          <a:p>
            <a:r>
              <a:rPr lang="en-GB" b="1" dirty="0"/>
              <a:t> </a:t>
            </a:r>
            <a:endParaRPr lang="en-GB" sz="1600" b="1" dirty="0"/>
          </a:p>
          <a:p>
            <a:r>
              <a:rPr lang="en-GB" b="1" dirty="0"/>
              <a:t>The Health and Care Act 2022: </a:t>
            </a:r>
            <a:r>
              <a:rPr lang="en-GB" dirty="0"/>
              <a:t>The Health and Care Act 2022 mandates training for all staff in Care Quality Commission (CQC) regulated services on learning disability and autism</a:t>
            </a:r>
          </a:p>
          <a:p>
            <a:endParaRPr lang="en-GB" b="1" dirty="0"/>
          </a:p>
          <a:p>
            <a:r>
              <a:rPr lang="en-GB" b="1" dirty="0"/>
              <a:t>The Equality Act 2010: </a:t>
            </a:r>
            <a:r>
              <a:rPr lang="en-GB" dirty="0"/>
              <a:t>The Equality Act 2010 requires reasonable adjustments to ensure equal access to services and opportunities</a:t>
            </a:r>
          </a:p>
          <a:p>
            <a:endParaRPr lang="en-GB" b="1" dirty="0"/>
          </a:p>
          <a:p>
            <a:r>
              <a:rPr lang="en-GB" b="1" dirty="0"/>
              <a:t>The Mental Capacity Act 2005: </a:t>
            </a:r>
            <a:r>
              <a:rPr lang="en-GB" dirty="0"/>
              <a:t>The Mental Capacity Act 2005 protects the rights of individuals who may lack capacity to make certain decisions, ensuring that their best interests are at the centre</a:t>
            </a:r>
          </a:p>
          <a:p>
            <a:endParaRPr lang="en-GB" b="1" dirty="0"/>
          </a:p>
          <a:p>
            <a:r>
              <a:rPr lang="en-GB" b="1" dirty="0"/>
              <a:t>Human Rights Act 1998: </a:t>
            </a:r>
            <a:r>
              <a:rPr lang="en-GB" dirty="0"/>
              <a:t>The Human Rights Act 1998 guarantees the fundamental rights and freedoms of all individuals, including those with learning disabilities and autism</a:t>
            </a:r>
          </a:p>
          <a:p>
            <a:endParaRPr lang="en-GB" b="1" dirty="0"/>
          </a:p>
          <a:p>
            <a:r>
              <a:rPr lang="en-GB" b="1" dirty="0"/>
              <a:t>These laws ensure that people with learning disabilities and autism are treated with dignity, respect, and equality.</a:t>
            </a:r>
          </a:p>
          <a:p>
            <a:endParaRPr lang="en-GB" dirty="0"/>
          </a:p>
        </p:txBody>
      </p:sp>
    </p:spTree>
    <p:extLst>
      <p:ext uri="{BB962C8B-B14F-4D97-AF65-F5344CB8AC3E}">
        <p14:creationId xmlns:p14="http://schemas.microsoft.com/office/powerpoint/2010/main" val="339793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pPr marL="285750" indent="-285750">
              <a:buFont typeface="Wingdings" panose="05000000000000000000" pitchFamily="2" charset="2"/>
              <a:buChar char="§"/>
            </a:pPr>
            <a:r>
              <a:rPr lang="en-GB" dirty="0"/>
              <a:t>Understand what is meant by learning disabilities </a:t>
            </a:r>
          </a:p>
          <a:p>
            <a:pPr marL="285750" indent="-285750">
              <a:buFont typeface="Wingdings" panose="05000000000000000000" pitchFamily="2" charset="2"/>
              <a:buChar char="§"/>
            </a:pPr>
            <a:r>
              <a:rPr lang="en-GB" dirty="0"/>
              <a:t>Understand what is meant by autism spectrum disorder </a:t>
            </a:r>
          </a:p>
          <a:p>
            <a:pPr marL="285750" indent="-285750">
              <a:buFont typeface="Wingdings" panose="05000000000000000000" pitchFamily="2" charset="2"/>
              <a:buChar char="§"/>
            </a:pPr>
            <a:r>
              <a:rPr lang="en-GB" dirty="0"/>
              <a:t>Support individuals with learning disabilities </a:t>
            </a:r>
          </a:p>
          <a:p>
            <a:pPr marL="285750" indent="-285750">
              <a:buFont typeface="Wingdings" panose="05000000000000000000" pitchFamily="2" charset="2"/>
              <a:buChar char="§"/>
            </a:pPr>
            <a:r>
              <a:rPr lang="en-GB" dirty="0"/>
              <a:t>Support individuals with autism </a:t>
            </a:r>
          </a:p>
          <a:p>
            <a:pPr marL="285750" indent="-285750">
              <a:buFont typeface="Wingdings" panose="05000000000000000000" pitchFamily="2" charset="2"/>
              <a:buChar char="§"/>
            </a:pPr>
            <a:r>
              <a:rPr lang="en-GB" dirty="0"/>
              <a:t>State the various legal and </a:t>
            </a:r>
            <a:r>
              <a:rPr lang="en-GB"/>
              <a:t>ethical considerations.</a:t>
            </a:r>
            <a:endParaRPr lang="en-GB" dirty="0"/>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890D2-38FC-B600-F15F-8598C76D952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BD2615A-D2DB-0AEB-8EF3-EA231D78AD75}"/>
              </a:ext>
            </a:extLst>
          </p:cNvPr>
          <p:cNvSpPr txBox="1"/>
          <p:nvPr/>
        </p:nvSpPr>
        <p:spPr>
          <a:xfrm>
            <a:off x="945356" y="525746"/>
            <a:ext cx="10301287" cy="5940088"/>
          </a:xfrm>
          <a:prstGeom prst="rect">
            <a:avLst/>
          </a:prstGeom>
          <a:noFill/>
        </p:spPr>
        <p:txBody>
          <a:bodyPr wrap="square">
            <a:spAutoFit/>
          </a:bodyPr>
          <a:lstStyle/>
          <a:p>
            <a:endParaRPr lang="en-GB" b="1" dirty="0"/>
          </a:p>
          <a:p>
            <a:pPr algn="ctr"/>
            <a:r>
              <a:rPr lang="en-GB" sz="2000" b="1" dirty="0"/>
              <a:t>What is meant by ‘Reasonable Adjustments’</a:t>
            </a:r>
          </a:p>
          <a:p>
            <a:endParaRPr lang="en-GB" b="1" dirty="0"/>
          </a:p>
          <a:p>
            <a:r>
              <a:rPr lang="en-GB" b="1" dirty="0"/>
              <a:t>Reasonable adjustments are essential changes made to help remove barriers for individuals with learning disabilities or autism. This allows them to access services and fully engage in society. Here are a few examples of what reasonable adjustments might look like:</a:t>
            </a:r>
          </a:p>
          <a:p>
            <a:endParaRPr lang="en-GB" b="1" dirty="0"/>
          </a:p>
          <a:p>
            <a:r>
              <a:rPr lang="en-GB" b="1" dirty="0"/>
              <a:t>•	Providing information in easy-read or visual formats</a:t>
            </a:r>
          </a:p>
          <a:p>
            <a:r>
              <a:rPr lang="en-GB" b="1" dirty="0"/>
              <a:t>•	Allowing extra time for appointments or activities</a:t>
            </a:r>
          </a:p>
          <a:p>
            <a:r>
              <a:rPr lang="en-GB" b="1" dirty="0"/>
              <a:t>•	Using communication aids or alternative methods</a:t>
            </a:r>
          </a:p>
          <a:p>
            <a:r>
              <a:rPr lang="en-GB" b="1" dirty="0"/>
              <a:t>•	Adapting environments to reduce sensory overload </a:t>
            </a:r>
          </a:p>
          <a:p>
            <a:r>
              <a:rPr lang="en-GB" b="1" dirty="0"/>
              <a:t>•	Flexible approaches to routines and rules </a:t>
            </a:r>
          </a:p>
          <a:p>
            <a:endParaRPr lang="en-GB" b="1" dirty="0"/>
          </a:p>
          <a:p>
            <a:r>
              <a:rPr lang="en-GB" b="1" dirty="0"/>
              <a:t>Thinking ahead and adjusting can really make a difference for individuals. By ensuring they receive the support they need from the start, we can help alleviate their anxiety and enhance their overall experience </a:t>
            </a:r>
          </a:p>
          <a:p>
            <a:endParaRPr lang="en-GB" b="1" dirty="0"/>
          </a:p>
          <a:p>
            <a:r>
              <a:rPr lang="en-GB" b="1" dirty="0"/>
              <a:t>Additionally, it allows everyone to identify and address any potential challenges before they escalate into more significant issues.</a:t>
            </a:r>
          </a:p>
          <a:p>
            <a:endParaRPr lang="en-GB" dirty="0"/>
          </a:p>
        </p:txBody>
      </p:sp>
    </p:spTree>
    <p:extLst>
      <p:ext uri="{BB962C8B-B14F-4D97-AF65-F5344CB8AC3E}">
        <p14:creationId xmlns:p14="http://schemas.microsoft.com/office/powerpoint/2010/main" val="3107893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757DE-60BC-E3FC-615D-6AB31E50211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34C0B7A-C24B-2936-1377-A137B945D39D}"/>
              </a:ext>
            </a:extLst>
          </p:cNvPr>
          <p:cNvSpPr txBox="1"/>
          <p:nvPr/>
        </p:nvSpPr>
        <p:spPr>
          <a:xfrm>
            <a:off x="945356" y="525746"/>
            <a:ext cx="10301287" cy="5109091"/>
          </a:xfrm>
          <a:prstGeom prst="rect">
            <a:avLst/>
          </a:prstGeom>
          <a:noFill/>
        </p:spPr>
        <p:txBody>
          <a:bodyPr wrap="square">
            <a:spAutoFit/>
          </a:bodyPr>
          <a:lstStyle/>
          <a:p>
            <a:endParaRPr lang="en-GB" b="1" dirty="0"/>
          </a:p>
          <a:p>
            <a:pPr algn="ctr"/>
            <a:r>
              <a:rPr lang="en-GB" sz="2000" b="1" dirty="0">
                <a:latin typeface="Arial" panose="020B0604020202020204" pitchFamily="34" charset="0"/>
                <a:cs typeface="Arial" panose="020B0604020202020204" pitchFamily="34" charset="0"/>
              </a:rPr>
              <a:t>Recognising and Reporting Concerns</a:t>
            </a:r>
          </a:p>
          <a:p>
            <a:endParaRPr lang="en-GB" b="1" dirty="0"/>
          </a:p>
          <a:p>
            <a:r>
              <a:rPr lang="en-GB" b="1" dirty="0"/>
              <a:t>When reasonable adjustments aren’t made, individuals with learning disabilities or autism can face significant gaps in their health and care needs. It’s crucial to recognise the importance of providing the right support to ensure these individuals receive the care they deserve</a:t>
            </a:r>
          </a:p>
          <a:p>
            <a:endParaRPr lang="en-GB" b="1" dirty="0"/>
          </a:p>
          <a:p>
            <a:r>
              <a:rPr lang="en-GB" b="1" dirty="0"/>
              <a:t>We must recognise signs that indicate an individual’s needs are not being met, such as showing distress, staying away from others, or experiencing health problems</a:t>
            </a:r>
          </a:p>
          <a:p>
            <a:endParaRPr lang="en-GB" b="1" dirty="0"/>
          </a:p>
          <a:p>
            <a:r>
              <a:rPr lang="en-GB" b="1" dirty="0"/>
              <a:t>We must report concerns promptly to the appropriate person or authority</a:t>
            </a:r>
          </a:p>
          <a:p>
            <a:r>
              <a:rPr lang="en-GB" b="1" dirty="0"/>
              <a:t>We must record the actions that were taken and the results, as this information is important for ongoing support</a:t>
            </a:r>
          </a:p>
          <a:p>
            <a:endParaRPr lang="en-GB" b="1" dirty="0"/>
          </a:p>
          <a:p>
            <a:r>
              <a:rPr lang="en-GB" b="1" dirty="0"/>
              <a:t>We must follow the organisation’s rules on safeguarding and complaints to ensure everything is done properly.</a:t>
            </a:r>
          </a:p>
          <a:p>
            <a:endParaRPr lang="en-GB" dirty="0"/>
          </a:p>
        </p:txBody>
      </p:sp>
    </p:spTree>
    <p:extLst>
      <p:ext uri="{BB962C8B-B14F-4D97-AF65-F5344CB8AC3E}">
        <p14:creationId xmlns:p14="http://schemas.microsoft.com/office/powerpoint/2010/main" val="3914611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46894-6686-682F-5796-41C3683DDB2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E639BB2-CC7F-1C31-4FDB-F5CB43260199}"/>
              </a:ext>
            </a:extLst>
          </p:cNvPr>
          <p:cNvSpPr txBox="1"/>
          <p:nvPr/>
        </p:nvSpPr>
        <p:spPr>
          <a:xfrm>
            <a:off x="945356" y="525746"/>
            <a:ext cx="10301287" cy="4001095"/>
          </a:xfrm>
          <a:prstGeom prst="rect">
            <a:avLst/>
          </a:prstGeom>
          <a:noFill/>
        </p:spPr>
        <p:txBody>
          <a:bodyPr wrap="square">
            <a:spAutoFit/>
          </a:bodyPr>
          <a:lstStyle/>
          <a:p>
            <a:endParaRPr lang="en-GB" b="1" dirty="0"/>
          </a:p>
          <a:p>
            <a:pPr algn="ctr"/>
            <a:r>
              <a:rPr lang="en-GB" sz="2000" b="1" dirty="0"/>
              <a:t>Communication – Please Note:</a:t>
            </a:r>
          </a:p>
          <a:p>
            <a:endParaRPr lang="en-GB" b="1" dirty="0"/>
          </a:p>
          <a:p>
            <a:r>
              <a:rPr lang="en-GB" b="1" dirty="0"/>
              <a:t>People with learning disabilities or autism often communicate in unique ways. To provide the best support, it’s important to recognise and respect these differences. Here are some points to keep in mind:</a:t>
            </a:r>
          </a:p>
          <a:p>
            <a:endParaRPr lang="en-GB" b="1" dirty="0"/>
          </a:p>
          <a:p>
            <a:pPr marL="285750" indent="-285750">
              <a:buFont typeface="Wingdings" panose="05000000000000000000" pitchFamily="2" charset="2"/>
              <a:buChar char="§"/>
            </a:pPr>
            <a:r>
              <a:rPr lang="en-GB" b="1" dirty="0"/>
              <a:t>Use clear, simple language</a:t>
            </a:r>
          </a:p>
          <a:p>
            <a:pPr marL="285750" indent="-285750">
              <a:buFont typeface="Wingdings" panose="05000000000000000000" pitchFamily="2" charset="2"/>
              <a:buChar char="§"/>
            </a:pPr>
            <a:r>
              <a:rPr lang="en-GB" b="1" dirty="0"/>
              <a:t>Allow extra time for responses</a:t>
            </a:r>
          </a:p>
          <a:p>
            <a:pPr marL="285750" indent="-285750">
              <a:buFont typeface="Wingdings" panose="05000000000000000000" pitchFamily="2" charset="2"/>
              <a:buChar char="§"/>
            </a:pPr>
            <a:r>
              <a:rPr lang="en-GB" b="1" dirty="0"/>
              <a:t>Check understanding</a:t>
            </a:r>
          </a:p>
          <a:p>
            <a:pPr marL="285750" indent="-285750">
              <a:buFont typeface="Wingdings" panose="05000000000000000000" pitchFamily="2" charset="2"/>
              <a:buChar char="§"/>
            </a:pPr>
            <a:r>
              <a:rPr lang="en-GB" b="1" dirty="0"/>
              <a:t>Use visual supports, signs, or technology</a:t>
            </a:r>
          </a:p>
          <a:p>
            <a:pPr marL="285750" indent="-285750">
              <a:buFont typeface="Wingdings" panose="05000000000000000000" pitchFamily="2" charset="2"/>
              <a:buChar char="§"/>
            </a:pPr>
            <a:r>
              <a:rPr lang="en-GB" b="1" dirty="0"/>
              <a:t>Involve family members, carers, or advocates if appropriate.</a:t>
            </a:r>
          </a:p>
          <a:p>
            <a:endParaRPr lang="en-GB" b="1" dirty="0"/>
          </a:p>
          <a:p>
            <a:endParaRPr lang="en-GB" dirty="0"/>
          </a:p>
        </p:txBody>
      </p:sp>
    </p:spTree>
    <p:extLst>
      <p:ext uri="{BB962C8B-B14F-4D97-AF65-F5344CB8AC3E}">
        <p14:creationId xmlns:p14="http://schemas.microsoft.com/office/powerpoint/2010/main" val="126621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F8A64-201C-E8C3-EB0D-BFA7F9D8159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E729567-44D5-46F5-E463-483DE726834A}"/>
              </a:ext>
            </a:extLst>
          </p:cNvPr>
          <p:cNvSpPr txBox="1"/>
          <p:nvPr/>
        </p:nvSpPr>
        <p:spPr>
          <a:xfrm>
            <a:off x="851838" y="525746"/>
            <a:ext cx="10301287" cy="4278094"/>
          </a:xfrm>
          <a:prstGeom prst="rect">
            <a:avLst/>
          </a:prstGeom>
          <a:noFill/>
        </p:spPr>
        <p:txBody>
          <a:bodyPr wrap="square">
            <a:spAutoFit/>
          </a:bodyPr>
          <a:lstStyle/>
          <a:p>
            <a:endParaRPr lang="en-GB" b="1" dirty="0"/>
          </a:p>
          <a:p>
            <a:pPr algn="ctr"/>
            <a:r>
              <a:rPr lang="en-GB" sz="2000" b="1" dirty="0">
                <a:latin typeface="Arial" panose="020B0604020202020204" pitchFamily="34" charset="0"/>
                <a:cs typeface="Arial" panose="020B0604020202020204" pitchFamily="34" charset="0"/>
              </a:rPr>
              <a:t>Ensure Information is Accessible.</a:t>
            </a:r>
          </a:p>
          <a:p>
            <a:endParaRPr lang="en-GB" b="1" dirty="0"/>
          </a:p>
          <a:p>
            <a:r>
              <a:rPr lang="en-GB" b="1" dirty="0"/>
              <a:t>Making information accessible is crucial, and it’s important to present it in formats tailored to individual needs.  This might include easy-to-read documents, audio recordings, or visual aids</a:t>
            </a:r>
          </a:p>
          <a:p>
            <a:endParaRPr lang="en-GB" b="1" dirty="0"/>
          </a:p>
          <a:p>
            <a:r>
              <a:rPr lang="en-GB" b="1" dirty="0"/>
              <a:t>Providing information in various formats enables individuals with learning disabilities or autism to understand their options, make informed decisions, and actively participate in their own care and treatment</a:t>
            </a:r>
          </a:p>
          <a:p>
            <a:endParaRPr lang="en-GB" b="1" dirty="0"/>
          </a:p>
          <a:p>
            <a:r>
              <a:rPr lang="en-GB" b="1" dirty="0"/>
              <a:t>Accessibility not only improves understanding but also builds confidence and participation. This ensures that everyone can navigate their health journey effectively.</a:t>
            </a:r>
          </a:p>
          <a:p>
            <a:endParaRPr lang="en-GB" b="1" dirty="0"/>
          </a:p>
          <a:p>
            <a:endParaRPr lang="en-GB" dirty="0"/>
          </a:p>
        </p:txBody>
      </p:sp>
    </p:spTree>
    <p:extLst>
      <p:ext uri="{BB962C8B-B14F-4D97-AF65-F5344CB8AC3E}">
        <p14:creationId xmlns:p14="http://schemas.microsoft.com/office/powerpoint/2010/main" val="229679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8AED4-D1BE-B737-E8F9-B838E00568B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7E6C087-6ED5-65C4-5EE5-BE8BA7440222}"/>
              </a:ext>
            </a:extLst>
          </p:cNvPr>
          <p:cNvSpPr txBox="1"/>
          <p:nvPr/>
        </p:nvSpPr>
        <p:spPr>
          <a:xfrm>
            <a:off x="945356" y="525746"/>
            <a:ext cx="10301287" cy="4555093"/>
          </a:xfrm>
          <a:prstGeom prst="rect">
            <a:avLst/>
          </a:prstGeom>
          <a:noFill/>
        </p:spPr>
        <p:txBody>
          <a:bodyPr wrap="square">
            <a:spAutoFit/>
          </a:bodyPr>
          <a:lstStyle/>
          <a:p>
            <a:endParaRPr lang="en-GB" b="1" dirty="0"/>
          </a:p>
          <a:p>
            <a:pPr algn="ctr"/>
            <a:r>
              <a:rPr lang="en-GB" sz="2000" b="1" dirty="0">
                <a:latin typeface="Arial" panose="020B0604020202020204" pitchFamily="34" charset="0"/>
                <a:cs typeface="Arial" panose="020B0604020202020204" pitchFamily="34" charset="0"/>
              </a:rPr>
              <a:t>Rights and Advocacy</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Importance of Advocacy</a:t>
            </a:r>
          </a:p>
          <a:p>
            <a:r>
              <a:rPr lang="en-GB" b="1" dirty="0">
                <a:latin typeface="Arial" panose="020B0604020202020204" pitchFamily="34" charset="0"/>
                <a:cs typeface="Arial" panose="020B0604020202020204" pitchFamily="34" charset="0"/>
              </a:rPr>
              <a:t>Advocacy is essential in promoting and protecting the rights of individuals with learning disabilities and autism</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Avenues for Support</a:t>
            </a:r>
          </a:p>
          <a:p>
            <a:r>
              <a:rPr lang="en-GB" b="1" dirty="0">
                <a:latin typeface="Arial" panose="020B0604020202020204" pitchFamily="34" charset="0"/>
                <a:cs typeface="Arial" panose="020B0604020202020204" pitchFamily="34" charset="0"/>
              </a:rPr>
              <a:t>Various avenues exist for advocacy and support including community organisations, legal aid, and educational programmes</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Raising Awareness</a:t>
            </a:r>
          </a:p>
          <a:p>
            <a:r>
              <a:rPr lang="en-GB" b="1" dirty="0">
                <a:latin typeface="Arial" panose="020B0604020202020204" pitchFamily="34" charset="0"/>
                <a:cs typeface="Arial" panose="020B0604020202020204" pitchFamily="34" charset="0"/>
              </a:rPr>
              <a:t>Raising awareness about learning disabilities an autism is vital for fostering understanding and acceptance in society.</a:t>
            </a:r>
          </a:p>
          <a:p>
            <a:endParaRPr lang="en-GB" b="1" dirty="0"/>
          </a:p>
          <a:p>
            <a:endParaRPr lang="en-GB" dirty="0"/>
          </a:p>
        </p:txBody>
      </p:sp>
    </p:spTree>
    <p:extLst>
      <p:ext uri="{BB962C8B-B14F-4D97-AF65-F5344CB8AC3E}">
        <p14:creationId xmlns:p14="http://schemas.microsoft.com/office/powerpoint/2010/main" val="297773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879F9-AC0D-BCD4-4650-E6069988851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5B9C234-B34A-847F-A492-B5A7AD54BFA1}"/>
              </a:ext>
            </a:extLst>
          </p:cNvPr>
          <p:cNvSpPr txBox="1"/>
          <p:nvPr/>
        </p:nvSpPr>
        <p:spPr>
          <a:xfrm>
            <a:off x="945356" y="525746"/>
            <a:ext cx="10301287" cy="6494085"/>
          </a:xfrm>
          <a:prstGeom prst="rect">
            <a:avLst/>
          </a:prstGeom>
          <a:noFill/>
        </p:spPr>
        <p:txBody>
          <a:bodyPr wrap="square">
            <a:spAutoFit/>
          </a:bodyPr>
          <a:lstStyle/>
          <a:p>
            <a:endParaRPr lang="en-GB" b="1" dirty="0"/>
          </a:p>
          <a:p>
            <a:pPr algn="ctr"/>
            <a:r>
              <a:rPr lang="en-GB" sz="2000" b="1" dirty="0">
                <a:latin typeface="Arial" panose="020B0604020202020204" pitchFamily="34" charset="0"/>
                <a:cs typeface="Arial" panose="020B0604020202020204" pitchFamily="34" charset="0"/>
              </a:rPr>
              <a:t>Promoting Inclusion and Equal Life Chances</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Here are some points to keep in mind: </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Human rights: It’s essential to ensure that individuals with learning disabilities and autism are treated with dignity and respect. This means protecting them from any form of discrimination and standing up for their rights as human beings</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Inclusion: Everyone should have the opportunity to be part of their community. This includes participating in education and employment, as well as engaging in social activities </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Equal life chances: Individuals with learning disabilities and autism deserve a fair opportunity to achieve a good quality of life. This involves supporting access to critical services such as healthcare and housing, as well as providing opportunities that empower them to reach their full potential</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Citizenship: It’s important to encourage people with learning disabilities and autism to be active participants in their own lives. This means supporting them in advocating for their own needs, making choices that reflect their desires, and gaining control over their daily decisions.</a:t>
            </a:r>
          </a:p>
          <a:p>
            <a:endParaRPr lang="en-GB" b="1" dirty="0"/>
          </a:p>
          <a:p>
            <a:endParaRPr lang="en-GB" dirty="0"/>
          </a:p>
        </p:txBody>
      </p:sp>
    </p:spTree>
    <p:extLst>
      <p:ext uri="{BB962C8B-B14F-4D97-AF65-F5344CB8AC3E}">
        <p14:creationId xmlns:p14="http://schemas.microsoft.com/office/powerpoint/2010/main" val="301656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94EDE-3E52-DED3-8FCF-E4721A8C6BD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116AE67-CC5A-C850-E4A8-EB64410442A1}"/>
              </a:ext>
            </a:extLst>
          </p:cNvPr>
          <p:cNvSpPr txBox="1"/>
          <p:nvPr/>
        </p:nvSpPr>
        <p:spPr>
          <a:xfrm>
            <a:off x="945356" y="525746"/>
            <a:ext cx="10301287" cy="4555093"/>
          </a:xfrm>
          <a:prstGeom prst="rect">
            <a:avLst/>
          </a:prstGeom>
          <a:noFill/>
        </p:spPr>
        <p:txBody>
          <a:bodyPr wrap="square">
            <a:spAutoFit/>
          </a:bodyPr>
          <a:lstStyle/>
          <a:p>
            <a:endParaRPr lang="en-GB" b="1" dirty="0"/>
          </a:p>
          <a:p>
            <a:endParaRPr lang="en-GB" b="1" dirty="0">
              <a:latin typeface="Arial" panose="020B0604020202020204" pitchFamily="34" charset="0"/>
              <a:cs typeface="Arial" panose="020B0604020202020204" pitchFamily="34" charset="0"/>
            </a:endParaRPr>
          </a:p>
          <a:p>
            <a:pPr algn="ctr"/>
            <a:r>
              <a:rPr lang="en-GB" sz="2000" b="1" dirty="0">
                <a:latin typeface="Arial" panose="020B0604020202020204" pitchFamily="34" charset="0"/>
                <a:cs typeface="Arial" panose="020B0604020202020204" pitchFamily="34" charset="0"/>
              </a:rPr>
              <a:t>Ethical Principles in Care</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Respect for Autonomy</a:t>
            </a:r>
          </a:p>
          <a:p>
            <a:r>
              <a:rPr lang="en-GB" b="1" dirty="0">
                <a:latin typeface="Arial" panose="020B0604020202020204" pitchFamily="34" charset="0"/>
                <a:cs typeface="Arial" panose="020B0604020202020204" pitchFamily="34" charset="0"/>
              </a:rPr>
              <a:t>Respect for autonomy ensures that the individuals are empowered to make their own choices regarding their care and well-being</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Beneficence</a:t>
            </a:r>
          </a:p>
          <a:p>
            <a:r>
              <a:rPr lang="en-GB" b="1" dirty="0">
                <a:latin typeface="Arial" panose="020B0604020202020204" pitchFamily="34" charset="0"/>
                <a:cs typeface="Arial" panose="020B0604020202020204" pitchFamily="34" charset="0"/>
              </a:rPr>
              <a:t>Beneficence involves acting in the best interest of individuals promoting their well-being and quality of life</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Justice</a:t>
            </a:r>
          </a:p>
          <a:p>
            <a:r>
              <a:rPr lang="en-GB" b="1" dirty="0">
                <a:latin typeface="Arial" panose="020B0604020202020204" pitchFamily="34" charset="0"/>
                <a:cs typeface="Arial" panose="020B0604020202020204" pitchFamily="34" charset="0"/>
              </a:rPr>
              <a:t>Justice in care focuses on fairness and equality ensuring that all individuals receive the care and services they deserve.</a:t>
            </a:r>
          </a:p>
          <a:p>
            <a:endParaRPr lang="en-GB" dirty="0"/>
          </a:p>
        </p:txBody>
      </p:sp>
    </p:spTree>
    <p:extLst>
      <p:ext uri="{BB962C8B-B14F-4D97-AF65-F5344CB8AC3E}">
        <p14:creationId xmlns:p14="http://schemas.microsoft.com/office/powerpoint/2010/main" val="297889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1F23D-39E7-CB2E-5BD5-765FBACB5B1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DCCAED5-2DBF-CD77-648C-594AAB69A041}"/>
              </a:ext>
            </a:extLst>
          </p:cNvPr>
          <p:cNvSpPr txBox="1"/>
          <p:nvPr/>
        </p:nvSpPr>
        <p:spPr>
          <a:xfrm>
            <a:off x="945356" y="525746"/>
            <a:ext cx="10301287" cy="3724096"/>
          </a:xfrm>
          <a:prstGeom prst="rect">
            <a:avLst/>
          </a:prstGeom>
          <a:noFill/>
        </p:spPr>
        <p:txBody>
          <a:bodyPr wrap="square">
            <a:spAutoFit/>
          </a:bodyPr>
          <a:lstStyle/>
          <a:p>
            <a:endParaRPr lang="en-GB" b="1" dirty="0"/>
          </a:p>
          <a:p>
            <a:endParaRPr lang="en-GB" b="1" dirty="0">
              <a:latin typeface="Arial" panose="020B0604020202020204" pitchFamily="34" charset="0"/>
              <a:cs typeface="Arial" panose="020B0604020202020204" pitchFamily="34" charset="0"/>
            </a:endParaRPr>
          </a:p>
          <a:p>
            <a:pPr algn="ctr"/>
            <a:r>
              <a:rPr lang="en-GB" sz="2000" b="1" dirty="0">
                <a:latin typeface="Arial" panose="020B0604020202020204" pitchFamily="34" charset="0"/>
                <a:cs typeface="Arial" panose="020B0604020202020204" pitchFamily="34" charset="0"/>
              </a:rPr>
              <a:t>Conclusion</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Awareness of learning disabilities and autism is crucial for delivering effective and compassionate care to individuals affected</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Understanding learning disabilities and autism helps caregivers develop better support strategies tailored to individual needs</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Implementing supportive strategies can significantly enhance the quality of life for individuals with learning disabilities and autism.</a:t>
            </a:r>
          </a:p>
          <a:p>
            <a:endParaRPr lang="en-GB" dirty="0"/>
          </a:p>
        </p:txBody>
      </p:sp>
    </p:spTree>
    <p:extLst>
      <p:ext uri="{BB962C8B-B14F-4D97-AF65-F5344CB8AC3E}">
        <p14:creationId xmlns:p14="http://schemas.microsoft.com/office/powerpoint/2010/main" val="45339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062651"/>
          </a:xfrm>
          <a:prstGeom prst="rect">
            <a:avLst/>
          </a:prstGeom>
          <a:noFill/>
        </p:spPr>
        <p:txBody>
          <a:bodyPr wrap="square">
            <a:spAutoFit/>
          </a:bodyPr>
          <a:lstStyle/>
          <a:p>
            <a:endParaRPr lang="en-GB" b="1" dirty="0"/>
          </a:p>
          <a:p>
            <a:endParaRPr lang="en-GB" b="1" dirty="0"/>
          </a:p>
          <a:p>
            <a:r>
              <a:rPr lang="en-GB" sz="2000" b="1" dirty="0"/>
              <a:t>Learning Disabilities</a:t>
            </a:r>
          </a:p>
          <a:p>
            <a:r>
              <a:rPr lang="en-GB" b="1" dirty="0"/>
              <a:t>Learning disabilities encompasses a range of disorders that significantly impact on an individual's ability to learn and process information.</a:t>
            </a:r>
          </a:p>
          <a:p>
            <a:endParaRPr lang="en-GB" b="1" dirty="0"/>
          </a:p>
          <a:p>
            <a:r>
              <a:rPr lang="en-GB" sz="2000" b="1" dirty="0"/>
              <a:t>Autism Spectrum Disorder</a:t>
            </a:r>
          </a:p>
          <a:p>
            <a:r>
              <a:rPr lang="en-GB" b="1" dirty="0"/>
              <a:t>Autism Spectrum Disorder is characterised by difficulties in social interaction communication and repetitive behaviour</a:t>
            </a:r>
          </a:p>
          <a:p>
            <a:endParaRPr lang="en-GB" b="1" dirty="0"/>
          </a:p>
          <a:p>
            <a:r>
              <a:rPr lang="en-GB" sz="2000" b="1" dirty="0"/>
              <a:t>Importance of Recognition </a:t>
            </a:r>
          </a:p>
          <a:p>
            <a:r>
              <a:rPr lang="en-GB" b="1" dirty="0"/>
              <a:t>Recognising the characteristics of learning disabilities and autism helps in tailoring support and understanding individual needs.</a:t>
            </a:r>
          </a:p>
          <a:p>
            <a:endParaRPr lang="en-GB" dirty="0"/>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308872"/>
          </a:xfrm>
          <a:prstGeom prst="rect">
            <a:avLst/>
          </a:prstGeom>
          <a:noFill/>
        </p:spPr>
        <p:txBody>
          <a:bodyPr wrap="square">
            <a:spAutoFit/>
          </a:bodyPr>
          <a:lstStyle/>
          <a:p>
            <a:endParaRPr lang="en-GB" b="1" dirty="0"/>
          </a:p>
          <a:p>
            <a:endParaRPr lang="en-GB" b="1" dirty="0"/>
          </a:p>
          <a:p>
            <a:pPr algn="ctr"/>
            <a:r>
              <a:rPr lang="en-GB" sz="2000" b="1" dirty="0"/>
              <a:t>Prevalence and Demographics</a:t>
            </a:r>
          </a:p>
          <a:p>
            <a:endParaRPr lang="en-GB" sz="2000" b="1" dirty="0"/>
          </a:p>
          <a:p>
            <a:r>
              <a:rPr lang="en-GB" b="1" dirty="0"/>
              <a:t>Common Learning Disabilities </a:t>
            </a:r>
          </a:p>
          <a:p>
            <a:r>
              <a:rPr lang="en-GB" b="1" dirty="0"/>
              <a:t>Learning disabilities affected diverse range of individuals across various demographics highlighting the need for awareness and understanding </a:t>
            </a:r>
          </a:p>
          <a:p>
            <a:endParaRPr lang="en-GB" b="1" dirty="0"/>
          </a:p>
          <a:p>
            <a:r>
              <a:rPr lang="en-GB" b="1" dirty="0"/>
              <a:t>Autism Spectrum Disorders </a:t>
            </a:r>
          </a:p>
          <a:p>
            <a:r>
              <a:rPr lang="en-GB" b="1" dirty="0"/>
              <a:t>Autism effects a significant portion of the population and understanding its demographics can enhanced support services</a:t>
            </a:r>
          </a:p>
          <a:p>
            <a:endParaRPr lang="en-GB" b="1" dirty="0"/>
          </a:p>
          <a:p>
            <a:r>
              <a:rPr lang="en-GB" b="1" dirty="0"/>
              <a:t>Raising Awareness </a:t>
            </a:r>
          </a:p>
          <a:p>
            <a:r>
              <a:rPr lang="en-GB" b="1" dirty="0"/>
              <a:t>Awareness of prevalence and demographics of these conditions is crucial for creating tailored support and services.</a:t>
            </a:r>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473792"/>
            <a:ext cx="10301287" cy="3724096"/>
          </a:xfrm>
          <a:prstGeom prst="rect">
            <a:avLst/>
          </a:prstGeom>
          <a:noFill/>
        </p:spPr>
        <p:txBody>
          <a:bodyPr wrap="square">
            <a:spAutoFit/>
          </a:bodyPr>
          <a:lstStyle/>
          <a:p>
            <a:endParaRPr lang="en-GB" b="1" dirty="0"/>
          </a:p>
          <a:p>
            <a:endParaRPr lang="en-GB" b="1" dirty="0"/>
          </a:p>
          <a:p>
            <a:pPr algn="ctr"/>
            <a:r>
              <a:rPr lang="en-GB" sz="2000" b="1" dirty="0"/>
              <a:t>Two Common misconceptions</a:t>
            </a:r>
          </a:p>
          <a:p>
            <a:endParaRPr lang="en-GB" b="1" dirty="0"/>
          </a:p>
          <a:p>
            <a:r>
              <a:rPr lang="en-GB" b="1" dirty="0"/>
              <a:t>A common misconception is that individuals with learning disabilities cannot learn or improve their skills over time</a:t>
            </a:r>
          </a:p>
          <a:p>
            <a:endParaRPr lang="en-GB" b="1" dirty="0"/>
          </a:p>
          <a:p>
            <a:r>
              <a:rPr lang="en-GB" b="1" dirty="0"/>
              <a:t>There are also myths that individuals with autism are not social or cannot communicate, which is not true for everyone on the spectrum</a:t>
            </a:r>
          </a:p>
          <a:p>
            <a:endParaRPr lang="en-GB" b="1" dirty="0"/>
          </a:p>
          <a:p>
            <a:r>
              <a:rPr lang="en-GB" b="1" dirty="0"/>
              <a:t>Clarifying these myths is essential for fostering understanding acceptance and support for individuals with learning disabilities and autism.</a:t>
            </a:r>
          </a:p>
          <a:p>
            <a:endParaRPr lang="en-GB" dirty="0"/>
          </a:p>
        </p:txBody>
      </p:sp>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109091"/>
          </a:xfrm>
          <a:prstGeom prst="rect">
            <a:avLst/>
          </a:prstGeom>
          <a:noFill/>
        </p:spPr>
        <p:txBody>
          <a:bodyPr wrap="square">
            <a:spAutoFit/>
          </a:bodyPr>
          <a:lstStyle/>
          <a:p>
            <a:endParaRPr lang="en-GB" b="1" dirty="0"/>
          </a:p>
          <a:p>
            <a:endParaRPr lang="en-GB" b="1" dirty="0"/>
          </a:p>
          <a:p>
            <a:pPr algn="ctr"/>
            <a:r>
              <a:rPr lang="en-GB" sz="2000" b="1" dirty="0"/>
              <a:t>Understanding Learning Disabilities</a:t>
            </a:r>
          </a:p>
          <a:p>
            <a:endParaRPr lang="en-GB" b="1" dirty="0"/>
          </a:p>
          <a:p>
            <a:r>
              <a:rPr lang="en-GB" b="1" dirty="0"/>
              <a:t>Types of Learning Disabilities:</a:t>
            </a:r>
          </a:p>
          <a:p>
            <a:endParaRPr lang="en-GB" b="1" dirty="0"/>
          </a:p>
          <a:p>
            <a:r>
              <a:rPr lang="en-GB" b="1" dirty="0"/>
              <a:t>Dyslexia</a:t>
            </a:r>
          </a:p>
          <a:p>
            <a:r>
              <a:rPr lang="en-GB" b="1" dirty="0"/>
              <a:t>Dyslexia is a specific learning disability that affects reading skills often resulting in difficulty with word recognition and decoding</a:t>
            </a:r>
          </a:p>
          <a:p>
            <a:endParaRPr lang="en-GB" b="1" dirty="0"/>
          </a:p>
          <a:p>
            <a:r>
              <a:rPr lang="en-GB" b="1" dirty="0"/>
              <a:t>Dyscalculia</a:t>
            </a:r>
          </a:p>
          <a:p>
            <a:r>
              <a:rPr lang="en-GB" b="1" dirty="0"/>
              <a:t>Dyscalculia is a learning disability that impacts mathematical skills including difficulty understanding number concepts and solving maths problems</a:t>
            </a:r>
          </a:p>
          <a:p>
            <a:endParaRPr lang="en-GB" b="1" dirty="0"/>
          </a:p>
          <a:p>
            <a:r>
              <a:rPr lang="en-GB" b="1" dirty="0"/>
              <a:t>Dyspraxia</a:t>
            </a:r>
          </a:p>
          <a:p>
            <a:r>
              <a:rPr lang="en-GB" b="1" dirty="0"/>
              <a:t>Dyspraxia affects motor skills development and coordination making task like writing or physical activities challenging for individuals.</a:t>
            </a:r>
          </a:p>
          <a:p>
            <a:endParaRPr lang="en-GB"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67309"/>
            <a:ext cx="10301287" cy="4555093"/>
          </a:xfrm>
          <a:prstGeom prst="rect">
            <a:avLst/>
          </a:prstGeom>
          <a:noFill/>
        </p:spPr>
        <p:txBody>
          <a:bodyPr wrap="square">
            <a:spAutoFit/>
          </a:bodyPr>
          <a:lstStyle/>
          <a:p>
            <a:endParaRPr lang="en-GB" b="1" dirty="0"/>
          </a:p>
          <a:p>
            <a:endParaRPr lang="en-GB" b="1" dirty="0"/>
          </a:p>
          <a:p>
            <a:pPr algn="ctr"/>
            <a:r>
              <a:rPr lang="en-GB" sz="2000" b="1" dirty="0"/>
              <a:t>Causes &amp; Factors</a:t>
            </a:r>
          </a:p>
          <a:p>
            <a:endParaRPr lang="en-GB" b="1" dirty="0"/>
          </a:p>
          <a:p>
            <a:r>
              <a:rPr lang="en-GB" b="1" dirty="0"/>
              <a:t>Genetic Factors</a:t>
            </a:r>
          </a:p>
          <a:p>
            <a:r>
              <a:rPr lang="en-GB" b="1" dirty="0"/>
              <a:t>Genetic factors can contribute significantly to learning disabilities affecting brain development and function</a:t>
            </a:r>
          </a:p>
          <a:p>
            <a:endParaRPr lang="en-GB" b="1" dirty="0"/>
          </a:p>
          <a:p>
            <a:r>
              <a:rPr lang="en-GB" b="1" dirty="0"/>
              <a:t>Neurological Differences</a:t>
            </a:r>
          </a:p>
          <a:p>
            <a:r>
              <a:rPr lang="en-GB" b="1" dirty="0"/>
              <a:t>Neurological differences such as variations in brain structure and function can lead to learning disabilities</a:t>
            </a:r>
          </a:p>
          <a:p>
            <a:endParaRPr lang="en-GB" b="1" dirty="0"/>
          </a:p>
          <a:p>
            <a:r>
              <a:rPr lang="en-GB" b="1" dirty="0"/>
              <a:t>Environmental Influences</a:t>
            </a:r>
          </a:p>
          <a:p>
            <a:r>
              <a:rPr lang="en-GB" b="1" dirty="0"/>
              <a:t>Environmental factors including socio economic status and exposure to toxins can impact learning abilities.</a:t>
            </a:r>
          </a:p>
          <a:p>
            <a:endParaRPr lang="en-GB" dirty="0"/>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555093"/>
          </a:xfrm>
          <a:prstGeom prst="rect">
            <a:avLst/>
          </a:prstGeom>
          <a:noFill/>
        </p:spPr>
        <p:txBody>
          <a:bodyPr wrap="square">
            <a:spAutoFit/>
          </a:bodyPr>
          <a:lstStyle/>
          <a:p>
            <a:endParaRPr lang="en-GB" b="1" dirty="0"/>
          </a:p>
          <a:p>
            <a:endParaRPr lang="en-GB" b="1" dirty="0"/>
          </a:p>
          <a:p>
            <a:pPr algn="ctr"/>
            <a:r>
              <a:rPr lang="en-GB" sz="2000" b="1" dirty="0"/>
              <a:t>Impact on Daily Living &amp; Learning</a:t>
            </a:r>
          </a:p>
          <a:p>
            <a:endParaRPr lang="en-GB" b="1" dirty="0"/>
          </a:p>
          <a:p>
            <a:r>
              <a:rPr lang="en-GB" b="1" dirty="0"/>
              <a:t>Challenging in learning </a:t>
            </a:r>
          </a:p>
          <a:p>
            <a:r>
              <a:rPr lang="en-GB" b="1" dirty="0"/>
              <a:t>Learning disabilities can create significant challenges in educational settings affecting comprehension retention and engagement</a:t>
            </a:r>
          </a:p>
          <a:p>
            <a:endParaRPr lang="en-GB" b="1" dirty="0"/>
          </a:p>
          <a:p>
            <a:r>
              <a:rPr lang="en-GB" b="1" dirty="0"/>
              <a:t>Daily Functioning Impacts</a:t>
            </a:r>
          </a:p>
          <a:p>
            <a:r>
              <a:rPr lang="en-GB" b="1" dirty="0"/>
              <a:t>Individuals with learning disabilities may struggle with daily tasks impacting their independence and quality of life</a:t>
            </a:r>
          </a:p>
          <a:p>
            <a:endParaRPr lang="en-GB" b="1" dirty="0"/>
          </a:p>
          <a:p>
            <a:r>
              <a:rPr lang="en-GB" b="1" dirty="0"/>
              <a:t>Variability of Impact</a:t>
            </a:r>
          </a:p>
          <a:p>
            <a:r>
              <a:rPr lang="en-GB" b="1" dirty="0"/>
              <a:t> the impact of learning disabilities varies widely among individuals influenced by the type and the severity of the disability.</a:t>
            </a:r>
          </a:p>
          <a:p>
            <a:endParaRPr lang="en-GB" dirty="0"/>
          </a:p>
        </p:txBody>
      </p:sp>
    </p:spTree>
    <p:extLst>
      <p:ext uri="{BB962C8B-B14F-4D97-AF65-F5344CB8AC3E}">
        <p14:creationId xmlns:p14="http://schemas.microsoft.com/office/powerpoint/2010/main" val="156930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555093"/>
          </a:xfrm>
          <a:prstGeom prst="rect">
            <a:avLst/>
          </a:prstGeom>
          <a:noFill/>
        </p:spPr>
        <p:txBody>
          <a:bodyPr wrap="square">
            <a:spAutoFit/>
          </a:bodyPr>
          <a:lstStyle/>
          <a:p>
            <a:endParaRPr lang="en-GB" b="1" dirty="0"/>
          </a:p>
          <a:p>
            <a:pPr algn="ctr"/>
            <a:r>
              <a:rPr lang="en-GB" sz="2000" b="1" dirty="0"/>
              <a:t>Understanding Autism Spectrum Disorders</a:t>
            </a:r>
          </a:p>
          <a:p>
            <a:endParaRPr lang="en-GB" b="1" dirty="0"/>
          </a:p>
          <a:p>
            <a:r>
              <a:rPr lang="en-GB" b="1" dirty="0"/>
              <a:t>Autism Spectrum Disorder (ASD) is the name for a range of similar conditions, including Asperger syndrome, that affect a person's social interaction, communication, interests, and behaviour</a:t>
            </a:r>
          </a:p>
          <a:p>
            <a:r>
              <a:rPr lang="en-GB" b="1" dirty="0"/>
              <a:t>According to ‘Beyond Autism’ it is estimated that about 1 in every 100 people in the UK has ASD and more than half a million people in the UK are living with Autism. More boys are diagnosed with the condition than girls</a:t>
            </a:r>
          </a:p>
          <a:p>
            <a:r>
              <a:rPr lang="en-GB" b="1" dirty="0"/>
              <a:t>There's no ‘cure’ for ASD, but speech and language therapy, occupational therapy, educational support, plus several other interventions are available to help children and parents</a:t>
            </a:r>
          </a:p>
          <a:p>
            <a:r>
              <a:rPr lang="en-GB" b="1" dirty="0"/>
              <a:t>All health and social care workers should understand what autism is and know some key skills to provide a high-quality service to people with autism, their families or others who care for them.</a:t>
            </a:r>
          </a:p>
          <a:p>
            <a:pPr marL="285750" indent="-285750">
              <a:buFont typeface="Arial" panose="020B0604020202020204" pitchFamily="34" charset="0"/>
              <a:buChar char="•"/>
            </a:pPr>
            <a:endParaRPr lang="en-GB" b="1" dirty="0"/>
          </a:p>
        </p:txBody>
      </p:sp>
    </p:spTree>
    <p:extLst>
      <p:ext uri="{BB962C8B-B14F-4D97-AF65-F5344CB8AC3E}">
        <p14:creationId xmlns:p14="http://schemas.microsoft.com/office/powerpoint/2010/main" val="567600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258</TotalTime>
  <Words>2066</Words>
  <Application>Microsoft Office PowerPoint</Application>
  <PresentationFormat>Widescreen</PresentationFormat>
  <Paragraphs>303</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Bookman Old Style</vt:lpstr>
      <vt:lpstr>Rockwell</vt:lpstr>
      <vt:lpstr>Wingdings</vt:lpstr>
      <vt:lpstr>Damask</vt:lpstr>
      <vt:lpstr>    CARE CERTIFICATE  STANDARD 16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 </dc:title>
  <dc:creator>Healthcare Trainers Network</dc:creator>
  <cp:lastModifiedBy>David Inglis</cp:lastModifiedBy>
  <cp:revision>21</cp:revision>
  <dcterms:created xsi:type="dcterms:W3CDTF">2020-12-27T08:34:17Z</dcterms:created>
  <dcterms:modified xsi:type="dcterms:W3CDTF">2025-09-21T13:21:47Z</dcterms:modified>
</cp:coreProperties>
</file>