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70" r:id="rId5"/>
    <p:sldId id="280" r:id="rId6"/>
    <p:sldId id="282" r:id="rId7"/>
    <p:sldId id="283" r:id="rId8"/>
    <p:sldId id="284" r:id="rId9"/>
    <p:sldId id="285" r:id="rId10"/>
    <p:sldId id="278" r:id="rId11"/>
    <p:sldId id="286" r:id="rId12"/>
    <p:sldId id="287" r:id="rId13"/>
    <p:sldId id="288" r:id="rId14"/>
    <p:sldId id="279" r:id="rId15"/>
    <p:sldId id="289" r:id="rId16"/>
    <p:sldId id="291" r:id="rId17"/>
    <p:sldId id="290" r:id="rId18"/>
    <p:sldId id="292" r:id="rId1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294" autoAdjust="0"/>
    <p:restoredTop sz="94660"/>
  </p:normalViewPr>
  <p:slideViewPr>
    <p:cSldViewPr snapToGrid="0">
      <p:cViewPr varScale="1">
        <p:scale>
          <a:sx n="72" d="100"/>
          <a:sy n="72" d="100"/>
        </p:scale>
        <p:origin x="648"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95269" y="1122363"/>
            <a:ext cx="9001462" cy="2387600"/>
          </a:xfrm>
        </p:spPr>
        <p:txBody>
          <a:bodyPr anchor="b">
            <a:normAutofit/>
          </a:bodyPr>
          <a:lstStyle>
            <a:lvl1pPr algn="ctr">
              <a:defRPr sz="4800"/>
            </a:lvl1pPr>
          </a:lstStyle>
          <a:p>
            <a:r>
              <a:rPr lang="en-US"/>
              <a:t>Click to edit Master title style</a:t>
            </a:r>
            <a:endParaRPr lang="en-US" dirty="0"/>
          </a:p>
        </p:txBody>
      </p:sp>
      <p:sp>
        <p:nvSpPr>
          <p:cNvPr id="3" name="Subtitle 2"/>
          <p:cNvSpPr>
            <a:spLocks noGrp="1"/>
          </p:cNvSpPr>
          <p:nvPr>
            <p:ph type="subTitle" idx="1"/>
          </p:nvPr>
        </p:nvSpPr>
        <p:spPr>
          <a:xfrm>
            <a:off x="1595269" y="3602038"/>
            <a:ext cx="900146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28/12/2022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800197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806" y="4289372"/>
            <a:ext cx="10367564" cy="819355"/>
          </a:xfrm>
        </p:spPr>
        <p:txBody>
          <a:bodyPr anchor="b">
            <a:normAutofit/>
          </a:bodyPr>
          <a:lstStyle>
            <a:lvl1pPr>
              <a:defRPr sz="2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913806" y="621321"/>
            <a:ext cx="10367564" cy="3379735"/>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5" y="5108728"/>
            <a:ext cx="10365998" cy="682472"/>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6044864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2" cy="3424859"/>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5" y="4204820"/>
            <a:ext cx="10353761" cy="159218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5086555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426812"/>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913794" y="4204821"/>
            <a:ext cx="10353762" cy="1586380"/>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
        <p:nvSpPr>
          <p:cNvPr id="11" name="TextBox 10"/>
          <p:cNvSpPr txBox="1"/>
          <p:nvPr/>
        </p:nvSpPr>
        <p:spPr>
          <a:xfrm>
            <a:off x="836612" y="735241"/>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657956" y="297209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22781516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913806" y="2126942"/>
            <a:ext cx="10355327" cy="25118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4" y="4650556"/>
            <a:ext cx="10353763"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535193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913794" y="609600"/>
            <a:ext cx="10353762" cy="1325563"/>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94" y="2088319"/>
            <a:ext cx="3298956" cy="823305"/>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913794" y="2911624"/>
            <a:ext cx="3298956"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444878" y="2088320"/>
            <a:ext cx="3298558"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444878" y="2911624"/>
            <a:ext cx="329982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973298" y="2088320"/>
            <a:ext cx="3291211"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976346" y="2911624"/>
            <a:ext cx="329121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B0B27312-2994-4F75-A570-DCB98AC3AF4E}" type="datetimeFigureOut">
              <a:rPr lang="en-GB" smtClean="0"/>
              <a:t>28/12/2022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8069928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913795" y="609600"/>
            <a:ext cx="10353762" cy="1325563"/>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95" y="4195899"/>
            <a:ext cx="3298955"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092020" y="2298987"/>
            <a:ext cx="2940050"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95" y="4772161"/>
            <a:ext cx="3298955"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42701" y="4195899"/>
            <a:ext cx="3298983"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568996" y="2298987"/>
            <a:ext cx="2930525"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348" y="4772160"/>
            <a:ext cx="3300336"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973423" y="4195899"/>
            <a:ext cx="3289900"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8152803" y="2298987"/>
            <a:ext cx="2932113"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73298" y="4772161"/>
            <a:ext cx="3294258" cy="1019037"/>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B0B27312-2994-4F75-A570-DCB98AC3AF4E}" type="datetimeFigureOut">
              <a:rPr lang="en-GB" smtClean="0"/>
              <a:t>28/12/2022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588258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28/12/2022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42809570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609599"/>
            <a:ext cx="2542657" cy="5181601"/>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913794" y="609599"/>
            <a:ext cx="7658705" cy="51816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28/12/2022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057301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28/12/2022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1200386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29244" y="657226"/>
            <a:ext cx="9733512" cy="2852737"/>
          </a:xfrm>
        </p:spPr>
        <p:txBody>
          <a:bodyPr anchor="b">
            <a:normAutofit/>
          </a:bodyPr>
          <a:lstStyle>
            <a:lvl1pPr>
              <a:defRPr sz="3400"/>
            </a:lvl1pPr>
          </a:lstStyle>
          <a:p>
            <a:r>
              <a:rPr lang="en-US"/>
              <a:t>Click to edit Master title style</a:t>
            </a:r>
            <a:endParaRPr lang="en-US" dirty="0"/>
          </a:p>
        </p:txBody>
      </p:sp>
      <p:sp>
        <p:nvSpPr>
          <p:cNvPr id="3" name="Text Placeholder 2"/>
          <p:cNvSpPr>
            <a:spLocks noGrp="1"/>
          </p:cNvSpPr>
          <p:nvPr>
            <p:ph type="body" idx="1"/>
          </p:nvPr>
        </p:nvSpPr>
        <p:spPr>
          <a:xfrm>
            <a:off x="1229244" y="3602038"/>
            <a:ext cx="9733512"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0B27312-2994-4F75-A570-DCB98AC3AF4E}" type="datetimeFigureOut">
              <a:rPr lang="en-GB" smtClean="0"/>
              <a:t>28/12/2022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1218258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6321"/>
          </a:xfrm>
        </p:spPr>
        <p:txBody>
          <a:bodyPr/>
          <a:lstStyle/>
          <a:p>
            <a:r>
              <a:rPr lang="en-US"/>
              <a:t>Click to edit Master title style</a:t>
            </a:r>
            <a:endParaRPr lang="en-US" dirty="0"/>
          </a:p>
        </p:txBody>
      </p:sp>
      <p:sp>
        <p:nvSpPr>
          <p:cNvPr id="3" name="Content Placeholder 2"/>
          <p:cNvSpPr>
            <a:spLocks noGrp="1"/>
          </p:cNvSpPr>
          <p:nvPr>
            <p:ph sz="half" idx="1"/>
          </p:nvPr>
        </p:nvSpPr>
        <p:spPr>
          <a:xfrm>
            <a:off x="913795" y="2088319"/>
            <a:ext cx="5106004" cy="370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3403" y="2088319"/>
            <a:ext cx="5094154" cy="370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8430810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41804" y="2088320"/>
            <a:ext cx="4879199"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13795" y="2912232"/>
            <a:ext cx="5107208" cy="28789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2003" y="2088320"/>
            <a:ext cx="4865554"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912232"/>
            <a:ext cx="5095357" cy="28789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0B27312-2994-4F75-A570-DCB98AC3AF4E}" type="datetimeFigureOut">
              <a:rPr lang="en-GB" smtClean="0"/>
              <a:t>28/12/2022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517171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0B27312-2994-4F75-A570-DCB98AC3AF4E}" type="datetimeFigureOut">
              <a:rPr lang="en-GB" smtClean="0"/>
              <a:t>28/12/2022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4352702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B27312-2994-4F75-A570-DCB98AC3AF4E}" type="datetimeFigureOut">
              <a:rPr lang="en-GB" smtClean="0"/>
              <a:t>28/12/2022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6162858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8" y="609600"/>
            <a:ext cx="3932237" cy="2362200"/>
          </a:xfrm>
        </p:spPr>
        <p:txBody>
          <a:bodyPr anchor="b">
            <a:normAutofit/>
          </a:bodyPr>
          <a:lstStyle>
            <a:lvl1pPr>
              <a:defRPr sz="2800"/>
            </a:lvl1pPr>
          </a:lstStyle>
          <a:p>
            <a:r>
              <a:rPr lang="en-US"/>
              <a:t>Click to edit Master title style</a:t>
            </a:r>
            <a:endParaRPr lang="en-US" dirty="0"/>
          </a:p>
        </p:txBody>
      </p:sp>
      <p:sp>
        <p:nvSpPr>
          <p:cNvPr id="3" name="Content Placeholder 2"/>
          <p:cNvSpPr>
            <a:spLocks noGrp="1"/>
          </p:cNvSpPr>
          <p:nvPr>
            <p:ph idx="1"/>
          </p:nvPr>
        </p:nvSpPr>
        <p:spPr>
          <a:xfrm>
            <a:off x="5078064" y="609600"/>
            <a:ext cx="6189492" cy="51816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7228" y="2971800"/>
            <a:ext cx="3932237" cy="2819399"/>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4652071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7" y="609600"/>
            <a:ext cx="5929773" cy="2362200"/>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24804" y="758881"/>
            <a:ext cx="3255356" cy="4883038"/>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4" y="2971800"/>
            <a:ext cx="5934950" cy="2819400"/>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4862490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1" cy="1326321"/>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95" y="2096064"/>
            <a:ext cx="10353762" cy="369513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B0B27312-2994-4F75-A570-DCB98AC3AF4E}" type="datetimeFigureOut">
              <a:rPr lang="en-GB" smtClean="0"/>
              <a:t>28/12/2022</a:t>
            </a:fld>
            <a:endParaRPr lang="en-GB"/>
          </a:p>
        </p:txBody>
      </p:sp>
      <p:sp>
        <p:nvSpPr>
          <p:cNvPr id="5" name="Footer Placeholder 4"/>
          <p:cNvSpPr>
            <a:spLocks noGrp="1"/>
          </p:cNvSpPr>
          <p:nvPr>
            <p:ph type="ftr" sz="quarter" idx="3"/>
          </p:nvPr>
        </p:nvSpPr>
        <p:spPr>
          <a:xfrm>
            <a:off x="913794" y="5883275"/>
            <a:ext cx="6672865"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107D079D-14FB-4C5F-BB91-C10B4EEDAD72}" type="slidenum">
              <a:rPr lang="en-GB" smtClean="0"/>
              <a:t>‹#›</a:t>
            </a:fld>
            <a:endParaRPr lang="en-GB"/>
          </a:p>
        </p:txBody>
      </p:sp>
    </p:spTree>
    <p:extLst>
      <p:ext uri="{BB962C8B-B14F-4D97-AF65-F5344CB8AC3E}">
        <p14:creationId xmlns:p14="http://schemas.microsoft.com/office/powerpoint/2010/main" val="2147685552"/>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914400" rtl="0" eaLnBrk="1" latinLnBrk="0" hangingPunct="1">
        <a:lnSpc>
          <a:spcPct val="90000"/>
        </a:lnSpc>
        <a:spcBef>
          <a:spcPct val="0"/>
        </a:spcBef>
        <a:buNone/>
        <a:defRPr sz="3400" b="1" i="0" kern="1200" cap="all">
          <a:solidFill>
            <a:schemeClr val="tx1"/>
          </a:solidFill>
          <a:effectLst>
            <a:outerShdw blurRad="50800" dist="63500" dir="2700000" algn="tl" rotWithShape="0">
              <a:srgbClr val="000000">
                <a:alpha val="48000"/>
              </a:srgbClr>
            </a:outerShdw>
          </a:effectLst>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hyperlink" Target="http://www.hse.gov.uk/riddor/index.htm" TargetMode="Externa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5EF15B-BF3E-4E0B-9EF0-F28D54F2BFDF}"/>
              </a:ext>
            </a:extLst>
          </p:cNvPr>
          <p:cNvSpPr>
            <a:spLocks noGrp="1"/>
          </p:cNvSpPr>
          <p:nvPr>
            <p:ph type="ctrTitle"/>
          </p:nvPr>
        </p:nvSpPr>
        <p:spPr>
          <a:xfrm>
            <a:off x="1524000" y="1828799"/>
            <a:ext cx="9347200" cy="2731912"/>
          </a:xfrm>
        </p:spPr>
        <p:txBody>
          <a:bodyPr>
            <a:normAutofit/>
          </a:bodyPr>
          <a:lstStyle/>
          <a:p>
            <a:br>
              <a:rPr lang="en-GB" dirty="0">
                <a:latin typeface="Arial" panose="020B0604020202020204" pitchFamily="34" charset="0"/>
                <a:cs typeface="Arial" panose="020B0604020202020204" pitchFamily="34" charset="0"/>
              </a:rPr>
            </a:b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RIDDOR Reporting</a:t>
            </a:r>
            <a:endParaRPr lang="en-GB" dirty="0"/>
          </a:p>
        </p:txBody>
      </p:sp>
      <p:pic>
        <p:nvPicPr>
          <p:cNvPr id="4" name="Picture 3" descr="Logo&#10;&#10;Description automatically generated with medium confidence">
            <a:extLst>
              <a:ext uri="{FF2B5EF4-FFF2-40B4-BE49-F238E27FC236}">
                <a16:creationId xmlns:a16="http://schemas.microsoft.com/office/drawing/2014/main" id="{AA5EE359-F40C-B65C-5280-076E447B72A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95900" y="1789401"/>
            <a:ext cx="1800200" cy="1639599"/>
          </a:xfrm>
          <a:prstGeom prst="rect">
            <a:avLst/>
          </a:prstGeom>
        </p:spPr>
      </p:pic>
    </p:spTree>
    <p:extLst>
      <p:ext uri="{BB962C8B-B14F-4D97-AF65-F5344CB8AC3E}">
        <p14:creationId xmlns:p14="http://schemas.microsoft.com/office/powerpoint/2010/main" val="34892889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3693319"/>
          </a:xfrm>
          <a:prstGeom prst="rect">
            <a:avLst/>
          </a:prstGeom>
          <a:noFill/>
        </p:spPr>
        <p:txBody>
          <a:bodyPr wrap="square">
            <a:spAutoFit/>
          </a:bodyPr>
          <a:lstStyle/>
          <a:p>
            <a:endParaRPr lang="en-GB" b="1" dirty="0"/>
          </a:p>
          <a:p>
            <a:r>
              <a:rPr lang="en-GB" b="1" dirty="0"/>
              <a:t>WHAT IS REPORTABLE UNDER RIDDOR?</a:t>
            </a:r>
          </a:p>
          <a:p>
            <a:endParaRPr lang="en-GB" b="1" dirty="0"/>
          </a:p>
          <a:p>
            <a:r>
              <a:rPr lang="en-GB" b="1" dirty="0">
                <a:latin typeface="Arial" panose="020B0604020202020204" pitchFamily="34" charset="0"/>
                <a:ea typeface="Calibri" panose="020F0502020204030204" pitchFamily="34" charset="0"/>
              </a:rPr>
              <a:t>Deaths</a:t>
            </a:r>
          </a:p>
          <a:p>
            <a:r>
              <a:rPr lang="en-GB" dirty="0">
                <a:latin typeface="Arial" panose="020B0604020202020204" pitchFamily="34" charset="0"/>
                <a:ea typeface="Calibri" panose="020F0502020204030204" pitchFamily="34" charset="0"/>
              </a:rPr>
              <a:t>If there is an accident connected with work and your employee, or self-employed person working on your premises, or a member of the public is killed, you must notify the enforcing authority without delay.</a:t>
            </a:r>
          </a:p>
          <a:p>
            <a:endParaRPr lang="en-GB" dirty="0">
              <a:latin typeface="Arial" panose="020B0604020202020204" pitchFamily="34" charset="0"/>
              <a:ea typeface="Calibri" panose="020F0502020204030204" pitchFamily="34" charset="0"/>
            </a:endParaRPr>
          </a:p>
          <a:p>
            <a:r>
              <a:rPr lang="en-GB" b="1" dirty="0">
                <a:latin typeface="Arial" panose="020B0604020202020204" pitchFamily="34" charset="0"/>
                <a:ea typeface="Calibri" panose="020F0502020204030204" pitchFamily="34" charset="0"/>
              </a:rPr>
              <a:t>Reportable major injuries</a:t>
            </a:r>
          </a:p>
          <a:p>
            <a:r>
              <a:rPr lang="en-GB" dirty="0">
                <a:latin typeface="Arial" panose="020B0604020202020204" pitchFamily="34" charset="0"/>
                <a:ea typeface="Calibri" panose="020F0502020204030204" pitchFamily="34" charset="0"/>
              </a:rPr>
              <a:t>If there is an accident connected with work and your employee, or self-employed person working on the premises sustains a major injury, or a member of the public suffers an injury and is taken to the hospital from the site of the accident, you must notify the enforcing authority without delay by telephoning the HSE or completing the appropriate online form.</a:t>
            </a:r>
          </a:p>
        </p:txBody>
      </p:sp>
    </p:spTree>
    <p:extLst>
      <p:ext uri="{BB962C8B-B14F-4D97-AF65-F5344CB8AC3E}">
        <p14:creationId xmlns:p14="http://schemas.microsoft.com/office/powerpoint/2010/main" val="2442445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5078313"/>
          </a:xfrm>
          <a:prstGeom prst="rect">
            <a:avLst/>
          </a:prstGeom>
          <a:noFill/>
        </p:spPr>
        <p:txBody>
          <a:bodyPr wrap="square">
            <a:spAutoFit/>
          </a:bodyPr>
          <a:lstStyle/>
          <a:p>
            <a:endParaRPr lang="en-GB" b="1" dirty="0"/>
          </a:p>
          <a:p>
            <a:r>
              <a:rPr lang="en-GB" b="1" dirty="0"/>
              <a:t>REPORTABLE MAJOR INJURIES ARE:</a:t>
            </a:r>
          </a:p>
          <a:p>
            <a:endParaRPr lang="en-GB" b="1" dirty="0"/>
          </a:p>
          <a:p>
            <a:pPr marL="285750" indent="-285750">
              <a:buFont typeface="Arial" panose="020B0604020202020204" pitchFamily="34" charset="0"/>
              <a:buChar char="•"/>
            </a:pPr>
            <a:r>
              <a:rPr lang="en-GB" b="1" dirty="0">
                <a:latin typeface="Arial" panose="020B0604020202020204" pitchFamily="34" charset="0"/>
                <a:ea typeface="Calibri" panose="020F0502020204030204" pitchFamily="34" charset="0"/>
              </a:rPr>
              <a:t>Fracture other than to the fingers, thumbs and toes</a:t>
            </a:r>
          </a:p>
          <a:p>
            <a:pPr marL="285750" indent="-285750">
              <a:buFont typeface="Arial" panose="020B0604020202020204" pitchFamily="34" charset="0"/>
              <a:buChar char="•"/>
            </a:pPr>
            <a:r>
              <a:rPr lang="en-GB" b="1" dirty="0">
                <a:latin typeface="Arial" panose="020B0604020202020204" pitchFamily="34" charset="0"/>
                <a:ea typeface="Calibri" panose="020F0502020204030204" pitchFamily="34" charset="0"/>
              </a:rPr>
              <a:t>Amputation</a:t>
            </a:r>
          </a:p>
          <a:p>
            <a:pPr marL="285750" indent="-285750">
              <a:buFont typeface="Arial" panose="020B0604020202020204" pitchFamily="34" charset="0"/>
              <a:buChar char="•"/>
            </a:pPr>
            <a:r>
              <a:rPr lang="en-GB" b="1" dirty="0">
                <a:latin typeface="Arial" panose="020B0604020202020204" pitchFamily="34" charset="0"/>
                <a:ea typeface="Calibri" panose="020F0502020204030204" pitchFamily="34" charset="0"/>
              </a:rPr>
              <a:t>Dislocation of the shoulder, hip, knee or spine</a:t>
            </a:r>
          </a:p>
          <a:p>
            <a:pPr marL="285750" indent="-285750">
              <a:buFont typeface="Arial" panose="020B0604020202020204" pitchFamily="34" charset="0"/>
              <a:buChar char="•"/>
            </a:pPr>
            <a:r>
              <a:rPr lang="en-GB" b="1" dirty="0">
                <a:latin typeface="Arial" panose="020B0604020202020204" pitchFamily="34" charset="0"/>
                <a:ea typeface="Calibri" panose="020F0502020204030204" pitchFamily="34" charset="0"/>
              </a:rPr>
              <a:t>Loss of sight (temporary or permanent)</a:t>
            </a:r>
          </a:p>
          <a:p>
            <a:pPr marL="285750" indent="-285750">
              <a:buFont typeface="Arial" panose="020B0604020202020204" pitchFamily="34" charset="0"/>
              <a:buChar char="•"/>
            </a:pPr>
            <a:r>
              <a:rPr lang="en-GB" b="1" dirty="0">
                <a:latin typeface="Arial" panose="020B0604020202020204" pitchFamily="34" charset="0"/>
                <a:ea typeface="Calibri" panose="020F0502020204030204" pitchFamily="34" charset="0"/>
              </a:rPr>
              <a:t>Chemical or hot metal burn to the eye or any penetrating injury to the eye resulting from an electric shock or electrical burn leading to unconsciousness, or requiring resuscitation or admittance to hospital for more than 24 hours.</a:t>
            </a:r>
          </a:p>
          <a:p>
            <a:pPr marL="285750" indent="-285750">
              <a:buFont typeface="Arial" panose="020B0604020202020204" pitchFamily="34" charset="0"/>
              <a:buChar char="•"/>
            </a:pPr>
            <a:r>
              <a:rPr lang="en-GB" b="1" dirty="0">
                <a:latin typeface="Arial" panose="020B0604020202020204" pitchFamily="34" charset="0"/>
                <a:ea typeface="Calibri" panose="020F0502020204030204" pitchFamily="34" charset="0"/>
              </a:rPr>
              <a:t>Any other injury leading to hypothermia, heat induced illness or unconsciousness, or requiring resuscitation, or requiring admittance to hospital for more than 24 hours</a:t>
            </a:r>
          </a:p>
          <a:p>
            <a:pPr marL="285750" indent="-285750">
              <a:buFont typeface="Arial" panose="020B0604020202020204" pitchFamily="34" charset="0"/>
              <a:buChar char="•"/>
            </a:pPr>
            <a:r>
              <a:rPr lang="en-GB" b="1" dirty="0">
                <a:latin typeface="Arial" panose="020B0604020202020204" pitchFamily="34" charset="0"/>
                <a:ea typeface="Calibri" panose="020F0502020204030204" pitchFamily="34" charset="0"/>
              </a:rPr>
              <a:t>Unconsciousness caused by asphyxia or exposure to harmful substance or biological agent</a:t>
            </a:r>
          </a:p>
          <a:p>
            <a:pPr marL="285750" indent="-285750">
              <a:buFont typeface="Arial" panose="020B0604020202020204" pitchFamily="34" charset="0"/>
              <a:buChar char="•"/>
            </a:pPr>
            <a:r>
              <a:rPr lang="en-GB" b="1" dirty="0">
                <a:latin typeface="Arial" panose="020B0604020202020204" pitchFamily="34" charset="0"/>
                <a:ea typeface="Calibri" panose="020F0502020204030204" pitchFamily="34" charset="0"/>
              </a:rPr>
              <a:t>Acute illness requiring medical treatment, or loss of consciousness arising from absorption of any substance by inhalation, ingestion or through the skin.</a:t>
            </a:r>
          </a:p>
          <a:p>
            <a:pPr marL="285750" indent="-285750">
              <a:buFont typeface="Arial" panose="020B0604020202020204" pitchFamily="34" charset="0"/>
              <a:buChar char="•"/>
            </a:pPr>
            <a:r>
              <a:rPr lang="en-GB" b="1" dirty="0">
                <a:latin typeface="Arial" panose="020B0604020202020204" pitchFamily="34" charset="0"/>
                <a:ea typeface="Calibri" panose="020F0502020204030204" pitchFamily="34" charset="0"/>
              </a:rPr>
              <a:t>Acute illness requiring medical treatment where there is reason to believe that this resulted from exposure to a biological agent or its toxins or infected material.</a:t>
            </a:r>
          </a:p>
        </p:txBody>
      </p:sp>
    </p:spTree>
    <p:extLst>
      <p:ext uri="{BB962C8B-B14F-4D97-AF65-F5344CB8AC3E}">
        <p14:creationId xmlns:p14="http://schemas.microsoft.com/office/powerpoint/2010/main" val="2357584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2031325"/>
          </a:xfrm>
          <a:prstGeom prst="rect">
            <a:avLst/>
          </a:prstGeom>
          <a:noFill/>
        </p:spPr>
        <p:txBody>
          <a:bodyPr wrap="square">
            <a:spAutoFit/>
          </a:bodyPr>
          <a:lstStyle/>
          <a:p>
            <a:endParaRPr lang="en-GB" b="1" dirty="0"/>
          </a:p>
          <a:p>
            <a:r>
              <a:rPr lang="en-GB" b="1" dirty="0"/>
              <a:t>REPORTABLE OVER THREE DAY INJURIES:</a:t>
            </a:r>
          </a:p>
          <a:p>
            <a:endParaRPr lang="en-GB" b="1" dirty="0"/>
          </a:p>
          <a:p>
            <a:r>
              <a:rPr lang="en-GB" b="1" dirty="0">
                <a:latin typeface="Arial" panose="020B0604020202020204" pitchFamily="34" charset="0"/>
                <a:ea typeface="Calibri" panose="020F0502020204030204" pitchFamily="34" charset="0"/>
              </a:rPr>
              <a:t>If there is any accident connected with work (including an act of physical violence) and your employee, or self-employed person working on your premises, suffers an over-three day injury, you are required to keep a record of the injury under Social Security (Claim and Payments) Regulations 1979.</a:t>
            </a:r>
          </a:p>
        </p:txBody>
      </p:sp>
    </p:spTree>
    <p:extLst>
      <p:ext uri="{BB962C8B-B14F-4D97-AF65-F5344CB8AC3E}">
        <p14:creationId xmlns:p14="http://schemas.microsoft.com/office/powerpoint/2010/main" val="1726463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2862322"/>
          </a:xfrm>
          <a:prstGeom prst="rect">
            <a:avLst/>
          </a:prstGeom>
          <a:noFill/>
        </p:spPr>
        <p:txBody>
          <a:bodyPr wrap="square">
            <a:spAutoFit/>
          </a:bodyPr>
          <a:lstStyle/>
          <a:p>
            <a:endParaRPr lang="en-GB" b="1" dirty="0"/>
          </a:p>
          <a:p>
            <a:r>
              <a:rPr lang="en-GB" b="1" dirty="0"/>
              <a:t>REPORTABLE OVER SEVEN DAY INJURIES:</a:t>
            </a:r>
          </a:p>
          <a:p>
            <a:endParaRPr lang="en-GB" b="1" dirty="0"/>
          </a:p>
          <a:p>
            <a:r>
              <a:rPr lang="en-GB" b="1" dirty="0">
                <a:latin typeface="Arial" panose="020B0604020202020204" pitchFamily="34" charset="0"/>
                <a:ea typeface="Calibri" panose="020F0502020204030204" pitchFamily="34" charset="0"/>
              </a:rPr>
              <a:t>If there is an accident connected with work (including an act of physical violence) and your employee or a self-employed person working on your premises suffers an over seven-day injury, you must report it to the enforcing authority within fifteen days.</a:t>
            </a:r>
          </a:p>
          <a:p>
            <a:endParaRPr lang="en-GB" b="1" dirty="0">
              <a:latin typeface="Arial" panose="020B0604020202020204" pitchFamily="34" charset="0"/>
              <a:ea typeface="Calibri" panose="020F0502020204030204" pitchFamily="34" charset="0"/>
            </a:endParaRPr>
          </a:p>
          <a:p>
            <a:r>
              <a:rPr lang="en-GB" b="1" dirty="0">
                <a:latin typeface="Arial" panose="020B0604020202020204" pitchFamily="34" charset="0"/>
                <a:ea typeface="Calibri" panose="020F0502020204030204" pitchFamily="34" charset="0"/>
              </a:rPr>
              <a:t>An over-seven-day injury is one which is not ‘major’ but which results in the injured person being away from work OR unable to do the full range of their normal duties for more than seven days.</a:t>
            </a:r>
          </a:p>
        </p:txBody>
      </p:sp>
    </p:spTree>
    <p:extLst>
      <p:ext uri="{BB962C8B-B14F-4D97-AF65-F5344CB8AC3E}">
        <p14:creationId xmlns:p14="http://schemas.microsoft.com/office/powerpoint/2010/main" val="4105745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5632311"/>
          </a:xfrm>
          <a:prstGeom prst="rect">
            <a:avLst/>
          </a:prstGeom>
          <a:noFill/>
        </p:spPr>
        <p:txBody>
          <a:bodyPr wrap="square">
            <a:spAutoFit/>
          </a:bodyPr>
          <a:lstStyle/>
          <a:p>
            <a:endParaRPr lang="en-GB" b="1" dirty="0"/>
          </a:p>
          <a:p>
            <a:r>
              <a:rPr lang="en-GB" b="1" dirty="0"/>
              <a:t>WHAT ARE REPORTABLE DISEASES?</a:t>
            </a:r>
          </a:p>
          <a:p>
            <a:endParaRPr lang="en-GB" b="1" dirty="0"/>
          </a:p>
          <a:p>
            <a:r>
              <a:rPr lang="en-GB" dirty="0">
                <a:latin typeface="Arial" panose="020B0604020202020204" pitchFamily="34" charset="0"/>
                <a:ea typeface="Calibri" panose="020F0502020204030204" pitchFamily="34" charset="0"/>
              </a:rPr>
              <a:t>Regulation 8 requires employers and self-employed people to report cases of certain diagnosed reportable diseases which are linked with occupational exposure to specified hazards. The reportable diseases and associated hazards are:</a:t>
            </a:r>
            <a:endParaRPr lang="en-GB" sz="1600" dirty="0">
              <a:latin typeface="Arial" panose="020B0604020202020204" pitchFamily="34" charset="0"/>
              <a:ea typeface="Calibri" panose="020F0502020204030204" pitchFamily="34" charset="0"/>
            </a:endParaRPr>
          </a:p>
          <a:p>
            <a:endParaRPr lang="en-GB"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Carpal Tunnel Syndrome: where the person’s work involves regular use of percussive or vibrating tools</a:t>
            </a:r>
          </a:p>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Cramp of the hand or forearm: where the person’s work involves prolonged periods of repetitive movement of the fingers, hand or arm</a:t>
            </a:r>
          </a:p>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Occupational dermatitis: where the person’s work involves significant or regular exposure to a known skin sensitiser or irritant</a:t>
            </a:r>
          </a:p>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Hand Arm Vibration Syndrome: where the person’s work involves regular use of percussive or vibrating tools, or holding materials subject to percussive processes, or processes causing vibration</a:t>
            </a:r>
          </a:p>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Occupational asthma: where the person’s work involves significant or regular exposure to a known respiratory sensitiser</a:t>
            </a:r>
          </a:p>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Tendonitis or tenosynovitis: in the hand or forearm, where the person’s work is physically demanding and involves frequent, repetitive movements.</a:t>
            </a:r>
          </a:p>
        </p:txBody>
      </p:sp>
    </p:spTree>
    <p:extLst>
      <p:ext uri="{BB962C8B-B14F-4D97-AF65-F5344CB8AC3E}">
        <p14:creationId xmlns:p14="http://schemas.microsoft.com/office/powerpoint/2010/main" val="2000004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5632311"/>
          </a:xfrm>
          <a:prstGeom prst="rect">
            <a:avLst/>
          </a:prstGeom>
          <a:noFill/>
        </p:spPr>
        <p:txBody>
          <a:bodyPr wrap="square">
            <a:spAutoFit/>
          </a:bodyPr>
          <a:lstStyle/>
          <a:p>
            <a:endParaRPr lang="en-GB" b="1" dirty="0"/>
          </a:p>
          <a:p>
            <a:r>
              <a:rPr lang="en-GB" b="1" dirty="0"/>
              <a:t>WHAT ARE REPORTABLE DISEASES?</a:t>
            </a:r>
          </a:p>
          <a:p>
            <a:endParaRPr lang="en-GB" b="1" dirty="0"/>
          </a:p>
          <a:p>
            <a:r>
              <a:rPr lang="en-GB" dirty="0">
                <a:latin typeface="Arial" panose="020B0604020202020204" pitchFamily="34" charset="0"/>
                <a:ea typeface="Calibri" panose="020F0502020204030204" pitchFamily="34" charset="0"/>
              </a:rPr>
              <a:t>Regulation 9 requires employers and self-employed workers to report cases of occupational cancer, and any disease or acute illness caused by an occupational exposure to a biological agent.</a:t>
            </a:r>
          </a:p>
          <a:p>
            <a:endParaRPr lang="en-GB"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Occupational Cancers</a:t>
            </a:r>
          </a:p>
          <a:p>
            <a:r>
              <a:rPr lang="en-GB" dirty="0">
                <a:latin typeface="Arial" panose="020B0604020202020204" pitchFamily="34" charset="0"/>
                <a:cs typeface="Arial" panose="020B0604020202020204" pitchFamily="34" charset="0"/>
              </a:rPr>
              <a:t>Cases of cancer must be reported where there is an established causal link between the type of cancer diagnosed, and the hazards to which the person has been exposed through work. These hazards include all known human carcinogens and mutagens, including ionising radiation.</a:t>
            </a:r>
          </a:p>
          <a:p>
            <a:endParaRPr lang="en-GB"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Biological agents</a:t>
            </a:r>
          </a:p>
          <a:p>
            <a:r>
              <a:rPr lang="en-GB" dirty="0">
                <a:latin typeface="Arial" panose="020B0604020202020204" pitchFamily="34" charset="0"/>
                <a:cs typeface="Arial" panose="020B0604020202020204" pitchFamily="34" charset="0"/>
              </a:rPr>
              <a:t>All diseases and any acute illness needing medical treatment must be reported when it is attributable to a work-related exposure to a biological agent. The term biological agent means a micro-organism, cell culture, or human endoparasite which may cause infection, allergy, toxicity, or other hazard to human health. Work with hazardous biological agents is subject to specific provisions under COSHH.</a:t>
            </a:r>
          </a:p>
          <a:p>
            <a:endParaRPr lang="en-GB"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14547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5524589"/>
          </a:xfrm>
          <a:prstGeom prst="rect">
            <a:avLst/>
          </a:prstGeom>
          <a:noFill/>
        </p:spPr>
        <p:txBody>
          <a:bodyPr wrap="square">
            <a:spAutoFit/>
          </a:bodyPr>
          <a:lstStyle/>
          <a:p>
            <a:r>
              <a:rPr lang="en-GB" b="1" dirty="0"/>
              <a:t>REPORTABLE DANGEROUS OCCURRENCES (NEAR MISSES) INCLUDE:</a:t>
            </a:r>
          </a:p>
          <a:p>
            <a:endParaRPr lang="en-GB" b="1" dirty="0"/>
          </a:p>
          <a:p>
            <a:r>
              <a:rPr lang="en-GB" sz="1300" dirty="0">
                <a:latin typeface="Arial" panose="020B0604020202020204" pitchFamily="34" charset="0"/>
                <a:cs typeface="Arial" panose="020B0604020202020204" pitchFamily="34" charset="0"/>
              </a:rPr>
              <a:t>1. Collapse, overturning or failure of load-bearing parts of lifts and lifting equipment.</a:t>
            </a:r>
          </a:p>
          <a:p>
            <a:r>
              <a:rPr lang="en-GB" sz="1300" dirty="0">
                <a:latin typeface="Arial" panose="020B0604020202020204" pitchFamily="34" charset="0"/>
                <a:cs typeface="Arial" panose="020B0604020202020204" pitchFamily="34" charset="0"/>
              </a:rPr>
              <a:t>2. Explosion, collapse or bursting of any closed vessel or associated pipe work</a:t>
            </a:r>
          </a:p>
          <a:p>
            <a:r>
              <a:rPr lang="en-GB" sz="1300" dirty="0">
                <a:latin typeface="Arial" panose="020B0604020202020204" pitchFamily="34" charset="0"/>
                <a:cs typeface="Arial" panose="020B0604020202020204" pitchFamily="34" charset="0"/>
              </a:rPr>
              <a:t>3. Failure of any freight container in any of its load-bearing parts</a:t>
            </a:r>
          </a:p>
          <a:p>
            <a:r>
              <a:rPr lang="en-GB" sz="1300" dirty="0">
                <a:latin typeface="Arial" panose="020B0604020202020204" pitchFamily="34" charset="0"/>
                <a:cs typeface="Arial" panose="020B0604020202020204" pitchFamily="34" charset="0"/>
              </a:rPr>
              <a:t>4. Plant or equipment coming into contact with overhead power lines</a:t>
            </a:r>
          </a:p>
          <a:p>
            <a:r>
              <a:rPr lang="en-GB" sz="1300" dirty="0">
                <a:latin typeface="Arial" panose="020B0604020202020204" pitchFamily="34" charset="0"/>
                <a:cs typeface="Arial" panose="020B0604020202020204" pitchFamily="34" charset="0"/>
              </a:rPr>
              <a:t>5. Electrical short circuit or overload causing fire or explosion</a:t>
            </a:r>
          </a:p>
          <a:p>
            <a:r>
              <a:rPr lang="en-GB" sz="1300" dirty="0">
                <a:latin typeface="Arial" panose="020B0604020202020204" pitchFamily="34" charset="0"/>
                <a:cs typeface="Arial" panose="020B0604020202020204" pitchFamily="34" charset="0"/>
              </a:rPr>
              <a:t>6. Any unintentional explosion, misfire, failure of demolition to cause the intended collapse, projection of material beyond a site boundary,     injury caused by an explosion</a:t>
            </a:r>
          </a:p>
          <a:p>
            <a:r>
              <a:rPr lang="en-GB" sz="1300" dirty="0">
                <a:latin typeface="Arial" panose="020B0604020202020204" pitchFamily="34" charset="0"/>
                <a:cs typeface="Arial" panose="020B0604020202020204" pitchFamily="34" charset="0"/>
              </a:rPr>
              <a:t>7. Accidental release of a biological agent likely to cause severe human illness</a:t>
            </a:r>
          </a:p>
          <a:p>
            <a:r>
              <a:rPr lang="en-GB" sz="1300" dirty="0">
                <a:latin typeface="Arial" panose="020B0604020202020204" pitchFamily="34" charset="0"/>
                <a:cs typeface="Arial" panose="020B0604020202020204" pitchFamily="34" charset="0"/>
              </a:rPr>
              <a:t>8. Failure of industrial radiography or irradiation equipment to de-energise or return to is safe position after the intended exposure period</a:t>
            </a:r>
          </a:p>
          <a:p>
            <a:r>
              <a:rPr lang="en-GB" sz="1300" dirty="0">
                <a:latin typeface="Arial" panose="020B0604020202020204" pitchFamily="34" charset="0"/>
                <a:cs typeface="Arial" panose="020B0604020202020204" pitchFamily="34" charset="0"/>
              </a:rPr>
              <a:t>9. Malfunction of breathing apparatus while in use or during testing immediately before use</a:t>
            </a:r>
          </a:p>
          <a:p>
            <a:r>
              <a:rPr lang="en-GB" sz="1300" dirty="0">
                <a:latin typeface="Arial" panose="020B0604020202020204" pitchFamily="34" charset="0"/>
                <a:cs typeface="Arial" panose="020B0604020202020204" pitchFamily="34" charset="0"/>
              </a:rPr>
              <a:t>10. Failure or endangering of diving equipment, trapping of a diver, an explosion near a diver, or an uncontrolled ascent</a:t>
            </a:r>
          </a:p>
          <a:p>
            <a:r>
              <a:rPr lang="en-GB" sz="1300" dirty="0">
                <a:latin typeface="Arial" panose="020B0604020202020204" pitchFamily="34" charset="0"/>
                <a:cs typeface="Arial" panose="020B0604020202020204" pitchFamily="34" charset="0"/>
              </a:rPr>
              <a:t>11.Collapse or partial collapse of a scaffold over five metres high, or erected near water where there could be a risk of drowning after a fall</a:t>
            </a:r>
          </a:p>
          <a:p>
            <a:r>
              <a:rPr lang="en-GB" sz="1300" dirty="0">
                <a:latin typeface="Arial" panose="020B0604020202020204" pitchFamily="34" charset="0"/>
                <a:cs typeface="Arial" panose="020B0604020202020204" pitchFamily="34" charset="0"/>
              </a:rPr>
              <a:t>12. Unintended collision of a train with any vehicle</a:t>
            </a:r>
          </a:p>
          <a:p>
            <a:r>
              <a:rPr lang="en-GB" sz="1300" dirty="0">
                <a:latin typeface="Arial" panose="020B0604020202020204" pitchFamily="34" charset="0"/>
                <a:cs typeface="Arial" panose="020B0604020202020204" pitchFamily="34" charset="0"/>
              </a:rPr>
              <a:t>13. Dangerous occurrence at a well (other than a water well)</a:t>
            </a:r>
          </a:p>
          <a:p>
            <a:r>
              <a:rPr lang="en-GB" sz="1300" dirty="0">
                <a:latin typeface="Arial" panose="020B0604020202020204" pitchFamily="34" charset="0"/>
                <a:cs typeface="Arial" panose="020B0604020202020204" pitchFamily="34" charset="0"/>
              </a:rPr>
              <a:t>14. Dangerous occurrence at a pipeline</a:t>
            </a:r>
          </a:p>
          <a:p>
            <a:r>
              <a:rPr lang="en-GB" sz="1300" dirty="0">
                <a:latin typeface="Arial" panose="020B0604020202020204" pitchFamily="34" charset="0"/>
                <a:cs typeface="Arial" panose="020B0604020202020204" pitchFamily="34" charset="0"/>
              </a:rPr>
              <a:t>15. Failure of any load-bearing fairground, or derailment or unintended collision of cars or trains</a:t>
            </a:r>
          </a:p>
          <a:p>
            <a:r>
              <a:rPr lang="en-GB" sz="1300" dirty="0">
                <a:latin typeface="Arial" panose="020B0604020202020204" pitchFamily="34" charset="0"/>
                <a:cs typeface="Arial" panose="020B0604020202020204" pitchFamily="34" charset="0"/>
              </a:rPr>
              <a:t>16.A road tanker carrying a dangerous substance overturns, suffers serious damage, catches fire or the substance is released</a:t>
            </a:r>
          </a:p>
          <a:p>
            <a:r>
              <a:rPr lang="en-GB" sz="1300" dirty="0">
                <a:latin typeface="Arial" panose="020B0604020202020204" pitchFamily="34" charset="0"/>
                <a:cs typeface="Arial" panose="020B0604020202020204" pitchFamily="34" charset="0"/>
              </a:rPr>
              <a:t>17.A dangerous substance being conveyed by road is involved in a fire or released</a:t>
            </a:r>
          </a:p>
          <a:p>
            <a:r>
              <a:rPr lang="en-GB" sz="1300" dirty="0">
                <a:latin typeface="Arial" panose="020B0604020202020204" pitchFamily="34" charset="0"/>
                <a:cs typeface="Arial" panose="020B0604020202020204" pitchFamily="34" charset="0"/>
              </a:rPr>
              <a:t>18. Unintended collapse of : any building or structure under construction, alteration or demolition where over five tonnes of material falls; a wall or floor in a place of work; any false-work</a:t>
            </a:r>
          </a:p>
          <a:p>
            <a:r>
              <a:rPr lang="en-GB" sz="1300" dirty="0">
                <a:latin typeface="Arial" panose="020B0604020202020204" pitchFamily="34" charset="0"/>
                <a:cs typeface="Arial" panose="020B0604020202020204" pitchFamily="34" charset="0"/>
              </a:rPr>
              <a:t>19. Explosion or fire causing suspension of normal work for over 24 hours</a:t>
            </a:r>
          </a:p>
          <a:p>
            <a:r>
              <a:rPr lang="en-GB" sz="1300" dirty="0">
                <a:latin typeface="Arial" panose="020B0604020202020204" pitchFamily="34" charset="0"/>
                <a:cs typeface="Arial" panose="020B0604020202020204" pitchFamily="34" charset="0"/>
              </a:rPr>
              <a:t>20.Sudden, uncontrolled release in a building of: 100 kg or more of flammable liquid; 10 kg of flammable liquid above its boiling point</a:t>
            </a:r>
          </a:p>
          <a:p>
            <a:r>
              <a:rPr lang="en-GB" sz="1300" dirty="0">
                <a:latin typeface="Arial" panose="020B0604020202020204" pitchFamily="34" charset="0"/>
                <a:cs typeface="Arial" panose="020B0604020202020204" pitchFamily="34" charset="0"/>
              </a:rPr>
              <a:t>21.Accidental release of any substance which may damage health. </a:t>
            </a:r>
          </a:p>
          <a:p>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73118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4">
                                            <p:txEl>
                                              <p:pRg st="12" end="12"/>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4">
                                            <p:txEl>
                                              <p:pRg st="13" end="13"/>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4">
                                            <p:txEl>
                                              <p:pRg st="14" end="14"/>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4">
                                            <p:txEl>
                                              <p:pRg st="15" end="15"/>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4">
                                            <p:txEl>
                                              <p:pRg st="16" end="16"/>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4">
                                            <p:txEl>
                                              <p:pRg st="17" end="17"/>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4">
                                            <p:txEl>
                                              <p:pRg st="18" end="18"/>
                                            </p:txEl>
                                          </p:spTgt>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4">
                                            <p:txEl>
                                              <p:pRg st="19" end="19"/>
                                            </p:txEl>
                                          </p:spTgt>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4">
                                            <p:txEl>
                                              <p:pRg st="20" end="20"/>
                                            </p:txEl>
                                          </p:spTgt>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4">
                                            <p:txEl>
                                              <p:pRg st="21" end="21"/>
                                            </p:txEl>
                                          </p:spTgt>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4">
                                            <p:txEl>
                                              <p:pRg st="22" end="2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6463308"/>
          </a:xfrm>
          <a:prstGeom prst="rect">
            <a:avLst/>
          </a:prstGeom>
          <a:noFill/>
        </p:spPr>
        <p:txBody>
          <a:bodyPr wrap="square">
            <a:spAutoFit/>
          </a:bodyPr>
          <a:lstStyle/>
          <a:p>
            <a:endParaRPr lang="en-GB" b="1" dirty="0"/>
          </a:p>
          <a:p>
            <a:r>
              <a:rPr lang="en-GB" b="1" dirty="0"/>
              <a:t>COVID-19 REPORTING UNDER RIDDOR</a:t>
            </a:r>
          </a:p>
          <a:p>
            <a:endParaRPr lang="en-GB" b="1" dirty="0"/>
          </a:p>
          <a:p>
            <a:r>
              <a:rPr lang="en-GB" b="1" dirty="0">
                <a:latin typeface="Arial" panose="020B0604020202020204" pitchFamily="34" charset="0"/>
                <a:cs typeface="Arial" panose="020B0604020202020204" pitchFamily="34" charset="0"/>
              </a:rPr>
              <a:t>There is no requirement under RIDDOR (The Reporting of Injuries, Diseases and Dangerous Occurrences Regulations 2013) to report incidents of disease or deaths of members of the public, patients, care home residents or service users from COVID-19.</a:t>
            </a:r>
          </a:p>
          <a:p>
            <a:endParaRPr lang="en-GB" b="1"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The reporting requirements relating to cases of, or deaths from, COVID-19 under RIDDOR apply only to occupational exposure, that is, because of a person’s work.</a:t>
            </a:r>
          </a:p>
          <a:p>
            <a:endParaRPr lang="en-GB" b="1"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You should only make a report under RIDDOR when one of the following circumstances applies:</a:t>
            </a:r>
          </a:p>
          <a:p>
            <a:endParaRPr lang="en-GB" b="1"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b="1" dirty="0">
                <a:latin typeface="Arial" panose="020B0604020202020204" pitchFamily="34" charset="0"/>
                <a:cs typeface="Arial" panose="020B0604020202020204" pitchFamily="34" charset="0"/>
              </a:rPr>
              <a:t>an accident or incident at work has, or could have, led to the release, or escape of coronavirus (SARS-CoV-2). This must be reported as a dangerous occurrence.</a:t>
            </a:r>
          </a:p>
          <a:p>
            <a:pPr marL="285750" indent="-285750">
              <a:buFont typeface="Arial" panose="020B0604020202020204" pitchFamily="34" charset="0"/>
              <a:buChar char="•"/>
            </a:pPr>
            <a:r>
              <a:rPr lang="en-GB" b="1" dirty="0">
                <a:latin typeface="Arial" panose="020B0604020202020204" pitchFamily="34" charset="0"/>
                <a:cs typeface="Arial" panose="020B0604020202020204" pitchFamily="34" charset="0"/>
              </a:rPr>
              <a:t>a person at work (a worker) has been diagnosed as having COVID-19 attributed to an occupational exposure to coronavirus. This must be reported as a case of disease.</a:t>
            </a:r>
          </a:p>
          <a:p>
            <a:pPr marL="285750" indent="-285750">
              <a:buFont typeface="Arial" panose="020B0604020202020204" pitchFamily="34" charset="0"/>
              <a:buChar char="•"/>
            </a:pPr>
            <a:r>
              <a:rPr lang="en-GB" b="1" dirty="0">
                <a:latin typeface="Arial" panose="020B0604020202020204" pitchFamily="34" charset="0"/>
                <a:cs typeface="Arial" panose="020B0604020202020204" pitchFamily="34" charset="0"/>
              </a:rPr>
              <a:t>a worker dies because of occupational exposure to coronavirus. This must be reported as a work-related death due to exposure to a biological agent.</a:t>
            </a:r>
          </a:p>
          <a:p>
            <a:endParaRPr lang="en-GB"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Additional details are available on the HSE Website.</a:t>
            </a:r>
          </a:p>
          <a:p>
            <a:endParaRPr lang="en-GB"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827455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6186309"/>
          </a:xfrm>
          <a:prstGeom prst="rect">
            <a:avLst/>
          </a:prstGeom>
          <a:noFill/>
        </p:spPr>
        <p:txBody>
          <a:bodyPr wrap="square">
            <a:spAutoFit/>
          </a:bodyPr>
          <a:lstStyle/>
          <a:p>
            <a:endParaRPr lang="en-GB" b="1" dirty="0"/>
          </a:p>
          <a:p>
            <a:r>
              <a:rPr lang="en-GB" b="1" dirty="0"/>
              <a:t>RIDDOR REPORTING</a:t>
            </a:r>
          </a:p>
          <a:p>
            <a:endParaRPr lang="en-GB" b="1" dirty="0"/>
          </a:p>
          <a:p>
            <a:r>
              <a:rPr lang="en-GB" b="1" dirty="0">
                <a:latin typeface="Arial" panose="020B0604020202020204" pitchFamily="34" charset="0"/>
                <a:ea typeface="Calibri" panose="020F0502020204030204" pitchFamily="34" charset="0"/>
              </a:rPr>
              <a:t>You must keep a record of any reportable injury, disease or dangerous occurrence.</a:t>
            </a:r>
          </a:p>
          <a:p>
            <a:endParaRPr lang="en-GB" b="1" dirty="0">
              <a:latin typeface="Arial" panose="020B0604020202020204" pitchFamily="34" charset="0"/>
              <a:ea typeface="Calibri" panose="020F0502020204030204" pitchFamily="34" charset="0"/>
            </a:endParaRPr>
          </a:p>
          <a:p>
            <a:r>
              <a:rPr lang="en-GB" b="1" dirty="0">
                <a:latin typeface="Arial" panose="020B0604020202020204" pitchFamily="34" charset="0"/>
                <a:ea typeface="Calibri" panose="020F0502020204030204" pitchFamily="34" charset="0"/>
              </a:rPr>
              <a:t>This must include:</a:t>
            </a:r>
          </a:p>
          <a:p>
            <a:pPr marL="285750" indent="-285750">
              <a:buFont typeface="Arial" panose="020B0604020202020204" pitchFamily="34" charset="0"/>
              <a:buChar char="•"/>
            </a:pPr>
            <a:r>
              <a:rPr lang="en-GB" b="1" dirty="0">
                <a:latin typeface="Arial" panose="020B0604020202020204" pitchFamily="34" charset="0"/>
                <a:ea typeface="Calibri" panose="020F0502020204030204" pitchFamily="34" charset="0"/>
              </a:rPr>
              <a:t>The date and method of reporting</a:t>
            </a:r>
          </a:p>
          <a:p>
            <a:pPr marL="285750" indent="-285750">
              <a:buFont typeface="Arial" panose="020B0604020202020204" pitchFamily="34" charset="0"/>
              <a:buChar char="•"/>
            </a:pPr>
            <a:r>
              <a:rPr lang="en-GB" b="1" dirty="0">
                <a:latin typeface="Arial" panose="020B0604020202020204" pitchFamily="34" charset="0"/>
                <a:ea typeface="Calibri" panose="020F0502020204030204" pitchFamily="34" charset="0"/>
              </a:rPr>
              <a:t>The date, time and place of the event</a:t>
            </a:r>
          </a:p>
          <a:p>
            <a:pPr marL="285750" indent="-285750">
              <a:buFont typeface="Arial" panose="020B0604020202020204" pitchFamily="34" charset="0"/>
              <a:buChar char="•"/>
            </a:pPr>
            <a:r>
              <a:rPr lang="en-GB" b="1" dirty="0">
                <a:latin typeface="Arial" panose="020B0604020202020204" pitchFamily="34" charset="0"/>
                <a:ea typeface="Calibri" panose="020F0502020204030204" pitchFamily="34" charset="0"/>
              </a:rPr>
              <a:t>Personal details of those involved</a:t>
            </a:r>
          </a:p>
          <a:p>
            <a:pPr marL="285750" indent="-285750">
              <a:buFont typeface="Arial" panose="020B0604020202020204" pitchFamily="34" charset="0"/>
              <a:buChar char="•"/>
            </a:pPr>
            <a:r>
              <a:rPr lang="en-GB" b="1" dirty="0">
                <a:latin typeface="Arial" panose="020B0604020202020204" pitchFamily="34" charset="0"/>
                <a:ea typeface="Calibri" panose="020F0502020204030204" pitchFamily="34" charset="0"/>
              </a:rPr>
              <a:t>A brief description of the nature of the event or disease</a:t>
            </a:r>
          </a:p>
          <a:p>
            <a:endParaRPr lang="en-GB" b="1" dirty="0">
              <a:latin typeface="Arial" panose="020B0604020202020204" pitchFamily="34" charset="0"/>
              <a:ea typeface="Calibri" panose="020F0502020204030204" pitchFamily="34" charset="0"/>
            </a:endParaRPr>
          </a:p>
          <a:p>
            <a:r>
              <a:rPr lang="en-GB" b="1" dirty="0">
                <a:latin typeface="Arial" panose="020B0604020202020204" pitchFamily="34" charset="0"/>
                <a:ea typeface="Calibri" panose="020F0502020204030204" pitchFamily="34" charset="0"/>
              </a:rPr>
              <a:t>You can keep the record an any form you wish. You could, for example, choose to keep your records by:</a:t>
            </a:r>
          </a:p>
          <a:p>
            <a:pPr marL="285750" indent="-285750">
              <a:buFont typeface="Arial" panose="020B0604020202020204" pitchFamily="34" charset="0"/>
              <a:buChar char="•"/>
            </a:pPr>
            <a:r>
              <a:rPr lang="en-GB" b="1" dirty="0">
                <a:latin typeface="Arial" panose="020B0604020202020204" pitchFamily="34" charset="0"/>
                <a:ea typeface="Calibri" panose="020F0502020204030204" pitchFamily="34" charset="0"/>
              </a:rPr>
              <a:t>Keeping copies of report forms in a file</a:t>
            </a:r>
          </a:p>
          <a:p>
            <a:pPr marL="285750" indent="-285750">
              <a:buFont typeface="Arial" panose="020B0604020202020204" pitchFamily="34" charset="0"/>
              <a:buChar char="•"/>
            </a:pPr>
            <a:r>
              <a:rPr lang="en-GB" b="1" dirty="0">
                <a:latin typeface="Arial" panose="020B0604020202020204" pitchFamily="34" charset="0"/>
                <a:ea typeface="Calibri" panose="020F0502020204030204" pitchFamily="34" charset="0"/>
              </a:rPr>
              <a:t>Recording the details on a computer</a:t>
            </a:r>
          </a:p>
          <a:p>
            <a:pPr marL="285750" indent="-285750">
              <a:buFont typeface="Arial" panose="020B0604020202020204" pitchFamily="34" charset="0"/>
              <a:buChar char="•"/>
            </a:pPr>
            <a:r>
              <a:rPr lang="en-GB" b="1" dirty="0">
                <a:latin typeface="Arial" panose="020B0604020202020204" pitchFamily="34" charset="0"/>
                <a:ea typeface="Calibri" panose="020F0502020204030204" pitchFamily="34" charset="0"/>
              </a:rPr>
              <a:t>Using your Accident Book entry</a:t>
            </a:r>
          </a:p>
          <a:p>
            <a:pPr marL="285750" indent="-285750">
              <a:buFont typeface="Arial" panose="020B0604020202020204" pitchFamily="34" charset="0"/>
              <a:buChar char="•"/>
            </a:pPr>
            <a:r>
              <a:rPr lang="en-GB" b="1" dirty="0">
                <a:latin typeface="Arial" panose="020B0604020202020204" pitchFamily="34" charset="0"/>
                <a:ea typeface="Calibri" panose="020F0502020204030204" pitchFamily="34" charset="0"/>
              </a:rPr>
              <a:t>Maintaining a written log</a:t>
            </a:r>
          </a:p>
          <a:p>
            <a:endParaRPr lang="en-GB" b="1" dirty="0">
              <a:latin typeface="Arial" panose="020B0604020202020204" pitchFamily="34" charset="0"/>
              <a:ea typeface="Calibri" panose="020F0502020204030204" pitchFamily="34" charset="0"/>
            </a:endParaRPr>
          </a:p>
          <a:p>
            <a:r>
              <a:rPr lang="en-GB" b="1" dirty="0">
                <a:latin typeface="Arial" panose="020B0604020202020204" pitchFamily="34" charset="0"/>
                <a:ea typeface="Calibri" panose="020F0502020204030204" pitchFamily="34" charset="0"/>
              </a:rPr>
              <a:t>If you choose to report the incident via the website or by telephone, the Incident Control Centre will send you a copy of the record held within the database. You will be able request amendments to the record if you feel the report is not fully accurate.</a:t>
            </a:r>
          </a:p>
          <a:p>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52786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12" end="1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
                                            <p:txEl>
                                              <p:pRg st="13" end="13"/>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
                                            <p:txEl>
                                              <p:pRg st="14" end="14"/>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4">
                                            <p:txEl>
                                              <p:pRg st="15" end="15"/>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4">
                                            <p:txEl>
                                              <p:pRg st="17" end="1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2862322"/>
          </a:xfrm>
          <a:prstGeom prst="rect">
            <a:avLst/>
          </a:prstGeom>
          <a:noFill/>
        </p:spPr>
        <p:txBody>
          <a:bodyPr wrap="square">
            <a:spAutoFit/>
          </a:bodyPr>
          <a:lstStyle/>
          <a:p>
            <a:endParaRPr lang="en-GB" b="1" dirty="0"/>
          </a:p>
          <a:p>
            <a:r>
              <a:rPr lang="en-GB" b="1" dirty="0"/>
              <a:t>COURSE OBJECTIVES</a:t>
            </a:r>
          </a:p>
          <a:p>
            <a:endParaRPr lang="en-GB" dirty="0"/>
          </a:p>
          <a:p>
            <a:r>
              <a:rPr lang="en-GB" dirty="0"/>
              <a:t>At the end of the training participants will:</a:t>
            </a:r>
          </a:p>
          <a:p>
            <a:endParaRPr lang="en-GB" dirty="0"/>
          </a:p>
          <a:p>
            <a:pPr marL="342900" lvl="0" indent="-342900">
              <a:buFont typeface="Symbol" panose="05050102010706020507" pitchFamily="18" charset="2"/>
              <a:buChar char=""/>
            </a:pPr>
            <a:r>
              <a:rPr lang="en-GB" dirty="0">
                <a:latin typeface="Arial" panose="020B0604020202020204" pitchFamily="34" charset="0"/>
                <a:ea typeface="Calibri" panose="020F0502020204030204" pitchFamily="34" charset="0"/>
              </a:rPr>
              <a:t>Understand what RIDDOR is.</a:t>
            </a:r>
          </a:p>
          <a:p>
            <a:pPr marL="342900" lvl="0" indent="-342900">
              <a:buFont typeface="Symbol" panose="05050102010706020507" pitchFamily="18" charset="2"/>
              <a:buChar char=""/>
            </a:pPr>
            <a:r>
              <a:rPr lang="en-GB" dirty="0">
                <a:latin typeface="Arial" panose="020B0604020202020204" pitchFamily="34" charset="0"/>
                <a:ea typeface="Calibri" panose="020F0502020204030204" pitchFamily="34" charset="0"/>
              </a:rPr>
              <a:t>Understand what needs to be reported under RIDDOR.</a:t>
            </a:r>
          </a:p>
          <a:p>
            <a:pPr marL="342900" lvl="0" indent="-342900">
              <a:buFont typeface="Symbol" panose="05050102010706020507" pitchFamily="18" charset="2"/>
              <a:buChar char=""/>
            </a:pPr>
            <a:r>
              <a:rPr lang="en-GB" dirty="0">
                <a:latin typeface="Arial" panose="020B0604020202020204" pitchFamily="34" charset="0"/>
                <a:ea typeface="Calibri" panose="020F0502020204030204" pitchFamily="34" charset="0"/>
              </a:rPr>
              <a:t>Understand how to report to the HSE under RIDDOR.</a:t>
            </a:r>
          </a:p>
          <a:p>
            <a:pPr marL="342900" lvl="0" indent="-342900">
              <a:buFont typeface="Symbol" panose="05050102010706020507" pitchFamily="18" charset="2"/>
              <a:buChar char=""/>
            </a:pPr>
            <a:r>
              <a:rPr lang="en-GB" dirty="0">
                <a:latin typeface="Arial" panose="020B0604020202020204" pitchFamily="34" charset="0"/>
                <a:ea typeface="Calibri" panose="020F0502020204030204" pitchFamily="34" charset="0"/>
              </a:rPr>
              <a:t>Understand the implemented RIDDOR reporting procedures in the workplace.</a:t>
            </a:r>
          </a:p>
          <a:p>
            <a:endParaRPr lang="en-GB" dirty="0"/>
          </a:p>
        </p:txBody>
      </p:sp>
    </p:spTree>
    <p:extLst>
      <p:ext uri="{BB962C8B-B14F-4D97-AF65-F5344CB8AC3E}">
        <p14:creationId xmlns:p14="http://schemas.microsoft.com/office/powerpoint/2010/main" val="681358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4247317"/>
          </a:xfrm>
          <a:prstGeom prst="rect">
            <a:avLst/>
          </a:prstGeom>
          <a:noFill/>
        </p:spPr>
        <p:txBody>
          <a:bodyPr wrap="square">
            <a:spAutoFit/>
          </a:bodyPr>
          <a:lstStyle/>
          <a:p>
            <a:endParaRPr lang="en-GB" b="1" dirty="0"/>
          </a:p>
          <a:p>
            <a:r>
              <a:rPr lang="en-GB" b="1" dirty="0"/>
              <a:t>WHAT IS RIDDOR?</a:t>
            </a:r>
          </a:p>
          <a:p>
            <a:endParaRPr lang="en-GB" b="1" dirty="0"/>
          </a:p>
          <a:p>
            <a:endParaRPr lang="en-GB" dirty="0"/>
          </a:p>
          <a:p>
            <a:r>
              <a:rPr lang="en-GB" dirty="0"/>
              <a:t>RIDDOR stands for the Reporting of Injuries, Diseases and Dangerous Occurrences Regulations 2013.</a:t>
            </a:r>
          </a:p>
          <a:p>
            <a:endParaRPr lang="en-GB" dirty="0"/>
          </a:p>
          <a:p>
            <a:r>
              <a:rPr lang="en-GB" dirty="0"/>
              <a:t>The regulations put duties and obligations on employers, the self-employed and people in control of work premises (the Responsible Person) to report certain serious workplace accidents, occupational diseases and specified dangerous occurrences (near misses).</a:t>
            </a:r>
          </a:p>
          <a:p>
            <a:endParaRPr lang="en-GB" dirty="0"/>
          </a:p>
          <a:p>
            <a:r>
              <a:rPr lang="en-GB" dirty="0"/>
              <a:t>This legislation applies across the whole of health and social care sector aimed at employers, and those with responsibility under the duty of the act. Each NHS trust, Social care provider (public or private) will have a senior person who is charged with ensuring that RIDDOR events are reported.</a:t>
            </a:r>
          </a:p>
        </p:txBody>
      </p:sp>
    </p:spTree>
    <p:extLst>
      <p:ext uri="{BB962C8B-B14F-4D97-AF65-F5344CB8AC3E}">
        <p14:creationId xmlns:p14="http://schemas.microsoft.com/office/powerpoint/2010/main" val="1385533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2585323"/>
          </a:xfrm>
          <a:prstGeom prst="rect">
            <a:avLst/>
          </a:prstGeom>
          <a:noFill/>
        </p:spPr>
        <p:txBody>
          <a:bodyPr wrap="square">
            <a:spAutoFit/>
          </a:bodyPr>
          <a:lstStyle/>
          <a:p>
            <a:endParaRPr lang="en-GB" b="1" dirty="0"/>
          </a:p>
          <a:p>
            <a:r>
              <a:rPr lang="en-GB" b="1" dirty="0"/>
              <a:t>WHO SHOULD REPORT?</a:t>
            </a:r>
          </a:p>
          <a:p>
            <a:endParaRPr lang="en-GB" b="1" dirty="0"/>
          </a:p>
          <a:p>
            <a:r>
              <a:rPr lang="en-GB" dirty="0">
                <a:latin typeface="Arial" panose="020B0604020202020204" pitchFamily="34" charset="0"/>
                <a:ea typeface="Calibri" panose="020F0502020204030204" pitchFamily="34" charset="0"/>
              </a:rPr>
              <a:t>Only ‘responsible persons’ including employers and self-employed and people in control of work premises should submit reports under RIDDOR</a:t>
            </a:r>
          </a:p>
          <a:p>
            <a:endParaRPr lang="en-GB" dirty="0">
              <a:latin typeface="Arial" panose="020B0604020202020204" pitchFamily="34" charset="0"/>
              <a:ea typeface="Calibri" panose="020F0502020204030204" pitchFamily="34" charset="0"/>
            </a:endParaRPr>
          </a:p>
          <a:p>
            <a:r>
              <a:rPr lang="en-GB" dirty="0">
                <a:latin typeface="Arial" panose="020B0604020202020204" pitchFamily="34" charset="0"/>
                <a:ea typeface="Calibri" panose="020F0502020204030204" pitchFamily="34" charset="0"/>
              </a:rPr>
              <a:t>If you are an employee (or representative) or a member of the public wishing to report an incident about which you have concerns or if you see something in a workplace that you think is likely to cause serious harm, you can report it to the Health and Safety Executive.</a:t>
            </a:r>
          </a:p>
        </p:txBody>
      </p:sp>
    </p:spTree>
    <p:extLst>
      <p:ext uri="{BB962C8B-B14F-4D97-AF65-F5344CB8AC3E}">
        <p14:creationId xmlns:p14="http://schemas.microsoft.com/office/powerpoint/2010/main" val="1610832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2862322"/>
          </a:xfrm>
          <a:prstGeom prst="rect">
            <a:avLst/>
          </a:prstGeom>
          <a:noFill/>
        </p:spPr>
        <p:txBody>
          <a:bodyPr wrap="square">
            <a:spAutoFit/>
          </a:bodyPr>
          <a:lstStyle/>
          <a:p>
            <a:endParaRPr lang="en-GB" b="1" dirty="0"/>
          </a:p>
          <a:p>
            <a:r>
              <a:rPr lang="en-GB" b="1" dirty="0"/>
              <a:t>WHY  REPORT?</a:t>
            </a:r>
          </a:p>
          <a:p>
            <a:endParaRPr lang="en-GB" b="1" dirty="0"/>
          </a:p>
          <a:p>
            <a:r>
              <a:rPr lang="en-GB" dirty="0">
                <a:latin typeface="Arial" panose="020B0604020202020204" pitchFamily="34" charset="0"/>
                <a:ea typeface="Calibri" panose="020F0502020204030204" pitchFamily="34" charset="0"/>
              </a:rPr>
              <a:t>Reporting accidents and ill health at work is a legal requirement.</a:t>
            </a:r>
          </a:p>
          <a:p>
            <a:endParaRPr lang="en-GB" dirty="0">
              <a:latin typeface="Arial" panose="020B0604020202020204" pitchFamily="34" charset="0"/>
              <a:ea typeface="Calibri" panose="020F0502020204030204" pitchFamily="34" charset="0"/>
            </a:endParaRPr>
          </a:p>
          <a:p>
            <a:r>
              <a:rPr lang="en-GB" dirty="0">
                <a:latin typeface="Arial" panose="020B0604020202020204" pitchFamily="34" charset="0"/>
                <a:ea typeface="Calibri" panose="020F0502020204030204" pitchFamily="34" charset="0"/>
              </a:rPr>
              <a:t>Some of the reasons for reporting are:</a:t>
            </a:r>
          </a:p>
          <a:p>
            <a:pPr marL="285750" indent="-285750">
              <a:buFont typeface="Arial" panose="020B0604020202020204" pitchFamily="34" charset="0"/>
              <a:buChar char="•"/>
            </a:pPr>
            <a:r>
              <a:rPr lang="en-GB" dirty="0">
                <a:latin typeface="Arial" panose="020B0604020202020204" pitchFamily="34" charset="0"/>
                <a:ea typeface="Calibri" panose="020F0502020204030204" pitchFamily="34" charset="0"/>
              </a:rPr>
              <a:t>The information gained enables the enforcing authorities to identify where and how risk arise in the workplace and to investigate serious accidents to help restrict future incidents.</a:t>
            </a:r>
          </a:p>
          <a:p>
            <a:pPr marL="285750" indent="-285750">
              <a:buFont typeface="Arial" panose="020B0604020202020204" pitchFamily="34" charset="0"/>
              <a:buChar char="•"/>
            </a:pPr>
            <a:r>
              <a:rPr lang="en-GB" dirty="0">
                <a:latin typeface="Arial" panose="020B0604020202020204" pitchFamily="34" charset="0"/>
                <a:ea typeface="Calibri" panose="020F0502020204030204" pitchFamily="34" charset="0"/>
              </a:rPr>
              <a:t>The enforcing authorities can help and advise employers on preventive action that can lead to reduced injury, ill health and accidental loss, much of which uninsurable.</a:t>
            </a:r>
          </a:p>
        </p:txBody>
      </p:sp>
    </p:spTree>
    <p:extLst>
      <p:ext uri="{BB962C8B-B14F-4D97-AF65-F5344CB8AC3E}">
        <p14:creationId xmlns:p14="http://schemas.microsoft.com/office/powerpoint/2010/main" val="1500107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4524315"/>
          </a:xfrm>
          <a:prstGeom prst="rect">
            <a:avLst/>
          </a:prstGeom>
          <a:noFill/>
        </p:spPr>
        <p:txBody>
          <a:bodyPr wrap="square">
            <a:spAutoFit/>
          </a:bodyPr>
          <a:lstStyle/>
          <a:p>
            <a:endParaRPr lang="en-GB" b="1" dirty="0"/>
          </a:p>
          <a:p>
            <a:r>
              <a:rPr lang="en-GB" b="1" dirty="0"/>
              <a:t>WHAT MUST BE REPORTED?</a:t>
            </a:r>
          </a:p>
          <a:p>
            <a:endParaRPr lang="en-GB" b="1" dirty="0"/>
          </a:p>
          <a:p>
            <a:r>
              <a:rPr lang="en-GB" dirty="0">
                <a:latin typeface="Arial" panose="020B0604020202020204" pitchFamily="34" charset="0"/>
                <a:ea typeface="Calibri" panose="020F0502020204030204" pitchFamily="34" charset="0"/>
              </a:rPr>
              <a:t>An employer, self-employed person or person in control of a premises has a legal duty under RIDDOR to report a number of work-related incidents.</a:t>
            </a:r>
          </a:p>
          <a:p>
            <a:endParaRPr lang="en-GB" dirty="0">
              <a:latin typeface="Arial" panose="020B0604020202020204" pitchFamily="34" charset="0"/>
              <a:ea typeface="Calibri" panose="020F0502020204030204" pitchFamily="34" charset="0"/>
            </a:endParaRPr>
          </a:p>
          <a:p>
            <a:r>
              <a:rPr lang="en-GB" dirty="0">
                <a:latin typeface="Arial" panose="020B0604020202020204" pitchFamily="34" charset="0"/>
                <a:ea typeface="Calibri" panose="020F0502020204030204" pitchFamily="34" charset="0"/>
              </a:rPr>
              <a:t>You must report:</a:t>
            </a:r>
          </a:p>
          <a:p>
            <a:pPr marL="285750" indent="-285750">
              <a:buFont typeface="Arial" panose="020B0604020202020204" pitchFamily="34" charset="0"/>
              <a:buChar char="•"/>
            </a:pPr>
            <a:r>
              <a:rPr lang="en-GB" dirty="0">
                <a:latin typeface="Arial" panose="020B0604020202020204" pitchFamily="34" charset="0"/>
                <a:ea typeface="Calibri" panose="020F0502020204030204" pitchFamily="34" charset="0"/>
              </a:rPr>
              <a:t>Deaths</a:t>
            </a:r>
          </a:p>
          <a:p>
            <a:pPr marL="285750" indent="-285750">
              <a:buFont typeface="Arial" panose="020B0604020202020204" pitchFamily="34" charset="0"/>
              <a:buChar char="•"/>
            </a:pPr>
            <a:r>
              <a:rPr lang="en-GB" dirty="0">
                <a:latin typeface="Arial" panose="020B0604020202020204" pitchFamily="34" charset="0"/>
                <a:ea typeface="Calibri" panose="020F0502020204030204" pitchFamily="34" charset="0"/>
              </a:rPr>
              <a:t>Major Injuries</a:t>
            </a:r>
          </a:p>
          <a:p>
            <a:pPr marL="285750" indent="-285750">
              <a:buFont typeface="Arial" panose="020B0604020202020204" pitchFamily="34" charset="0"/>
              <a:buChar char="•"/>
            </a:pPr>
            <a:r>
              <a:rPr lang="en-GB" dirty="0">
                <a:latin typeface="Arial" panose="020B0604020202020204" pitchFamily="34" charset="0"/>
                <a:ea typeface="Calibri" panose="020F0502020204030204" pitchFamily="34" charset="0"/>
              </a:rPr>
              <a:t>Some work-related diseases</a:t>
            </a:r>
          </a:p>
          <a:p>
            <a:pPr marL="285750" indent="-285750">
              <a:buFont typeface="Arial" panose="020B0604020202020204" pitchFamily="34" charset="0"/>
              <a:buChar char="•"/>
            </a:pPr>
            <a:r>
              <a:rPr lang="en-GB" dirty="0">
                <a:latin typeface="Arial" panose="020B0604020202020204" pitchFamily="34" charset="0"/>
                <a:ea typeface="Calibri" panose="020F0502020204030204" pitchFamily="34" charset="0"/>
              </a:rPr>
              <a:t>Injuries to members of the public or people not at work where they are taken from the scene of an accident to hospital</a:t>
            </a:r>
          </a:p>
          <a:p>
            <a:pPr marL="285750" indent="-285750">
              <a:buFont typeface="Arial" panose="020B0604020202020204" pitchFamily="34" charset="0"/>
              <a:buChar char="•"/>
            </a:pPr>
            <a:r>
              <a:rPr lang="en-GB" dirty="0">
                <a:latin typeface="Arial" panose="020B0604020202020204" pitchFamily="34" charset="0"/>
                <a:ea typeface="Calibri" panose="020F0502020204030204" pitchFamily="34" charset="0"/>
              </a:rPr>
              <a:t>Over 7 day injuries- Where an employee or self employed person is away from work or unable to perform their normal duties for more than 7 consecutive days.</a:t>
            </a:r>
          </a:p>
          <a:p>
            <a:pPr marL="285750" indent="-285750">
              <a:buFont typeface="Arial" panose="020B0604020202020204" pitchFamily="34" charset="0"/>
              <a:buChar char="•"/>
            </a:pPr>
            <a:r>
              <a:rPr lang="en-GB" dirty="0">
                <a:latin typeface="Arial" panose="020B0604020202020204" pitchFamily="34" charset="0"/>
                <a:ea typeface="Calibri" panose="020F0502020204030204" pitchFamily="34" charset="0"/>
              </a:rPr>
              <a:t>Dangerous occurrences- Where something happens that does not result in an injury but could have led to one.</a:t>
            </a:r>
          </a:p>
        </p:txBody>
      </p:sp>
    </p:spTree>
    <p:extLst>
      <p:ext uri="{BB962C8B-B14F-4D97-AF65-F5344CB8AC3E}">
        <p14:creationId xmlns:p14="http://schemas.microsoft.com/office/powerpoint/2010/main" val="157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5909310"/>
          </a:xfrm>
          <a:prstGeom prst="rect">
            <a:avLst/>
          </a:prstGeom>
          <a:noFill/>
        </p:spPr>
        <p:txBody>
          <a:bodyPr wrap="square">
            <a:spAutoFit/>
          </a:bodyPr>
          <a:lstStyle/>
          <a:p>
            <a:endParaRPr lang="en-GB" b="1" dirty="0"/>
          </a:p>
          <a:p>
            <a:r>
              <a:rPr lang="en-GB" b="1" dirty="0"/>
              <a:t>REPORTING PROCEDURES</a:t>
            </a:r>
          </a:p>
          <a:p>
            <a:endParaRPr lang="en-GB" b="1" dirty="0"/>
          </a:p>
          <a:p>
            <a:r>
              <a:rPr lang="en-GB" dirty="0">
                <a:latin typeface="Arial" panose="020B0604020202020204" pitchFamily="34" charset="0"/>
                <a:ea typeface="Calibri" panose="020F0502020204030204" pitchFamily="34" charset="0"/>
              </a:rPr>
              <a:t>If you are an employer you must report any work-related deaths, injuries, cases of disease, or certain near miss incidents to the Health and Safety Executive by using the online reporting available at </a:t>
            </a:r>
            <a:r>
              <a:rPr lang="en-GB" dirty="0">
                <a:latin typeface="Arial" panose="020B0604020202020204" pitchFamily="34" charset="0"/>
                <a:ea typeface="Calibri" panose="020F0502020204030204" pitchFamily="34" charset="0"/>
                <a:hlinkClick r:id="rId2"/>
              </a:rPr>
              <a:t>www.hse.gov.uk/riddor/index.htm</a:t>
            </a:r>
            <a:endParaRPr lang="en-GB" dirty="0">
              <a:latin typeface="Arial" panose="020B0604020202020204" pitchFamily="34" charset="0"/>
              <a:ea typeface="Calibri" panose="020F0502020204030204" pitchFamily="34" charset="0"/>
            </a:endParaRPr>
          </a:p>
          <a:p>
            <a:endParaRPr lang="en-GB" dirty="0">
              <a:latin typeface="Arial" panose="020B0604020202020204" pitchFamily="34" charset="0"/>
              <a:ea typeface="Calibri" panose="020F0502020204030204" pitchFamily="34" charset="0"/>
            </a:endParaRPr>
          </a:p>
          <a:p>
            <a:r>
              <a:rPr lang="en-GB" dirty="0">
                <a:latin typeface="Arial" panose="020B0604020202020204" pitchFamily="34" charset="0"/>
                <a:ea typeface="Calibri" panose="020F0502020204030204" pitchFamily="34" charset="0"/>
              </a:rPr>
              <a:t>If you are an employee and have been injured at work, seen a dangerous occurrence, or your doctor has certified that you have work related reportable disease, you must inform your employer or the person in control of the premises as it is their responsibility to report the incident.</a:t>
            </a:r>
          </a:p>
          <a:p>
            <a:endParaRPr lang="en-GB" dirty="0">
              <a:latin typeface="Arial" panose="020B0604020202020204" pitchFamily="34" charset="0"/>
              <a:ea typeface="Calibri" panose="020F0502020204030204" pitchFamily="34" charset="0"/>
            </a:endParaRPr>
          </a:p>
          <a:p>
            <a:r>
              <a:rPr lang="en-GB" dirty="0">
                <a:latin typeface="Arial" panose="020B0604020202020204" pitchFamily="34" charset="0"/>
                <a:ea typeface="Calibri" panose="020F0502020204030204" pitchFamily="34" charset="0"/>
              </a:rPr>
              <a:t>If you are in control of the premises you must report any work-related deaths and injuries to members of the public and self-employed people on your premises and near miss incidents that occur on your premises.</a:t>
            </a:r>
          </a:p>
          <a:p>
            <a:endParaRPr lang="en-GB" dirty="0">
              <a:latin typeface="Arial" panose="020B0604020202020204" pitchFamily="34" charset="0"/>
              <a:ea typeface="Calibri" panose="020F0502020204030204" pitchFamily="34" charset="0"/>
            </a:endParaRPr>
          </a:p>
          <a:p>
            <a:r>
              <a:rPr lang="en-GB" dirty="0">
                <a:latin typeface="Arial" panose="020B0604020202020204" pitchFamily="34" charset="0"/>
                <a:ea typeface="Calibri" panose="020F0502020204030204" pitchFamily="34" charset="0"/>
              </a:rPr>
              <a:t>If you are self-employed and suffer either a major injury or an over 7-day injury, then the person in control of the premises will be responsible for reporting. So where possible, you should make sure they know about it.</a:t>
            </a:r>
          </a:p>
          <a:p>
            <a:endParaRPr lang="en-GB" dirty="0">
              <a:latin typeface="Arial" panose="020B0604020202020204" pitchFamily="34" charset="0"/>
              <a:ea typeface="Calibri" panose="020F0502020204030204" pitchFamily="34" charset="0"/>
            </a:endParaRPr>
          </a:p>
          <a:p>
            <a:r>
              <a:rPr lang="en-GB" dirty="0">
                <a:latin typeface="Arial" panose="020B0604020202020204" pitchFamily="34" charset="0"/>
                <a:ea typeface="Calibri" panose="020F0502020204030204" pitchFamily="34" charset="0"/>
              </a:rPr>
              <a:t>If there is a reportable accident while you are working on your own premises or if a doctor tells you that you have a work-related disease or condition, then you need to report it.</a:t>
            </a:r>
          </a:p>
        </p:txBody>
      </p:sp>
    </p:spTree>
    <p:extLst>
      <p:ext uri="{BB962C8B-B14F-4D97-AF65-F5344CB8AC3E}">
        <p14:creationId xmlns:p14="http://schemas.microsoft.com/office/powerpoint/2010/main" val="3200018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5355312"/>
          </a:xfrm>
          <a:prstGeom prst="rect">
            <a:avLst/>
          </a:prstGeom>
          <a:noFill/>
        </p:spPr>
        <p:txBody>
          <a:bodyPr wrap="square">
            <a:spAutoFit/>
          </a:bodyPr>
          <a:lstStyle/>
          <a:p>
            <a:endParaRPr lang="en-GB" b="1" dirty="0"/>
          </a:p>
          <a:p>
            <a:r>
              <a:rPr lang="en-GB" b="1" dirty="0"/>
              <a:t>WAYS TO REPORT</a:t>
            </a:r>
          </a:p>
          <a:p>
            <a:endParaRPr lang="en-GB" b="1" dirty="0"/>
          </a:p>
          <a:p>
            <a:r>
              <a:rPr lang="en-GB" dirty="0">
                <a:latin typeface="Arial" panose="020B0604020202020204" pitchFamily="34" charset="0"/>
                <a:ea typeface="Calibri" panose="020F0502020204030204" pitchFamily="34" charset="0"/>
              </a:rPr>
              <a:t>There are alternative ways to report an incident to the Health and Safety Executive, but the most common ways are listed below:</a:t>
            </a:r>
          </a:p>
          <a:p>
            <a:endParaRPr lang="en-GB" dirty="0">
              <a:latin typeface="Arial" panose="020B0604020202020204" pitchFamily="34" charset="0"/>
              <a:ea typeface="Calibri" panose="020F0502020204030204" pitchFamily="34" charset="0"/>
            </a:endParaRPr>
          </a:p>
          <a:p>
            <a:r>
              <a:rPr lang="en-GB" b="1" dirty="0">
                <a:latin typeface="Arial" panose="020B0604020202020204" pitchFamily="34" charset="0"/>
                <a:ea typeface="Calibri" panose="020F0502020204030204" pitchFamily="34" charset="0"/>
              </a:rPr>
              <a:t>Reporting Online - </a:t>
            </a:r>
            <a:r>
              <a:rPr lang="en-GB" dirty="0">
                <a:latin typeface="Arial" panose="020B0604020202020204" pitchFamily="34" charset="0"/>
                <a:ea typeface="Calibri" panose="020F0502020204030204" pitchFamily="34" charset="0"/>
              </a:rPr>
              <a:t>Responsible persons should complete the appropriate online form. The form will then be submitted directly to the RIDDOR database. You will then have the option to download a copy for your records. Reporting online is the main method the HSE would prefer businesses to use is online, even for reporting deaths, however the phone may still be used.</a:t>
            </a:r>
          </a:p>
          <a:p>
            <a:endParaRPr lang="en-GB" dirty="0">
              <a:latin typeface="Arial" panose="020B0604020202020204" pitchFamily="34" charset="0"/>
              <a:ea typeface="Calibri" panose="020F0502020204030204" pitchFamily="34" charset="0"/>
            </a:endParaRPr>
          </a:p>
          <a:p>
            <a:r>
              <a:rPr lang="en-GB" b="1" dirty="0">
                <a:latin typeface="Arial" panose="020B0604020202020204" pitchFamily="34" charset="0"/>
                <a:ea typeface="Calibri" panose="020F0502020204030204" pitchFamily="34" charset="0"/>
              </a:rPr>
              <a:t>Telephone -</a:t>
            </a:r>
            <a:r>
              <a:rPr lang="en-GB" dirty="0">
                <a:latin typeface="Arial" panose="020B0604020202020204" pitchFamily="34" charset="0"/>
                <a:ea typeface="Calibri" panose="020F0502020204030204" pitchFamily="34" charset="0"/>
              </a:rPr>
              <a:t> All incidents can be reported online but a telephone service is also provided for reporting fatal/specified incidents only – call the Incident Contact Centre on 0345 300 9923 (opening hours Monday to Friday 8.30 am to 5 pm).</a:t>
            </a:r>
          </a:p>
          <a:p>
            <a:endParaRPr lang="en-GB" dirty="0">
              <a:latin typeface="Arial" panose="020B0604020202020204" pitchFamily="34" charset="0"/>
              <a:ea typeface="Calibri" panose="020F0502020204030204" pitchFamily="34" charset="0"/>
            </a:endParaRPr>
          </a:p>
          <a:p>
            <a:r>
              <a:rPr lang="en-GB" b="1" dirty="0">
                <a:latin typeface="Arial" panose="020B0604020202020204" pitchFamily="34" charset="0"/>
                <a:ea typeface="Calibri" panose="020F0502020204030204" pitchFamily="34" charset="0"/>
              </a:rPr>
              <a:t>Reporting out of hours - </a:t>
            </a:r>
            <a:r>
              <a:rPr lang="en-GB" dirty="0">
                <a:latin typeface="Arial" panose="020B0604020202020204" pitchFamily="34" charset="0"/>
                <a:ea typeface="Calibri" panose="020F0502020204030204" pitchFamily="34" charset="0"/>
              </a:rPr>
              <a:t>The HSE and local authority enforcement officers are not an emergency service. More information on when, and how, to report serious or dangerous incidents, can be found by visiting the HSE website. If you want to report less serious incidents out of normal working hours, you can always complete an online form.</a:t>
            </a:r>
          </a:p>
        </p:txBody>
      </p:sp>
    </p:spTree>
    <p:extLst>
      <p:ext uri="{BB962C8B-B14F-4D97-AF65-F5344CB8AC3E}">
        <p14:creationId xmlns:p14="http://schemas.microsoft.com/office/powerpoint/2010/main" val="3308035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3693319"/>
          </a:xfrm>
          <a:prstGeom prst="rect">
            <a:avLst/>
          </a:prstGeom>
          <a:noFill/>
        </p:spPr>
        <p:txBody>
          <a:bodyPr wrap="square">
            <a:spAutoFit/>
          </a:bodyPr>
          <a:lstStyle/>
          <a:p>
            <a:endParaRPr lang="en-GB" b="1" dirty="0"/>
          </a:p>
          <a:p>
            <a:r>
              <a:rPr lang="en-GB" b="1" dirty="0"/>
              <a:t>GDPR &amp; RIDDOR</a:t>
            </a:r>
          </a:p>
          <a:p>
            <a:endParaRPr lang="en-GB" b="1" dirty="0"/>
          </a:p>
          <a:p>
            <a:r>
              <a:rPr lang="en-GB" dirty="0">
                <a:latin typeface="Arial" panose="020B0604020202020204" pitchFamily="34" charset="0"/>
                <a:ea typeface="Calibri" panose="020F0502020204030204" pitchFamily="34" charset="0"/>
              </a:rPr>
              <a:t>As a notifier you are acting as the responsible person under RIDDOR legislation and you are under a legal obligation to make the notification and have a lawful basis for processing the personal data of the injured person (data subject).</a:t>
            </a:r>
          </a:p>
          <a:p>
            <a:endParaRPr lang="en-GB" dirty="0">
              <a:latin typeface="Arial" panose="020B0604020202020204" pitchFamily="34" charset="0"/>
              <a:ea typeface="Calibri" panose="020F0502020204030204" pitchFamily="34" charset="0"/>
            </a:endParaRPr>
          </a:p>
          <a:p>
            <a:r>
              <a:rPr lang="en-GB" dirty="0">
                <a:latin typeface="Arial" panose="020B0604020202020204" pitchFamily="34" charset="0"/>
                <a:ea typeface="Calibri" panose="020F0502020204030204" pitchFamily="34" charset="0"/>
              </a:rPr>
              <a:t>The HSE processes this data as part of their public task. This is their legal justification for processing the data.</a:t>
            </a:r>
          </a:p>
          <a:p>
            <a:endParaRPr lang="en-GB" dirty="0">
              <a:latin typeface="Arial" panose="020B0604020202020204" pitchFamily="34" charset="0"/>
              <a:ea typeface="Calibri" panose="020F0502020204030204" pitchFamily="34" charset="0"/>
            </a:endParaRPr>
          </a:p>
          <a:p>
            <a:r>
              <a:rPr lang="en-GB" dirty="0">
                <a:latin typeface="Arial" panose="020B0604020202020204" pitchFamily="34" charset="0"/>
                <a:ea typeface="Calibri" panose="020F0502020204030204" pitchFamily="34" charset="0"/>
              </a:rPr>
              <a:t>Note: The full requirements of the General Data Protection Regulations (GDPR) are covered in a separate course available from your trainer / mentor.</a:t>
            </a:r>
          </a:p>
          <a:p>
            <a:endParaRPr lang="en-GB" dirty="0">
              <a:latin typeface="Arial" panose="020B0604020202020204" pitchFamily="34" charset="0"/>
              <a:ea typeface="Calibri" panose="020F0502020204030204" pitchFamily="34" charset="0"/>
            </a:endParaRPr>
          </a:p>
        </p:txBody>
      </p:sp>
    </p:spTree>
    <p:extLst>
      <p:ext uri="{BB962C8B-B14F-4D97-AF65-F5344CB8AC3E}">
        <p14:creationId xmlns:p14="http://schemas.microsoft.com/office/powerpoint/2010/main" val="2321929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amask">
  <a:themeElements>
    <a:clrScheme name="Damask">
      <a:dk1>
        <a:sysClr val="windowText" lastClr="000000"/>
      </a:dk1>
      <a:lt1>
        <a:sysClr val="window" lastClr="FFFFFF"/>
      </a:lt1>
      <a:dk2>
        <a:srgbClr val="2A5B7F"/>
      </a:dk2>
      <a:lt2>
        <a:srgbClr val="ABDAFC"/>
      </a:lt2>
      <a:accent1>
        <a:srgbClr val="9EC544"/>
      </a:accent1>
      <a:accent2>
        <a:srgbClr val="50BEA3"/>
      </a:accent2>
      <a:accent3>
        <a:srgbClr val="4A9CCC"/>
      </a:accent3>
      <a:accent4>
        <a:srgbClr val="9A66CA"/>
      </a:accent4>
      <a:accent5>
        <a:srgbClr val="C54F71"/>
      </a:accent5>
      <a:accent6>
        <a:srgbClr val="DE9C3C"/>
      </a:accent6>
      <a:hlink>
        <a:srgbClr val="6BA9DA"/>
      </a:hlink>
      <a:folHlink>
        <a:srgbClr val="A0BCD3"/>
      </a:folHlink>
    </a:clrScheme>
    <a:fontScheme name="Damask">
      <a:majorFont>
        <a:latin typeface="Bookman Old Style" panose="02050604050505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blipFill>
      </a:bgFillStyleLst>
    </a:fmtScheme>
  </a:themeElements>
  <a:objectDefaults/>
  <a:extraClrSchemeLst/>
  <a:extLst>
    <a:ext uri="{05A4C25C-085E-4340-85A3-A5531E510DB2}">
      <thm15:themeFamily xmlns:thm15="http://schemas.microsoft.com/office/thememl/2012/main" name="Damask" id="{F9A299A0-33D0-4E0F-9F3F-7163E3744208}" vid="{746EEEEA-FB6A-406B-B510-531588D54811}"/>
    </a:ext>
  </a:extLst>
</a:theme>
</file>

<file path=docProps/app.xml><?xml version="1.0" encoding="utf-8"?>
<Properties xmlns="http://schemas.openxmlformats.org/officeDocument/2006/extended-properties" xmlns:vt="http://schemas.openxmlformats.org/officeDocument/2006/docPropsVTypes">
  <TotalTime>1135</TotalTime>
  <Words>2429</Words>
  <Application>Microsoft Office PowerPoint</Application>
  <PresentationFormat>Widescreen</PresentationFormat>
  <Paragraphs>182</Paragraphs>
  <Slides>18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Bookman Old Style</vt:lpstr>
      <vt:lpstr>Rockwell</vt:lpstr>
      <vt:lpstr>Symbol</vt:lpstr>
      <vt:lpstr>Damask</vt:lpstr>
      <vt:lpstr>  RIDDOR Reporting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COSHH AWARENESS</dc:title>
  <dc:creator>David Inglis</dc:creator>
  <cp:lastModifiedBy>David Inglis</cp:lastModifiedBy>
  <cp:revision>40</cp:revision>
  <dcterms:created xsi:type="dcterms:W3CDTF">2021-01-01T06:08:58Z</dcterms:created>
  <dcterms:modified xsi:type="dcterms:W3CDTF">2022-12-28T17:01:49Z</dcterms:modified>
</cp:coreProperties>
</file>