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1" r:id="rId6"/>
    <p:sldId id="281" r:id="rId7"/>
    <p:sldId id="271" r:id="rId8"/>
    <p:sldId id="282" r:id="rId9"/>
    <p:sldId id="283" r:id="rId10"/>
    <p:sldId id="265" r:id="rId11"/>
    <p:sldId id="284" r:id="rId12"/>
    <p:sldId id="273"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p:cViewPr varScale="1">
        <p:scale>
          <a:sx n="72" d="100"/>
          <a:sy n="72" d="100"/>
        </p:scale>
        <p:origin x="61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800197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044864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08655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2781516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3519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8069928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88258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42809570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05730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0038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B27312-2994-4F75-A570-DCB98AC3AF4E}" type="datetimeFigureOut">
              <a:rPr lang="en-GB" smtClean="0"/>
              <a:t>28/12/2022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1825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843081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0B27312-2994-4F75-A570-DCB98AC3AF4E}" type="datetimeFigureOut">
              <a:rPr lang="en-GB" smtClean="0"/>
              <a:t>28/12/2022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17171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0B27312-2994-4F75-A570-DCB98AC3AF4E}" type="datetimeFigureOut">
              <a:rPr lang="en-GB" smtClean="0"/>
              <a:t>28/12/2022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4352702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B27312-2994-4F75-A570-DCB98AC3AF4E}" type="datetimeFigureOut">
              <a:rPr lang="en-GB" smtClean="0"/>
              <a:t>28/12/2022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16285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4652071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28/12/2022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4862490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B0B27312-2994-4F75-A570-DCB98AC3AF4E}" type="datetimeFigureOut">
              <a:rPr lang="en-GB" smtClean="0"/>
              <a:t>28/12/2022</a:t>
            </a:fld>
            <a:endParaRPr lang="en-GB"/>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107D079D-14FB-4C5F-BB91-C10B4EEDAD72}" type="slidenum">
              <a:rPr lang="en-GB" smtClean="0"/>
              <a:t>‹#›</a:t>
            </a:fld>
            <a:endParaRPr lang="en-GB"/>
          </a:p>
        </p:txBody>
      </p:sp>
    </p:spTree>
    <p:extLst>
      <p:ext uri="{BB962C8B-B14F-4D97-AF65-F5344CB8AC3E}">
        <p14:creationId xmlns:p14="http://schemas.microsoft.com/office/powerpoint/2010/main" val="214768555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EF15B-BF3E-4E0B-9EF0-F28D54F2BFDF}"/>
              </a:ext>
            </a:extLst>
          </p:cNvPr>
          <p:cNvSpPr>
            <a:spLocks noGrp="1"/>
          </p:cNvSpPr>
          <p:nvPr>
            <p:ph type="ctrTitle"/>
          </p:nvPr>
        </p:nvSpPr>
        <p:spPr>
          <a:xfrm>
            <a:off x="1524000" y="1828799"/>
            <a:ext cx="9347200" cy="2731912"/>
          </a:xfrm>
        </p:spPr>
        <p:txBody>
          <a:bodyPr>
            <a:normAutofit/>
          </a:bodyPr>
          <a:lstStyle/>
          <a:p>
            <a:r>
              <a:rPr lang="en-GB" dirty="0">
                <a:latin typeface="Arial" panose="020B0604020202020204" pitchFamily="34" charset="0"/>
                <a:cs typeface="Arial" panose="020B0604020202020204" pitchFamily="34" charset="0"/>
              </a:rPr>
              <a:t>STROKE AWARENESS</a:t>
            </a:r>
            <a:br>
              <a:rPr lang="en-GB" dirty="0"/>
            </a:br>
            <a:endParaRPr lang="en-GB" dirty="0"/>
          </a:p>
        </p:txBody>
      </p:sp>
      <p:pic>
        <p:nvPicPr>
          <p:cNvPr id="4" name="Picture 3" descr="Logo&#10;&#10;Description automatically generated with medium confidence">
            <a:extLst>
              <a:ext uri="{FF2B5EF4-FFF2-40B4-BE49-F238E27FC236}">
                <a16:creationId xmlns:a16="http://schemas.microsoft.com/office/drawing/2014/main" id="{78B2E543-4E71-320E-AD77-90DBFC65BF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5881" y="890580"/>
            <a:ext cx="2060237" cy="1876437"/>
          </a:xfrm>
          <a:prstGeom prst="rect">
            <a:avLst/>
          </a:prstGeom>
        </p:spPr>
      </p:pic>
    </p:spTree>
    <p:extLst>
      <p:ext uri="{BB962C8B-B14F-4D97-AF65-F5344CB8AC3E}">
        <p14:creationId xmlns:p14="http://schemas.microsoft.com/office/powerpoint/2010/main" val="34892889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4524315"/>
          </a:xfrm>
          <a:prstGeom prst="rect">
            <a:avLst/>
          </a:prstGeom>
          <a:noFill/>
        </p:spPr>
        <p:txBody>
          <a:bodyPr wrap="square">
            <a:spAutoFit/>
          </a:bodyPr>
          <a:lstStyle/>
          <a:p>
            <a:endParaRPr lang="en-GB" b="1" dirty="0"/>
          </a:p>
          <a:p>
            <a:endParaRPr lang="en-GB" b="1" dirty="0"/>
          </a:p>
          <a:p>
            <a:r>
              <a:rPr lang="en-GB" b="1" dirty="0"/>
              <a:t>COPING AFTER A STROKE</a:t>
            </a:r>
          </a:p>
          <a:p>
            <a:endParaRPr lang="en-GB" dirty="0"/>
          </a:p>
          <a:p>
            <a:r>
              <a:rPr lang="en-GB" dirty="0"/>
              <a:t>The effects of a stroke depend on where it takes place in the brain, and how big the damaged area is. Some common effects of a stroke include:</a:t>
            </a:r>
          </a:p>
          <a:p>
            <a:endParaRPr lang="en-GB" dirty="0"/>
          </a:p>
          <a:p>
            <a:r>
              <a:rPr lang="en-GB" dirty="0"/>
              <a:t>•	Weakness in arms and legs</a:t>
            </a:r>
          </a:p>
          <a:p>
            <a:r>
              <a:rPr lang="en-GB" dirty="0"/>
              <a:t>•	Problems with speaking, reading and writing</a:t>
            </a:r>
          </a:p>
          <a:p>
            <a:r>
              <a:rPr lang="en-GB" dirty="0"/>
              <a:t>•	Problems with understanding and memory</a:t>
            </a:r>
          </a:p>
          <a:p>
            <a:r>
              <a:rPr lang="en-GB" dirty="0"/>
              <a:t>•	Swallowing problems</a:t>
            </a:r>
          </a:p>
          <a:p>
            <a:r>
              <a:rPr lang="en-GB" dirty="0"/>
              <a:t>•	Losing bowel and bladder control</a:t>
            </a:r>
          </a:p>
          <a:p>
            <a:r>
              <a:rPr lang="en-GB" dirty="0"/>
              <a:t>•	Pain and headaches</a:t>
            </a:r>
          </a:p>
          <a:p>
            <a:r>
              <a:rPr lang="en-GB" dirty="0"/>
              <a:t>•	Fatigue</a:t>
            </a:r>
          </a:p>
          <a:p>
            <a:r>
              <a:rPr lang="en-GB" dirty="0"/>
              <a:t>•	Eyesight problems</a:t>
            </a:r>
          </a:p>
          <a:p>
            <a:r>
              <a:rPr lang="en-GB" dirty="0"/>
              <a:t>•	Numb skin</a:t>
            </a:r>
          </a:p>
        </p:txBody>
      </p:sp>
    </p:spTree>
    <p:extLst>
      <p:ext uri="{BB962C8B-B14F-4D97-AF65-F5344CB8AC3E}">
        <p14:creationId xmlns:p14="http://schemas.microsoft.com/office/powerpoint/2010/main" val="3111817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031325"/>
          </a:xfrm>
          <a:prstGeom prst="rect">
            <a:avLst/>
          </a:prstGeom>
          <a:noFill/>
        </p:spPr>
        <p:txBody>
          <a:bodyPr wrap="square">
            <a:spAutoFit/>
          </a:bodyPr>
          <a:lstStyle/>
          <a:p>
            <a:endParaRPr lang="en-GB" b="1" dirty="0"/>
          </a:p>
          <a:p>
            <a:endParaRPr lang="en-GB" b="1" dirty="0"/>
          </a:p>
          <a:p>
            <a:r>
              <a:rPr lang="en-GB" b="1" dirty="0"/>
              <a:t>KEY QUESTIONS PEOPLE WHO HAVE HAD A STROKE WILL ASK</a:t>
            </a:r>
          </a:p>
          <a:p>
            <a:endParaRPr lang="en-GB" dirty="0"/>
          </a:p>
          <a:p>
            <a:r>
              <a:rPr lang="en-GB" dirty="0"/>
              <a:t>What has happened?</a:t>
            </a:r>
          </a:p>
          <a:p>
            <a:r>
              <a:rPr lang="en-GB" dirty="0"/>
              <a:t>Will I get better?</a:t>
            </a:r>
          </a:p>
          <a:p>
            <a:r>
              <a:rPr lang="en-GB" dirty="0"/>
              <a:t>Will I have another stroke?.</a:t>
            </a:r>
          </a:p>
        </p:txBody>
      </p:sp>
    </p:spTree>
    <p:extLst>
      <p:ext uri="{BB962C8B-B14F-4D97-AF65-F5344CB8AC3E}">
        <p14:creationId xmlns:p14="http://schemas.microsoft.com/office/powerpoint/2010/main" val="3237718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4247317"/>
          </a:xfrm>
          <a:prstGeom prst="rect">
            <a:avLst/>
          </a:prstGeom>
          <a:noFill/>
        </p:spPr>
        <p:txBody>
          <a:bodyPr wrap="square">
            <a:spAutoFit/>
          </a:bodyPr>
          <a:lstStyle/>
          <a:p>
            <a:endParaRPr lang="en-GB" b="1" dirty="0"/>
          </a:p>
          <a:p>
            <a:endParaRPr lang="en-GB" b="1" dirty="0"/>
          </a:p>
          <a:p>
            <a:r>
              <a:rPr lang="en-GB" b="1" dirty="0"/>
              <a:t>FOUR THINGS YOU NEED TO KNOW</a:t>
            </a:r>
          </a:p>
          <a:p>
            <a:endParaRPr lang="en-GB" dirty="0"/>
          </a:p>
          <a:p>
            <a:r>
              <a:rPr lang="en-GB" b="1" dirty="0"/>
              <a:t>One</a:t>
            </a:r>
            <a:r>
              <a:rPr lang="en-GB" dirty="0"/>
              <a:t>: Don't be afraid to ask questions, even if it is weeks or months later. It is important that you understand what happened and why</a:t>
            </a:r>
          </a:p>
          <a:p>
            <a:endParaRPr lang="en-GB" dirty="0"/>
          </a:p>
          <a:p>
            <a:r>
              <a:rPr lang="en-GB" b="1" dirty="0"/>
              <a:t>Two</a:t>
            </a:r>
            <a:r>
              <a:rPr lang="en-GB" dirty="0"/>
              <a:t>: Coping with the impact of stroke is not easy but the best thing to do is talk about it – with the people around you and professionals who can offer support</a:t>
            </a:r>
          </a:p>
          <a:p>
            <a:endParaRPr lang="en-GB" dirty="0"/>
          </a:p>
          <a:p>
            <a:r>
              <a:rPr lang="en-GB" b="1" dirty="0"/>
              <a:t>Three</a:t>
            </a:r>
            <a:r>
              <a:rPr lang="en-GB" dirty="0"/>
              <a:t>: Friendships can slip away after a stroke, but friends are important. Talk to them about what has happened as they may not appreciate the impact that your stroke has had on you</a:t>
            </a:r>
          </a:p>
          <a:p>
            <a:endParaRPr lang="en-GB" dirty="0"/>
          </a:p>
          <a:p>
            <a:r>
              <a:rPr lang="en-GB" b="1" dirty="0"/>
              <a:t>Four</a:t>
            </a:r>
            <a:r>
              <a:rPr lang="en-GB" dirty="0"/>
              <a:t>: Remember that recovery takes time and patience, as well as practice and determination. Some days will be harder than others, but the important thing is to keep going.</a:t>
            </a:r>
          </a:p>
        </p:txBody>
      </p:sp>
    </p:spTree>
    <p:extLst>
      <p:ext uri="{BB962C8B-B14F-4D97-AF65-F5344CB8AC3E}">
        <p14:creationId xmlns:p14="http://schemas.microsoft.com/office/powerpoint/2010/main" val="492909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416320"/>
          </a:xfrm>
          <a:prstGeom prst="rect">
            <a:avLst/>
          </a:prstGeom>
          <a:noFill/>
        </p:spPr>
        <p:txBody>
          <a:bodyPr wrap="square">
            <a:spAutoFit/>
          </a:bodyPr>
          <a:lstStyle/>
          <a:p>
            <a:endParaRPr lang="en-GB" b="1" dirty="0"/>
          </a:p>
          <a:p>
            <a:endParaRPr lang="en-GB" b="1" dirty="0"/>
          </a:p>
          <a:p>
            <a:r>
              <a:rPr lang="en-GB" b="1" dirty="0"/>
              <a:t>COURSE OBJECTIVES</a:t>
            </a:r>
          </a:p>
          <a:p>
            <a:endParaRPr lang="en-GB" dirty="0"/>
          </a:p>
          <a:p>
            <a:r>
              <a:rPr lang="en-GB" dirty="0"/>
              <a:t>At the end of the training participants will:</a:t>
            </a:r>
          </a:p>
          <a:p>
            <a:endParaRPr lang="en-GB" dirty="0"/>
          </a:p>
          <a:p>
            <a:pPr marL="285750" indent="-285750">
              <a:buFont typeface="Arial" panose="020B0604020202020204" pitchFamily="34" charset="0"/>
              <a:buChar char="•"/>
            </a:pPr>
            <a:r>
              <a:rPr lang="en-GB" dirty="0"/>
              <a:t>Explain what a stroke is; the causes of stroke; and the different types of stroke</a:t>
            </a:r>
          </a:p>
          <a:p>
            <a:pPr marL="285750" indent="-285750">
              <a:buFont typeface="Arial" panose="020B0604020202020204" pitchFamily="34" charset="0"/>
              <a:buChar char="•"/>
            </a:pPr>
            <a:r>
              <a:rPr lang="en-GB" dirty="0"/>
              <a:t>Identify the risk factors for stroke</a:t>
            </a:r>
          </a:p>
          <a:p>
            <a:pPr marL="285750" indent="-285750">
              <a:buFont typeface="Arial" panose="020B0604020202020204" pitchFamily="34" charset="0"/>
              <a:buChar char="•"/>
            </a:pPr>
            <a:r>
              <a:rPr lang="en-GB" dirty="0"/>
              <a:t>Explain who is more at risk of stroke</a:t>
            </a:r>
          </a:p>
          <a:p>
            <a:pPr marL="285750" indent="-285750">
              <a:buFont typeface="Arial" panose="020B0604020202020204" pitchFamily="34" charset="0"/>
              <a:buChar char="•"/>
            </a:pPr>
            <a:r>
              <a:rPr lang="en-GB" dirty="0"/>
              <a:t>Understand how to reduce the risk of stroke</a:t>
            </a:r>
          </a:p>
          <a:p>
            <a:pPr marL="285750" indent="-285750">
              <a:buFont typeface="Arial" panose="020B0604020202020204" pitchFamily="34" charset="0"/>
              <a:buChar char="•"/>
            </a:pPr>
            <a:r>
              <a:rPr lang="en-GB" dirty="0"/>
              <a:t>Explain the effects </a:t>
            </a:r>
            <a:r>
              <a:rPr lang="en-GB"/>
              <a:t>of strokes </a:t>
            </a:r>
            <a:r>
              <a:rPr lang="en-GB" dirty="0"/>
              <a:t>and how to cope with them</a:t>
            </a:r>
          </a:p>
          <a:p>
            <a:pPr marL="285750" indent="-285750">
              <a:buFont typeface="Arial" panose="020B0604020202020204" pitchFamily="34" charset="0"/>
              <a:buChar char="•"/>
            </a:pPr>
            <a:r>
              <a:rPr lang="en-GB" dirty="0"/>
              <a:t>Implement stroke awareness measures in the workplace.</a:t>
            </a:r>
          </a:p>
        </p:txBody>
      </p:sp>
    </p:spTree>
    <p:extLst>
      <p:ext uri="{BB962C8B-B14F-4D97-AF65-F5344CB8AC3E}">
        <p14:creationId xmlns:p14="http://schemas.microsoft.com/office/powerpoint/2010/main" val="681358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1477328"/>
          </a:xfrm>
          <a:prstGeom prst="rect">
            <a:avLst/>
          </a:prstGeom>
          <a:noFill/>
        </p:spPr>
        <p:txBody>
          <a:bodyPr wrap="square">
            <a:spAutoFit/>
          </a:bodyPr>
          <a:lstStyle/>
          <a:p>
            <a:endParaRPr lang="en-GB" b="1" dirty="0"/>
          </a:p>
          <a:p>
            <a:endParaRPr lang="en-GB" b="1" dirty="0"/>
          </a:p>
          <a:p>
            <a:r>
              <a:rPr lang="en-GB" b="1" dirty="0"/>
              <a:t>STROKE AWARENESS</a:t>
            </a:r>
          </a:p>
          <a:p>
            <a:endParaRPr lang="en-GB" dirty="0"/>
          </a:p>
          <a:p>
            <a:r>
              <a:rPr lang="en-GB" dirty="0"/>
              <a:t>What is stroke?</a:t>
            </a:r>
          </a:p>
        </p:txBody>
      </p:sp>
    </p:spTree>
    <p:extLst>
      <p:ext uri="{BB962C8B-B14F-4D97-AF65-F5344CB8AC3E}">
        <p14:creationId xmlns:p14="http://schemas.microsoft.com/office/powerpoint/2010/main" val="1385533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2585323"/>
          </a:xfrm>
          <a:prstGeom prst="rect">
            <a:avLst/>
          </a:prstGeom>
          <a:noFill/>
        </p:spPr>
        <p:txBody>
          <a:bodyPr wrap="square">
            <a:spAutoFit/>
          </a:bodyPr>
          <a:lstStyle/>
          <a:p>
            <a:endParaRPr lang="en-GB" b="1" dirty="0"/>
          </a:p>
          <a:p>
            <a:endParaRPr lang="en-GB" b="1" dirty="0"/>
          </a:p>
          <a:p>
            <a:r>
              <a:rPr lang="en-GB" b="1" dirty="0"/>
              <a:t>TYPES OF STROKE:</a:t>
            </a:r>
          </a:p>
          <a:p>
            <a:endParaRPr lang="en-GB" dirty="0"/>
          </a:p>
          <a:p>
            <a:pPr marL="285750" indent="-285750">
              <a:buFont typeface="Arial" panose="020B0604020202020204" pitchFamily="34" charset="0"/>
              <a:buChar char="•"/>
            </a:pPr>
            <a:r>
              <a:rPr lang="en-GB" dirty="0"/>
              <a:t>Ischaemic stroke </a:t>
            </a:r>
          </a:p>
          <a:p>
            <a:pPr marL="285750" indent="-285750">
              <a:buFont typeface="Arial" panose="020B0604020202020204" pitchFamily="34" charset="0"/>
              <a:buChar char="•"/>
            </a:pPr>
            <a:r>
              <a:rPr lang="en-GB" dirty="0"/>
              <a:t>Haemorrhagic stroke</a:t>
            </a:r>
          </a:p>
          <a:p>
            <a:pPr marL="285750" indent="-285750">
              <a:buFont typeface="Arial" panose="020B0604020202020204" pitchFamily="34" charset="0"/>
              <a:buChar char="•"/>
            </a:pPr>
            <a:r>
              <a:rPr lang="en-GB" dirty="0"/>
              <a:t>Transient ischaemic attack </a:t>
            </a:r>
          </a:p>
          <a:p>
            <a:pPr marL="285750" indent="-285750">
              <a:buFont typeface="Arial" panose="020B0604020202020204" pitchFamily="34" charset="0"/>
              <a:buChar char="•"/>
            </a:pPr>
            <a:r>
              <a:rPr lang="en-GB" dirty="0"/>
              <a:t>Childhood stroke </a:t>
            </a:r>
          </a:p>
          <a:p>
            <a:pPr marL="285750" indent="-285750">
              <a:buFont typeface="Arial" panose="020B0604020202020204" pitchFamily="34" charset="0"/>
              <a:buChar char="•"/>
            </a:pPr>
            <a:r>
              <a:rPr lang="en-GB" dirty="0"/>
              <a:t>Vascular dementia.</a:t>
            </a:r>
          </a:p>
        </p:txBody>
      </p:sp>
    </p:spTree>
    <p:extLst>
      <p:ext uri="{BB962C8B-B14F-4D97-AF65-F5344CB8AC3E}">
        <p14:creationId xmlns:p14="http://schemas.microsoft.com/office/powerpoint/2010/main" val="104069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3693319"/>
          </a:xfrm>
          <a:prstGeom prst="rect">
            <a:avLst/>
          </a:prstGeom>
          <a:noFill/>
        </p:spPr>
        <p:txBody>
          <a:bodyPr wrap="square">
            <a:spAutoFit/>
          </a:bodyPr>
          <a:lstStyle/>
          <a:p>
            <a:endParaRPr lang="en-GB" b="1" dirty="0"/>
          </a:p>
          <a:p>
            <a:endParaRPr lang="en-GB" b="1" dirty="0"/>
          </a:p>
          <a:p>
            <a:r>
              <a:rPr lang="en-GB" b="1" dirty="0"/>
              <a:t>F A S T</a:t>
            </a:r>
          </a:p>
          <a:p>
            <a:endParaRPr lang="en-GB" dirty="0"/>
          </a:p>
          <a:p>
            <a:r>
              <a:rPr lang="en-GB" b="1" dirty="0"/>
              <a:t>F</a:t>
            </a:r>
            <a:r>
              <a:rPr lang="en-GB" dirty="0"/>
              <a:t>acial weakness - 	Can the person smile? Has their face fallen on one side?</a:t>
            </a:r>
          </a:p>
          <a:p>
            <a:endParaRPr lang="en-GB" dirty="0"/>
          </a:p>
          <a:p>
            <a:r>
              <a:rPr lang="en-GB" b="1" dirty="0"/>
              <a:t>A</a:t>
            </a:r>
            <a:r>
              <a:rPr lang="en-GB" dirty="0"/>
              <a:t>rm weakness - 		Can the person raise both arms and keep them there?</a:t>
            </a:r>
          </a:p>
          <a:p>
            <a:endParaRPr lang="en-GB" dirty="0"/>
          </a:p>
          <a:p>
            <a:r>
              <a:rPr lang="en-GB" b="1" dirty="0"/>
              <a:t>S</a:t>
            </a:r>
            <a:r>
              <a:rPr lang="en-GB" dirty="0"/>
              <a:t>peech problems - 	Can the person speak clearly and understand what you say? Is their 							speech slurred?</a:t>
            </a:r>
          </a:p>
          <a:p>
            <a:endParaRPr lang="en-GB" dirty="0"/>
          </a:p>
          <a:p>
            <a:r>
              <a:rPr lang="en-GB" b="1" dirty="0"/>
              <a:t>T</a:t>
            </a:r>
            <a:r>
              <a:rPr lang="en-GB" dirty="0"/>
              <a:t>ime - 				...to call 999.</a:t>
            </a:r>
          </a:p>
          <a:p>
            <a:endParaRPr lang="en-GB" dirty="0"/>
          </a:p>
        </p:txBody>
      </p:sp>
    </p:spTree>
    <p:extLst>
      <p:ext uri="{BB962C8B-B14F-4D97-AF65-F5344CB8AC3E}">
        <p14:creationId xmlns:p14="http://schemas.microsoft.com/office/powerpoint/2010/main" val="1294898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862322"/>
          </a:xfrm>
          <a:prstGeom prst="rect">
            <a:avLst/>
          </a:prstGeom>
          <a:noFill/>
        </p:spPr>
        <p:txBody>
          <a:bodyPr wrap="square">
            <a:spAutoFit/>
          </a:bodyPr>
          <a:lstStyle/>
          <a:p>
            <a:endParaRPr lang="en-GB" b="1" dirty="0"/>
          </a:p>
          <a:p>
            <a:endParaRPr lang="en-GB" b="1" dirty="0"/>
          </a:p>
          <a:p>
            <a:r>
              <a:rPr lang="en-GB" b="1" dirty="0"/>
              <a:t>Other Signs and Symptoms</a:t>
            </a:r>
          </a:p>
          <a:p>
            <a:endParaRPr lang="en-GB" dirty="0"/>
          </a:p>
          <a:p>
            <a:r>
              <a:rPr lang="en-GB" b="1" dirty="0"/>
              <a:t>•	sudden weakness or numbness on one side of the body</a:t>
            </a:r>
          </a:p>
          <a:p>
            <a:r>
              <a:rPr lang="en-GB" b="1" dirty="0"/>
              <a:t>•	difficulty finding words</a:t>
            </a:r>
          </a:p>
          <a:p>
            <a:r>
              <a:rPr lang="en-GB" b="1" dirty="0"/>
              <a:t>•	sudden blurred vision or loss of sight</a:t>
            </a:r>
          </a:p>
          <a:p>
            <a:r>
              <a:rPr lang="en-GB" b="1" dirty="0"/>
              <a:t>•	sudden confusion, dizziness or unsteadiness</a:t>
            </a:r>
          </a:p>
          <a:p>
            <a:r>
              <a:rPr lang="en-GB" b="1" dirty="0"/>
              <a:t>•	a sudden, severe headache.</a:t>
            </a:r>
          </a:p>
          <a:p>
            <a:endParaRPr lang="en-GB" dirty="0"/>
          </a:p>
        </p:txBody>
      </p:sp>
    </p:spTree>
    <p:extLst>
      <p:ext uri="{BB962C8B-B14F-4D97-AF65-F5344CB8AC3E}">
        <p14:creationId xmlns:p14="http://schemas.microsoft.com/office/powerpoint/2010/main" val="276607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308324"/>
          </a:xfrm>
          <a:prstGeom prst="rect">
            <a:avLst/>
          </a:prstGeom>
          <a:noFill/>
        </p:spPr>
        <p:txBody>
          <a:bodyPr wrap="square">
            <a:spAutoFit/>
          </a:bodyPr>
          <a:lstStyle/>
          <a:p>
            <a:endParaRPr lang="en-GB" b="1" dirty="0"/>
          </a:p>
          <a:p>
            <a:endParaRPr lang="en-GB" b="1" dirty="0"/>
          </a:p>
          <a:p>
            <a:r>
              <a:rPr lang="en-GB" b="1" dirty="0"/>
              <a:t>WHAT ARE THE RISK FACTORS:</a:t>
            </a:r>
          </a:p>
          <a:p>
            <a:endParaRPr lang="en-GB" dirty="0"/>
          </a:p>
          <a:p>
            <a:pPr marL="285750" indent="-285750">
              <a:buFont typeface="Arial" panose="020B0604020202020204" pitchFamily="34" charset="0"/>
              <a:buChar char="•"/>
            </a:pPr>
            <a:r>
              <a:rPr lang="en-GB" dirty="0"/>
              <a:t>Age</a:t>
            </a:r>
          </a:p>
          <a:p>
            <a:pPr marL="285750" indent="-285750">
              <a:buFont typeface="Arial" panose="020B0604020202020204" pitchFamily="34" charset="0"/>
              <a:buChar char="•"/>
            </a:pPr>
            <a:r>
              <a:rPr lang="en-GB" dirty="0"/>
              <a:t>Ethnicity</a:t>
            </a:r>
          </a:p>
          <a:p>
            <a:pPr marL="285750" indent="-285750">
              <a:buFont typeface="Arial" panose="020B0604020202020204" pitchFamily="34" charset="0"/>
              <a:buChar char="•"/>
            </a:pPr>
            <a:r>
              <a:rPr lang="en-GB" dirty="0"/>
              <a:t>Family History</a:t>
            </a:r>
          </a:p>
          <a:p>
            <a:pPr marL="285750" indent="-285750">
              <a:buFont typeface="Arial" panose="020B0604020202020204" pitchFamily="34" charset="0"/>
              <a:buChar char="•"/>
            </a:pPr>
            <a:r>
              <a:rPr lang="en-GB" dirty="0"/>
              <a:t>Genetic Conditions.</a:t>
            </a:r>
          </a:p>
        </p:txBody>
      </p:sp>
    </p:spTree>
    <p:extLst>
      <p:ext uri="{BB962C8B-B14F-4D97-AF65-F5344CB8AC3E}">
        <p14:creationId xmlns:p14="http://schemas.microsoft.com/office/powerpoint/2010/main" val="58494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862322"/>
          </a:xfrm>
          <a:prstGeom prst="rect">
            <a:avLst/>
          </a:prstGeom>
          <a:noFill/>
        </p:spPr>
        <p:txBody>
          <a:bodyPr wrap="square">
            <a:spAutoFit/>
          </a:bodyPr>
          <a:lstStyle/>
          <a:p>
            <a:endParaRPr lang="en-GB" b="1" dirty="0"/>
          </a:p>
          <a:p>
            <a:endParaRPr lang="en-GB" b="1" dirty="0"/>
          </a:p>
          <a:p>
            <a:r>
              <a:rPr lang="en-GB" b="1" dirty="0"/>
              <a:t>WHAT RISK FACTORS YOU CAN CHANGE:</a:t>
            </a:r>
          </a:p>
          <a:p>
            <a:endParaRPr lang="en-GB" dirty="0"/>
          </a:p>
          <a:p>
            <a:pPr marL="285750" indent="-285750">
              <a:buFont typeface="Arial" panose="020B0604020202020204" pitchFamily="34" charset="0"/>
              <a:buChar char="•"/>
            </a:pPr>
            <a:r>
              <a:rPr lang="en-GB" dirty="0"/>
              <a:t>Stop Smoking</a:t>
            </a:r>
          </a:p>
          <a:p>
            <a:pPr marL="285750" indent="-285750">
              <a:buFont typeface="Arial" panose="020B0604020202020204" pitchFamily="34" charset="0"/>
              <a:buChar char="•"/>
            </a:pPr>
            <a:r>
              <a:rPr lang="en-GB" dirty="0"/>
              <a:t>Drink Less Alcohol</a:t>
            </a:r>
          </a:p>
          <a:p>
            <a:pPr marL="285750" indent="-285750">
              <a:buFont typeface="Arial" panose="020B0604020202020204" pitchFamily="34" charset="0"/>
              <a:buChar char="•"/>
            </a:pPr>
            <a:r>
              <a:rPr lang="en-GB" dirty="0"/>
              <a:t>Maintain a Healthy Weight</a:t>
            </a:r>
          </a:p>
          <a:p>
            <a:pPr marL="285750" indent="-285750">
              <a:buFont typeface="Arial" panose="020B0604020202020204" pitchFamily="34" charset="0"/>
              <a:buChar char="•"/>
            </a:pPr>
            <a:r>
              <a:rPr lang="en-GB" dirty="0"/>
              <a:t>Do More Exercise</a:t>
            </a:r>
          </a:p>
          <a:p>
            <a:pPr marL="285750" indent="-285750">
              <a:buFont typeface="Arial" panose="020B0604020202020204" pitchFamily="34" charset="0"/>
              <a:buChar char="•"/>
            </a:pPr>
            <a:r>
              <a:rPr lang="en-GB" dirty="0"/>
              <a:t>Eat a Healthy Diet.</a:t>
            </a:r>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2777397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862322"/>
          </a:xfrm>
          <a:prstGeom prst="rect">
            <a:avLst/>
          </a:prstGeom>
          <a:noFill/>
        </p:spPr>
        <p:txBody>
          <a:bodyPr wrap="square">
            <a:spAutoFit/>
          </a:bodyPr>
          <a:lstStyle/>
          <a:p>
            <a:endParaRPr lang="en-GB" b="1" dirty="0"/>
          </a:p>
          <a:p>
            <a:endParaRPr lang="en-GB" b="1" dirty="0"/>
          </a:p>
          <a:p>
            <a:r>
              <a:rPr lang="en-GB" b="1" dirty="0"/>
              <a:t>IF YOU HAVE HAD A STROKE MINIMISE FURTHER RISK:</a:t>
            </a:r>
          </a:p>
          <a:p>
            <a:endParaRPr lang="en-GB" dirty="0"/>
          </a:p>
          <a:p>
            <a:pPr marL="285750" indent="-285750">
              <a:buFont typeface="Arial" panose="020B0604020202020204" pitchFamily="34" charset="0"/>
              <a:buChar char="•"/>
            </a:pPr>
            <a:r>
              <a:rPr lang="en-GB" dirty="0"/>
              <a:t>Take the medication that your doctor has prescribed</a:t>
            </a:r>
          </a:p>
          <a:p>
            <a:pPr marL="285750" indent="-285750">
              <a:buFont typeface="Arial" panose="020B0604020202020204" pitchFamily="34" charset="0"/>
              <a:buChar char="•"/>
            </a:pPr>
            <a:r>
              <a:rPr lang="en-GB" dirty="0"/>
              <a:t>Have regular health check-ups</a:t>
            </a:r>
          </a:p>
          <a:p>
            <a:pPr marL="285750" indent="-285750">
              <a:buFont typeface="Arial" panose="020B0604020202020204" pitchFamily="34" charset="0"/>
              <a:buChar char="•"/>
            </a:pPr>
            <a:r>
              <a:rPr lang="en-GB" dirty="0"/>
              <a:t>Talk to your doctor about any lifestyle changes you need to make (like stopping smoking or losing weight) and ask about the help and support you can get to help you with them – there's lots available.</a:t>
            </a:r>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1853824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docProps/app.xml><?xml version="1.0" encoding="utf-8"?>
<Properties xmlns="http://schemas.openxmlformats.org/officeDocument/2006/extended-properties" xmlns:vt="http://schemas.openxmlformats.org/officeDocument/2006/docPropsVTypes">
  <Template>TM04033921[[fn=Damask]]</Template>
  <TotalTime>148</TotalTime>
  <Words>561</Words>
  <Application>Microsoft Office PowerPoint</Application>
  <PresentationFormat>Widescreen</PresentationFormat>
  <Paragraphs>104</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Bookman Old Style</vt:lpstr>
      <vt:lpstr>Rockwell</vt:lpstr>
      <vt:lpstr>Damask</vt:lpstr>
      <vt:lpstr>STROKE AWARENESS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Moving &amp; Assisting People</dc:title>
  <dc:creator>Healthcare Trainers Network</dc:creator>
  <cp:lastModifiedBy>David Inglis</cp:lastModifiedBy>
  <cp:revision>24</cp:revision>
  <dcterms:created xsi:type="dcterms:W3CDTF">2020-12-27T08:34:17Z</dcterms:created>
  <dcterms:modified xsi:type="dcterms:W3CDTF">2022-12-28T17:30:07Z</dcterms:modified>
</cp:coreProperties>
</file>