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1" r:id="rId8"/>
    <p:sldId id="265" r:id="rId9"/>
    <p:sldId id="273" r:id="rId10"/>
    <p:sldId id="272" r:id="rId11"/>
    <p:sldId id="274" r:id="rId12"/>
    <p:sldId id="275" r:id="rId13"/>
    <p:sldId id="276" r:id="rId14"/>
    <p:sldId id="277" r:id="rId15"/>
    <p:sldId id="278" r:id="rId16"/>
    <p:sldId id="279" r:id="rId17"/>
    <p:sldId id="280" r:id="rId18"/>
    <p:sldId id="281" r:id="rId19"/>
    <p:sldId id="282"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2213113"/>
            <a:ext cx="9347200" cy="2928730"/>
          </a:xfrm>
        </p:spPr>
        <p:txBody>
          <a:bodyPr>
            <a:normAutofit fontScale="90000"/>
          </a:bodyPr>
          <a:lstStyle/>
          <a:p>
            <a:br>
              <a:rPr lang="en-GB" dirty="0">
                <a:latin typeface="Arial" panose="020B0604020202020204" pitchFamily="34" charset="0"/>
                <a:cs typeface="Arial" panose="020B0604020202020204" pitchFamily="34" charset="0"/>
              </a:rPr>
            </a:b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MENTAL CAPACITY ACT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&amp; </a:t>
            </a:r>
            <a:r>
              <a:rPr lang="en-GB" dirty="0" err="1">
                <a:latin typeface="Arial" panose="020B0604020202020204" pitchFamily="34" charset="0"/>
                <a:cs typeface="Arial" panose="020B0604020202020204" pitchFamily="34" charset="0"/>
              </a:rPr>
              <a:t>DoLS</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1EFF23B5-EEBC-60AF-AE91-F7CD0AB675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519" y="1355610"/>
            <a:ext cx="1882961" cy="1715006"/>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078313"/>
          </a:xfrm>
          <a:prstGeom prst="rect">
            <a:avLst/>
          </a:prstGeom>
          <a:noFill/>
        </p:spPr>
        <p:txBody>
          <a:bodyPr wrap="square">
            <a:spAutoFit/>
          </a:bodyPr>
          <a:lstStyle/>
          <a:p>
            <a:endParaRPr lang="en-GB" b="1" dirty="0"/>
          </a:p>
          <a:p>
            <a:endParaRPr lang="en-GB" b="1" dirty="0"/>
          </a:p>
          <a:p>
            <a:r>
              <a:rPr lang="en-GB" b="1" dirty="0"/>
              <a:t>WHAT KIND OF HELP, COULD SOMEONE NEED TO MAKE A DECISION?</a:t>
            </a:r>
          </a:p>
          <a:p>
            <a:endParaRPr lang="en-GB" dirty="0"/>
          </a:p>
          <a:p>
            <a:pPr marL="285750" indent="-285750">
              <a:buFont typeface="Arial" panose="020B0604020202020204" pitchFamily="34" charset="0"/>
              <a:buChar char="•"/>
            </a:pPr>
            <a:r>
              <a:rPr lang="en-GB" dirty="0"/>
              <a:t>Provide all relevant information using simple language or other formats e.g. Pictorial, large print etc</a:t>
            </a:r>
          </a:p>
          <a:p>
            <a:pPr marL="285750" indent="-285750">
              <a:buFont typeface="Arial" panose="020B0604020202020204" pitchFamily="34" charset="0"/>
              <a:buChar char="•"/>
            </a:pPr>
            <a:r>
              <a:rPr lang="en-GB" dirty="0"/>
              <a:t>Don’t give more detail than required</a:t>
            </a:r>
          </a:p>
          <a:p>
            <a:pPr marL="285750" indent="-285750">
              <a:buFont typeface="Arial" panose="020B0604020202020204" pitchFamily="34" charset="0"/>
              <a:buChar char="•"/>
            </a:pPr>
            <a:r>
              <a:rPr lang="en-GB" dirty="0"/>
              <a:t>Include information on the consequences of making, or not making, the decision</a:t>
            </a:r>
          </a:p>
          <a:p>
            <a:pPr marL="285750" indent="-285750">
              <a:buFont typeface="Arial" panose="020B0604020202020204" pitchFamily="34" charset="0"/>
              <a:buChar char="•"/>
            </a:pPr>
            <a:r>
              <a:rPr lang="en-GB" dirty="0"/>
              <a:t>Provide information on options</a:t>
            </a:r>
          </a:p>
          <a:p>
            <a:pPr marL="285750" indent="-285750">
              <a:buFont typeface="Arial" panose="020B0604020202020204" pitchFamily="34" charset="0"/>
              <a:buChar char="•"/>
            </a:pPr>
            <a:r>
              <a:rPr lang="en-GB" dirty="0"/>
              <a:t>Consult with family and care staff on the best way to communicate and known information about the person’s previous views about the particular decision wanting to be made</a:t>
            </a:r>
          </a:p>
          <a:p>
            <a:pPr marL="285750" indent="-285750">
              <a:buFont typeface="Arial" panose="020B0604020202020204" pitchFamily="34" charset="0"/>
              <a:buChar char="•"/>
            </a:pPr>
            <a:r>
              <a:rPr lang="en-GB" dirty="0"/>
              <a:t>Be aware of any cultural, ethnic or religious factors that may have a bearing</a:t>
            </a:r>
          </a:p>
          <a:p>
            <a:pPr marL="285750" indent="-285750">
              <a:buFont typeface="Arial" panose="020B0604020202020204" pitchFamily="34" charset="0"/>
              <a:buChar char="•"/>
            </a:pPr>
            <a:r>
              <a:rPr lang="en-GB" dirty="0"/>
              <a:t>Make the person feel at ease</a:t>
            </a:r>
          </a:p>
          <a:p>
            <a:pPr marL="285750" indent="-285750">
              <a:buFont typeface="Arial" panose="020B0604020202020204" pitchFamily="34" charset="0"/>
              <a:buChar char="•"/>
            </a:pPr>
            <a:r>
              <a:rPr lang="en-GB" dirty="0"/>
              <a:t>Try to choose the best time of day for the person</a:t>
            </a:r>
          </a:p>
          <a:p>
            <a:pPr marL="285750" indent="-285750">
              <a:buFont typeface="Arial" panose="020B0604020202020204" pitchFamily="34" charset="0"/>
              <a:buChar char="•"/>
            </a:pPr>
            <a:r>
              <a:rPr lang="en-GB" dirty="0"/>
              <a:t>Try to ensure the effects of any medication are considered</a:t>
            </a:r>
          </a:p>
          <a:p>
            <a:pPr marL="285750" indent="-285750">
              <a:buFont typeface="Arial" panose="020B0604020202020204" pitchFamily="34" charset="0"/>
              <a:buChar char="•"/>
            </a:pPr>
            <a:r>
              <a:rPr lang="en-GB" dirty="0"/>
              <a:t>Take it easy-one decision at a time</a:t>
            </a:r>
          </a:p>
          <a:p>
            <a:pPr marL="285750" indent="-285750">
              <a:buFont typeface="Arial" panose="020B0604020202020204" pitchFamily="34" charset="0"/>
              <a:buChar char="•"/>
            </a:pPr>
            <a:r>
              <a:rPr lang="en-GB" dirty="0"/>
              <a:t>Don’t rush</a:t>
            </a:r>
          </a:p>
          <a:p>
            <a:pPr marL="285750" indent="-285750">
              <a:buFont typeface="Arial" panose="020B0604020202020204" pitchFamily="34" charset="0"/>
              <a:buChar char="•"/>
            </a:pPr>
            <a:r>
              <a:rPr lang="en-GB" dirty="0"/>
              <a:t>Be prepared to try more than once i.e. can the decision be left to another time. </a:t>
            </a:r>
          </a:p>
        </p:txBody>
      </p:sp>
    </p:spTree>
    <p:extLst>
      <p:ext uri="{BB962C8B-B14F-4D97-AF65-F5344CB8AC3E}">
        <p14:creationId xmlns:p14="http://schemas.microsoft.com/office/powerpoint/2010/main" val="302587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WHO CAN BE A DECISION MAKER?</a:t>
            </a:r>
          </a:p>
          <a:p>
            <a:endParaRPr lang="en-GB" dirty="0"/>
          </a:p>
          <a:p>
            <a:r>
              <a:rPr lang="en-GB" dirty="0"/>
              <a:t>This person will usually be the person who is directly concerned with the person at the time the decision needs to be made, i.e. the person about to provide care or treatment, or commission a health or social care package. (MCA Code of Practice (CoP) chapter 4.38)</a:t>
            </a:r>
          </a:p>
          <a:p>
            <a:endParaRPr lang="en-GB" dirty="0"/>
          </a:p>
          <a:p>
            <a:r>
              <a:rPr lang="en-GB" dirty="0"/>
              <a:t>Note: Section 5 of the MCA gives protection from liability.</a:t>
            </a:r>
          </a:p>
          <a:p>
            <a:endParaRPr lang="en-GB" dirty="0"/>
          </a:p>
        </p:txBody>
      </p:sp>
    </p:spTree>
    <p:extLst>
      <p:ext uri="{BB962C8B-B14F-4D97-AF65-F5344CB8AC3E}">
        <p14:creationId xmlns:p14="http://schemas.microsoft.com/office/powerpoint/2010/main" val="3148679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RECORDS AND RECORD KEEPING</a:t>
            </a:r>
          </a:p>
          <a:p>
            <a:endParaRPr lang="en-GB" dirty="0"/>
          </a:p>
          <a:p>
            <a:pPr marL="285750" indent="-285750">
              <a:buFont typeface="Arial" panose="020B0604020202020204" pitchFamily="34" charset="0"/>
              <a:buChar char="•"/>
            </a:pPr>
            <a:r>
              <a:rPr lang="en-GB" dirty="0"/>
              <a:t>Day-to-day - record and review, but elaborate records are not required on every occasion about decisions/acts of care.  Important decisions must be recorded accurately</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Professional records - record assessments of capacity</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Formal reports as required.	</a:t>
            </a:r>
          </a:p>
        </p:txBody>
      </p:sp>
    </p:spTree>
    <p:extLst>
      <p:ext uri="{BB962C8B-B14F-4D97-AF65-F5344CB8AC3E}">
        <p14:creationId xmlns:p14="http://schemas.microsoft.com/office/powerpoint/2010/main" val="2753442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031325"/>
          </a:xfrm>
          <a:prstGeom prst="rect">
            <a:avLst/>
          </a:prstGeom>
          <a:noFill/>
        </p:spPr>
        <p:txBody>
          <a:bodyPr wrap="square">
            <a:spAutoFit/>
          </a:bodyPr>
          <a:lstStyle/>
          <a:p>
            <a:endParaRPr lang="en-GB" b="1" dirty="0"/>
          </a:p>
          <a:p>
            <a:endParaRPr lang="en-GB" b="1" dirty="0"/>
          </a:p>
          <a:p>
            <a:r>
              <a:rPr lang="en-GB" b="1" dirty="0"/>
              <a:t>EXERCISE</a:t>
            </a:r>
          </a:p>
          <a:p>
            <a:endParaRPr lang="en-GB" b="1" dirty="0"/>
          </a:p>
          <a:p>
            <a:r>
              <a:rPr lang="en-GB" b="1" dirty="0"/>
              <a:t>Best Interests</a:t>
            </a:r>
          </a:p>
          <a:p>
            <a:endParaRPr lang="en-GB" dirty="0"/>
          </a:p>
          <a:p>
            <a:r>
              <a:rPr lang="en-GB" dirty="0"/>
              <a:t>When making a best interest decision what do you think you should take account of ?.</a:t>
            </a:r>
          </a:p>
        </p:txBody>
      </p:sp>
    </p:spTree>
    <p:extLst>
      <p:ext uri="{BB962C8B-B14F-4D97-AF65-F5344CB8AC3E}">
        <p14:creationId xmlns:p14="http://schemas.microsoft.com/office/powerpoint/2010/main" val="346882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693319"/>
          </a:xfrm>
          <a:prstGeom prst="rect">
            <a:avLst/>
          </a:prstGeom>
          <a:noFill/>
        </p:spPr>
        <p:txBody>
          <a:bodyPr wrap="square">
            <a:spAutoFit/>
          </a:bodyPr>
          <a:lstStyle/>
          <a:p>
            <a:endParaRPr lang="en-GB" b="1" dirty="0"/>
          </a:p>
          <a:p>
            <a:endParaRPr lang="en-GB" b="1" dirty="0"/>
          </a:p>
          <a:p>
            <a:r>
              <a:rPr lang="en-GB" b="1" dirty="0"/>
              <a:t>BEST INTEREST CONSIDERATIONS</a:t>
            </a:r>
          </a:p>
          <a:p>
            <a:endParaRPr lang="en-GB" b="1" dirty="0"/>
          </a:p>
          <a:p>
            <a:r>
              <a:rPr lang="en-GB" b="1" dirty="0"/>
              <a:t>When making decisions, staff should take account of:</a:t>
            </a:r>
          </a:p>
          <a:p>
            <a:endParaRPr lang="en-GB" b="1" dirty="0"/>
          </a:p>
          <a:p>
            <a:pPr marL="285750" indent="-285750">
              <a:buFont typeface="Arial" panose="020B0604020202020204" pitchFamily="34" charset="0"/>
              <a:buChar char="•"/>
            </a:pPr>
            <a:r>
              <a:rPr lang="en-GB" b="1" dirty="0"/>
              <a:t>Equal consideration and non-discrimination</a:t>
            </a:r>
          </a:p>
          <a:p>
            <a:pPr marL="285750" indent="-285750">
              <a:buFont typeface="Arial" panose="020B0604020202020204" pitchFamily="34" charset="0"/>
              <a:buChar char="•"/>
            </a:pPr>
            <a:r>
              <a:rPr lang="en-GB" b="1" dirty="0"/>
              <a:t>Considering all relevant circumstances</a:t>
            </a:r>
          </a:p>
          <a:p>
            <a:pPr marL="285750" indent="-285750">
              <a:buFont typeface="Arial" panose="020B0604020202020204" pitchFamily="34" charset="0"/>
              <a:buChar char="•"/>
            </a:pPr>
            <a:r>
              <a:rPr lang="en-GB" b="1" dirty="0"/>
              <a:t>Regaining capacity</a:t>
            </a:r>
          </a:p>
          <a:p>
            <a:pPr marL="285750" indent="-285750">
              <a:buFont typeface="Arial" panose="020B0604020202020204" pitchFamily="34" charset="0"/>
              <a:buChar char="•"/>
            </a:pPr>
            <a:r>
              <a:rPr lang="en-GB" b="1" dirty="0"/>
              <a:t>Permitting and encouraging participation</a:t>
            </a:r>
          </a:p>
          <a:p>
            <a:pPr marL="285750" indent="-285750">
              <a:buFont typeface="Arial" panose="020B0604020202020204" pitchFamily="34" charset="0"/>
              <a:buChar char="•"/>
            </a:pPr>
            <a:r>
              <a:rPr lang="en-GB" b="1" dirty="0"/>
              <a:t>The person’s wishes, feelings, beliefs and values</a:t>
            </a:r>
          </a:p>
          <a:p>
            <a:pPr marL="285750" indent="-285750">
              <a:buFont typeface="Arial" panose="020B0604020202020204" pitchFamily="34" charset="0"/>
              <a:buChar char="•"/>
            </a:pPr>
            <a:r>
              <a:rPr lang="en-GB" b="1" dirty="0"/>
              <a:t>The views of other people</a:t>
            </a:r>
          </a:p>
          <a:p>
            <a:pPr marL="285750" indent="-285750">
              <a:buFont typeface="Arial" panose="020B0604020202020204" pitchFamily="34" charset="0"/>
              <a:buChar char="•"/>
            </a:pPr>
            <a:r>
              <a:rPr lang="en-GB" b="1" dirty="0"/>
              <a:t>Special considerations for life-sustaining treatment.</a:t>
            </a:r>
          </a:p>
        </p:txBody>
      </p:sp>
    </p:spTree>
    <p:extLst>
      <p:ext uri="{BB962C8B-B14F-4D97-AF65-F5344CB8AC3E}">
        <p14:creationId xmlns:p14="http://schemas.microsoft.com/office/powerpoint/2010/main" val="1415276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585323"/>
          </a:xfrm>
          <a:prstGeom prst="rect">
            <a:avLst/>
          </a:prstGeom>
          <a:noFill/>
        </p:spPr>
        <p:txBody>
          <a:bodyPr wrap="square">
            <a:spAutoFit/>
          </a:bodyPr>
          <a:lstStyle/>
          <a:p>
            <a:endParaRPr lang="en-GB" b="1" dirty="0"/>
          </a:p>
          <a:p>
            <a:endParaRPr lang="en-GB" b="1" dirty="0"/>
          </a:p>
          <a:p>
            <a:r>
              <a:rPr lang="en-GB" b="1" dirty="0"/>
              <a:t>RESTRAINT ISSUES</a:t>
            </a:r>
          </a:p>
          <a:p>
            <a:endParaRPr lang="en-GB" b="1" dirty="0"/>
          </a:p>
          <a:p>
            <a:r>
              <a:rPr lang="en-GB" b="1" dirty="0"/>
              <a:t>MCA defines restraint as:</a:t>
            </a:r>
          </a:p>
          <a:p>
            <a:endParaRPr lang="en-GB" b="1" dirty="0"/>
          </a:p>
          <a:p>
            <a:pPr marL="285750" indent="-285750">
              <a:buFont typeface="Arial" panose="020B0604020202020204" pitchFamily="34" charset="0"/>
              <a:buChar char="•"/>
            </a:pPr>
            <a:r>
              <a:rPr lang="en-GB" b="1" dirty="0"/>
              <a:t>The use or threat of force to help to do an act which the person resists, or</a:t>
            </a:r>
          </a:p>
          <a:p>
            <a:pPr marL="285750" indent="-285750">
              <a:buFont typeface="Arial" panose="020B0604020202020204" pitchFamily="34" charset="0"/>
              <a:buChar char="•"/>
            </a:pPr>
            <a:r>
              <a:rPr lang="en-GB" b="1" dirty="0"/>
              <a:t>The restriction of the person’s liberty of movement whether or not they resist.</a:t>
            </a:r>
          </a:p>
          <a:p>
            <a:pPr marL="285750" indent="-285750">
              <a:buFont typeface="Arial" panose="020B0604020202020204" pitchFamily="34" charset="0"/>
              <a:buChar char="•"/>
            </a:pPr>
            <a:endParaRPr lang="en-GB" b="1" dirty="0"/>
          </a:p>
        </p:txBody>
      </p:sp>
    </p:spTree>
    <p:extLst>
      <p:ext uri="{BB962C8B-B14F-4D97-AF65-F5344CB8AC3E}">
        <p14:creationId xmlns:p14="http://schemas.microsoft.com/office/powerpoint/2010/main" val="91916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693319"/>
          </a:xfrm>
          <a:prstGeom prst="rect">
            <a:avLst/>
          </a:prstGeom>
          <a:noFill/>
        </p:spPr>
        <p:txBody>
          <a:bodyPr wrap="square">
            <a:spAutoFit/>
          </a:bodyPr>
          <a:lstStyle/>
          <a:p>
            <a:endParaRPr lang="en-GB" b="1" dirty="0"/>
          </a:p>
          <a:p>
            <a:endParaRPr lang="en-GB" b="1" dirty="0"/>
          </a:p>
          <a:p>
            <a:r>
              <a:rPr lang="en-GB" b="1" dirty="0"/>
              <a:t>RECORDING ‘ BEST INTEREST’ DECISION ON A CARE PLAN - EXAMPLE</a:t>
            </a:r>
          </a:p>
          <a:p>
            <a:endParaRPr lang="en-GB" b="1" dirty="0"/>
          </a:p>
          <a:p>
            <a:r>
              <a:rPr lang="en-GB" b="1" dirty="0"/>
              <a:t>‘Mrs X lacks capacity to decide if she should receive help with her personal care at this time. This is determined under MCA because her memory problems mean she is not able to understand that she cannot manage these tasks herself and cannot weigh up the risk she faces if she does not have this help. There is a high risk to Mrs X’s health and wellbeing if she does not receive this help. I have consulted with Mrs X’s daughter and I have concluded that it is in her best interests to receive help with her personal care. Care assistants should encourage and support Mrs X to accept this help in the least restrictive way.’ </a:t>
            </a:r>
          </a:p>
          <a:p>
            <a:endParaRPr lang="en-GB" b="1" dirty="0"/>
          </a:p>
        </p:txBody>
      </p:sp>
    </p:spTree>
    <p:extLst>
      <p:ext uri="{BB962C8B-B14F-4D97-AF65-F5344CB8AC3E}">
        <p14:creationId xmlns:p14="http://schemas.microsoft.com/office/powerpoint/2010/main" val="311838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585323"/>
          </a:xfrm>
          <a:prstGeom prst="rect">
            <a:avLst/>
          </a:prstGeom>
          <a:noFill/>
        </p:spPr>
        <p:txBody>
          <a:bodyPr wrap="square">
            <a:spAutoFit/>
          </a:bodyPr>
          <a:lstStyle/>
          <a:p>
            <a:endParaRPr lang="en-GB" b="1" dirty="0"/>
          </a:p>
          <a:p>
            <a:endParaRPr lang="en-GB" b="1" dirty="0"/>
          </a:p>
          <a:p>
            <a:r>
              <a:rPr lang="en-GB" b="1" dirty="0"/>
              <a:t>DEPRIVATION OF LIBERTY SAFEGUARDS</a:t>
            </a:r>
          </a:p>
          <a:p>
            <a:endParaRPr lang="en-GB" b="1" dirty="0"/>
          </a:p>
          <a:p>
            <a:r>
              <a:rPr lang="en-GB" b="1" dirty="0"/>
              <a:t>Is an extension of the Mental Capacity Act</a:t>
            </a:r>
          </a:p>
          <a:p>
            <a:endParaRPr lang="en-GB" b="1" dirty="0"/>
          </a:p>
          <a:p>
            <a:r>
              <a:rPr lang="en-GB" b="1" dirty="0"/>
              <a:t>“Depriving someone of their liberty can be a necessary requirement in order to provide effective care or treatment”.</a:t>
            </a:r>
          </a:p>
          <a:p>
            <a:endParaRPr lang="en-GB" b="1" dirty="0"/>
          </a:p>
        </p:txBody>
      </p:sp>
    </p:spTree>
    <p:extLst>
      <p:ext uri="{BB962C8B-B14F-4D97-AF65-F5344CB8AC3E}">
        <p14:creationId xmlns:p14="http://schemas.microsoft.com/office/powerpoint/2010/main" val="3824687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DEPRIVATION OF LIBERTY SAFEGUARDS DISCUSSION POINTS</a:t>
            </a:r>
          </a:p>
          <a:p>
            <a:endParaRPr lang="en-GB" b="1" dirty="0"/>
          </a:p>
          <a:p>
            <a:pPr marL="285750" indent="-285750">
              <a:buFont typeface="Arial" panose="020B0604020202020204" pitchFamily="34" charset="0"/>
              <a:buChar char="•"/>
            </a:pPr>
            <a:r>
              <a:rPr lang="en-GB" b="1" dirty="0"/>
              <a:t>Isn’t Deprivation of Liberty always a bad thing?</a:t>
            </a:r>
          </a:p>
          <a:p>
            <a:pPr marL="285750" indent="-285750">
              <a:buFont typeface="Arial" panose="020B0604020202020204" pitchFamily="34" charset="0"/>
              <a:buChar char="•"/>
            </a:pPr>
            <a:r>
              <a:rPr lang="en-GB" b="1" dirty="0"/>
              <a:t>Does DOLS affect everyone living in a care home that lacks capacity?</a:t>
            </a:r>
          </a:p>
          <a:p>
            <a:pPr marL="285750" indent="-285750">
              <a:buFont typeface="Arial" panose="020B0604020202020204" pitchFamily="34" charset="0"/>
              <a:buChar char="•"/>
            </a:pPr>
            <a:r>
              <a:rPr lang="en-GB" b="1" dirty="0"/>
              <a:t>Do care homes need an authorisation to use physical restraint?</a:t>
            </a:r>
          </a:p>
          <a:p>
            <a:pPr marL="285750" indent="-285750">
              <a:buFont typeface="Arial" panose="020B0604020202020204" pitchFamily="34" charset="0"/>
              <a:buChar char="•"/>
            </a:pPr>
            <a:r>
              <a:rPr lang="en-GB" b="1" dirty="0"/>
              <a:t>What if the door to the care home is locked?</a:t>
            </a:r>
          </a:p>
          <a:p>
            <a:pPr marL="285750" indent="-285750">
              <a:buFont typeface="Arial" panose="020B0604020202020204" pitchFamily="34" charset="0"/>
              <a:buChar char="•"/>
            </a:pPr>
            <a:r>
              <a:rPr lang="en-GB" b="1" dirty="0"/>
              <a:t>What do I do if I think someone is deprived of their liberty without an authorisation ?.</a:t>
            </a:r>
          </a:p>
          <a:p>
            <a:endParaRPr lang="en-GB" b="1" dirty="0"/>
          </a:p>
        </p:txBody>
      </p:sp>
    </p:spTree>
    <p:extLst>
      <p:ext uri="{BB962C8B-B14F-4D97-AF65-F5344CB8AC3E}">
        <p14:creationId xmlns:p14="http://schemas.microsoft.com/office/powerpoint/2010/main" val="507964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139321"/>
          </a:xfrm>
          <a:prstGeom prst="rect">
            <a:avLst/>
          </a:prstGeom>
          <a:noFill/>
        </p:spPr>
        <p:txBody>
          <a:bodyPr wrap="square">
            <a:spAutoFit/>
          </a:bodyPr>
          <a:lstStyle/>
          <a:p>
            <a:endParaRPr lang="en-GB" b="1" dirty="0"/>
          </a:p>
          <a:p>
            <a:endParaRPr lang="en-GB" b="1" dirty="0"/>
          </a:p>
          <a:p>
            <a:r>
              <a:rPr lang="en-GB" b="1" dirty="0"/>
              <a:t>IN HOUSE POLICIES &amp; PROCEDURES</a:t>
            </a:r>
          </a:p>
          <a:p>
            <a:endParaRPr lang="en-GB" b="1" dirty="0"/>
          </a:p>
          <a:p>
            <a:r>
              <a:rPr lang="en-GB" b="1" dirty="0"/>
              <a:t>Discuss any in house policies and procedures relating to the Mental Capacity Act and Deprivation of Liberty Safeguards that have been introduced within the working environment with your manager, supervisor, or training coordinator.</a:t>
            </a:r>
          </a:p>
          <a:p>
            <a:endParaRPr lang="en-GB" b="1" dirty="0"/>
          </a:p>
          <a:p>
            <a:r>
              <a:rPr lang="en-GB" b="1" dirty="0"/>
              <a:t>If, following the course, you feel additional policies and procedures are required explain where you feel these changes could be made. </a:t>
            </a:r>
          </a:p>
          <a:p>
            <a:endParaRPr lang="en-GB" b="1" dirty="0"/>
          </a:p>
        </p:txBody>
      </p:sp>
    </p:spTree>
    <p:extLst>
      <p:ext uri="{BB962C8B-B14F-4D97-AF65-F5344CB8AC3E}">
        <p14:creationId xmlns:p14="http://schemas.microsoft.com/office/powerpoint/2010/main" val="332573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970318"/>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pPr marL="285750" indent="-285750">
              <a:buFont typeface="Arial" panose="020B0604020202020204" pitchFamily="34" charset="0"/>
              <a:buChar char="•"/>
            </a:pPr>
            <a:r>
              <a:rPr lang="en-GB" dirty="0"/>
              <a:t>List the functions of the Mental Capacity</a:t>
            </a:r>
          </a:p>
          <a:p>
            <a:pPr marL="285750" indent="-285750">
              <a:buFont typeface="Arial" panose="020B0604020202020204" pitchFamily="34" charset="0"/>
              <a:buChar char="•"/>
            </a:pPr>
            <a:r>
              <a:rPr lang="en-GB" dirty="0"/>
              <a:t>Describe the groups that will be affected by the legislation</a:t>
            </a:r>
          </a:p>
          <a:p>
            <a:pPr marL="285750" indent="-285750">
              <a:buFont typeface="Arial" panose="020B0604020202020204" pitchFamily="34" charset="0"/>
              <a:buChar char="•"/>
            </a:pPr>
            <a:r>
              <a:rPr lang="en-GB" dirty="0"/>
              <a:t>Explain what is meant by the term ‘best interests’</a:t>
            </a:r>
          </a:p>
          <a:p>
            <a:pPr marL="285750" indent="-285750">
              <a:buFont typeface="Arial" panose="020B0604020202020204" pitchFamily="34" charset="0"/>
              <a:buChar char="•"/>
            </a:pPr>
            <a:r>
              <a:rPr lang="en-GB" dirty="0"/>
              <a:t>Explain the role of Lasting Power of Attorneys </a:t>
            </a:r>
          </a:p>
          <a:p>
            <a:pPr marL="285750" indent="-285750">
              <a:buFont typeface="Arial" panose="020B0604020202020204" pitchFamily="34" charset="0"/>
              <a:buChar char="•"/>
            </a:pPr>
            <a:r>
              <a:rPr lang="en-GB" dirty="0"/>
              <a:t>Describe the function of the Court of Protection</a:t>
            </a:r>
          </a:p>
          <a:p>
            <a:pPr marL="285750" indent="-285750">
              <a:buFont typeface="Arial" panose="020B0604020202020204" pitchFamily="34" charset="0"/>
              <a:buChar char="•"/>
            </a:pPr>
            <a:r>
              <a:rPr lang="en-GB" dirty="0"/>
              <a:t>Explain the Deprivation of Liberty Safeguards</a:t>
            </a:r>
          </a:p>
          <a:p>
            <a:pPr marL="285750" indent="-285750">
              <a:buFont typeface="Arial" panose="020B0604020202020204" pitchFamily="34" charset="0"/>
              <a:buChar char="•"/>
            </a:pPr>
            <a:r>
              <a:rPr lang="en-GB" dirty="0"/>
              <a:t>Describe MCA &amp; </a:t>
            </a:r>
            <a:r>
              <a:rPr lang="en-GB" dirty="0" err="1"/>
              <a:t>DoLS</a:t>
            </a:r>
            <a:r>
              <a:rPr lang="en-GB" dirty="0"/>
              <a:t> measures implemented at your place workplace.</a:t>
            </a:r>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308324"/>
          </a:xfrm>
          <a:prstGeom prst="rect">
            <a:avLst/>
          </a:prstGeom>
          <a:noFill/>
        </p:spPr>
        <p:txBody>
          <a:bodyPr wrap="square">
            <a:spAutoFit/>
          </a:bodyPr>
          <a:lstStyle/>
          <a:p>
            <a:endParaRPr lang="en-GB" b="1" dirty="0"/>
          </a:p>
          <a:p>
            <a:endParaRPr lang="en-GB" b="1" dirty="0"/>
          </a:p>
          <a:p>
            <a:r>
              <a:rPr lang="en-GB" b="1" dirty="0"/>
              <a:t>WHAT IS THE MENTAL CAPACITY ACT?</a:t>
            </a:r>
          </a:p>
          <a:p>
            <a:endParaRPr lang="en-GB" dirty="0"/>
          </a:p>
          <a:p>
            <a:r>
              <a:rPr lang="en-GB" dirty="0"/>
              <a:t>Developed to bring together and integrate existing law</a:t>
            </a:r>
          </a:p>
          <a:p>
            <a:endParaRPr lang="en-GB" dirty="0"/>
          </a:p>
          <a:p>
            <a:r>
              <a:rPr lang="en-GB" dirty="0"/>
              <a:t>Puts the needs and wishes of a person who lacks capacity at the centre of any decision-making process.</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endParaRPr lang="en-GB" b="1" dirty="0"/>
          </a:p>
          <a:p>
            <a:endParaRPr lang="en-GB" b="1" dirty="0"/>
          </a:p>
          <a:p>
            <a:r>
              <a:rPr lang="en-GB" b="1" dirty="0"/>
              <a:t>PEOPLE WHO ARE AFFECTED BY THE ACT:</a:t>
            </a:r>
          </a:p>
          <a:p>
            <a:endParaRPr lang="en-GB" dirty="0"/>
          </a:p>
          <a:p>
            <a:pPr marL="285750" indent="-285750">
              <a:buFont typeface="Arial" panose="020B0604020202020204" pitchFamily="34" charset="0"/>
              <a:buChar char="•"/>
            </a:pPr>
            <a:r>
              <a:rPr lang="en-GB" dirty="0"/>
              <a:t>People working in a professional capacity, e.g. doctors, nurses, dentists and social workers</a:t>
            </a:r>
          </a:p>
          <a:p>
            <a:pPr marL="285750" indent="-285750">
              <a:buFont typeface="Arial" panose="020B0604020202020204" pitchFamily="34" charset="0"/>
              <a:buChar char="•"/>
            </a:pPr>
            <a:r>
              <a:rPr lang="en-GB" dirty="0"/>
              <a:t>People who are paid to care or support, e.g. home care workers and care assistants</a:t>
            </a:r>
          </a:p>
          <a:p>
            <a:pPr marL="285750" indent="-285750">
              <a:buFont typeface="Arial" panose="020B0604020202020204" pitchFamily="34" charset="0"/>
              <a:buChar char="•"/>
            </a:pPr>
            <a:r>
              <a:rPr lang="en-GB" dirty="0"/>
              <a:t>Anyone who is a deputy appointed by the Court of Protection</a:t>
            </a:r>
          </a:p>
          <a:p>
            <a:pPr marL="285750" indent="-285750">
              <a:buFont typeface="Arial" panose="020B0604020202020204" pitchFamily="34" charset="0"/>
              <a:buChar char="•"/>
            </a:pPr>
            <a:r>
              <a:rPr lang="en-GB" dirty="0"/>
              <a:t>Anyone acting as an independent mental capacity advocate (IMCA)</a:t>
            </a:r>
          </a:p>
          <a:p>
            <a:pPr marL="285750" indent="-285750">
              <a:buFont typeface="Arial" panose="020B0604020202020204" pitchFamily="34" charset="0"/>
              <a:buChar char="•"/>
            </a:pPr>
            <a:r>
              <a:rPr lang="en-GB" dirty="0"/>
              <a:t>Anyone carrying out research involving people who may lack capacity.</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970318"/>
          </a:xfrm>
          <a:prstGeom prst="rect">
            <a:avLst/>
          </a:prstGeom>
          <a:noFill/>
        </p:spPr>
        <p:txBody>
          <a:bodyPr wrap="square">
            <a:spAutoFit/>
          </a:bodyPr>
          <a:lstStyle/>
          <a:p>
            <a:endParaRPr lang="en-GB" b="1" dirty="0"/>
          </a:p>
          <a:p>
            <a:endParaRPr lang="en-GB" b="1" dirty="0"/>
          </a:p>
          <a:p>
            <a:r>
              <a:rPr lang="en-GB" b="1" dirty="0"/>
              <a:t>WHO ELSE ARE AFFECTED?</a:t>
            </a:r>
          </a:p>
          <a:p>
            <a:endParaRPr lang="en-GB" dirty="0"/>
          </a:p>
          <a:p>
            <a:r>
              <a:rPr lang="en-GB" dirty="0"/>
              <a:t>Many people with the following:</a:t>
            </a:r>
          </a:p>
          <a:p>
            <a:endParaRPr lang="en-GB" dirty="0"/>
          </a:p>
          <a:p>
            <a:pPr marL="285750" indent="-285750">
              <a:buFont typeface="Arial" panose="020B0604020202020204" pitchFamily="34" charset="0"/>
              <a:buChar char="•"/>
            </a:pPr>
            <a:r>
              <a:rPr lang="en-GB" dirty="0"/>
              <a:t>Dementia</a:t>
            </a:r>
          </a:p>
          <a:p>
            <a:pPr marL="285750" indent="-285750">
              <a:buFont typeface="Arial" panose="020B0604020202020204" pitchFamily="34" charset="0"/>
              <a:buChar char="•"/>
            </a:pPr>
            <a:r>
              <a:rPr lang="en-GB" dirty="0"/>
              <a:t>Learning disabilities (especially severe learning disability)</a:t>
            </a:r>
          </a:p>
          <a:p>
            <a:pPr marL="285750" indent="-285750">
              <a:buFont typeface="Arial" panose="020B0604020202020204" pitchFamily="34" charset="0"/>
              <a:buChar char="•"/>
            </a:pPr>
            <a:r>
              <a:rPr lang="en-GB" dirty="0"/>
              <a:t>Brain injury</a:t>
            </a:r>
          </a:p>
          <a:p>
            <a:pPr marL="285750" indent="-285750">
              <a:buFont typeface="Arial" panose="020B0604020202020204" pitchFamily="34" charset="0"/>
              <a:buChar char="•"/>
            </a:pPr>
            <a:r>
              <a:rPr lang="en-GB" dirty="0"/>
              <a:t>Severe mental illness</a:t>
            </a:r>
          </a:p>
          <a:p>
            <a:pPr marL="285750" indent="-285750">
              <a:buFont typeface="Arial" panose="020B0604020202020204" pitchFamily="34" charset="0"/>
              <a:buChar char="•"/>
            </a:pPr>
            <a:r>
              <a:rPr lang="en-GB" dirty="0"/>
              <a:t>Temporary loss of capacity, for example because somebody is unconscious because of an accident or anaesthesia or because of alcohol or drugs or an infection</a:t>
            </a:r>
          </a:p>
          <a:p>
            <a:pPr marL="285750" indent="-285750">
              <a:buFont typeface="Arial" panose="020B0604020202020204" pitchFamily="34" charset="0"/>
              <a:buChar char="•"/>
            </a:pPr>
            <a:r>
              <a:rPr lang="en-GB" dirty="0"/>
              <a:t>and anyone planning for the future.</a:t>
            </a:r>
          </a:p>
          <a:p>
            <a:endParaRPr lang="en-GB" dirty="0"/>
          </a:p>
        </p:txBody>
      </p:sp>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endParaRPr lang="en-GB" b="1" dirty="0"/>
          </a:p>
          <a:p>
            <a:r>
              <a:rPr lang="en-GB" b="1" dirty="0"/>
              <a:t>FIVE PRINCIPLES</a:t>
            </a:r>
          </a:p>
          <a:p>
            <a:endParaRPr lang="en-GB" dirty="0"/>
          </a:p>
          <a:p>
            <a:pPr marL="285750" indent="-285750">
              <a:buFont typeface="Arial" panose="020B0604020202020204" pitchFamily="34" charset="0"/>
              <a:buChar char="•"/>
            </a:pPr>
            <a:r>
              <a:rPr lang="en-GB" dirty="0"/>
              <a:t>A person must be assumed to have capacity unless it is established that they lack capacity</a:t>
            </a:r>
          </a:p>
          <a:p>
            <a:pPr marL="285750" indent="-285750">
              <a:buFont typeface="Arial" panose="020B0604020202020204" pitchFamily="34" charset="0"/>
              <a:buChar char="•"/>
            </a:pPr>
            <a:r>
              <a:rPr lang="en-GB" dirty="0"/>
              <a:t>A person is not to be treated as unable to make a decision unless all practicable steps to help them to do so have been taken without success</a:t>
            </a:r>
          </a:p>
          <a:p>
            <a:pPr marL="285750" indent="-285750">
              <a:buFont typeface="Arial" panose="020B0604020202020204" pitchFamily="34" charset="0"/>
              <a:buChar char="•"/>
            </a:pPr>
            <a:r>
              <a:rPr lang="en-GB" dirty="0"/>
              <a:t>A person is not to be treated as unable to make a decision merely because they make an unwise decision</a:t>
            </a:r>
          </a:p>
          <a:p>
            <a:pPr marL="285750" indent="-285750">
              <a:buFont typeface="Arial" panose="020B0604020202020204" pitchFamily="34" charset="0"/>
              <a:buChar char="•"/>
            </a:pPr>
            <a:r>
              <a:rPr lang="en-GB" dirty="0"/>
              <a:t>An act done, or decision made, under this Act for or on behalf of a person who lacks capacity must be done, or made, in their best interests</a:t>
            </a:r>
          </a:p>
          <a:p>
            <a:pPr marL="285750" indent="-285750">
              <a:buFont typeface="Arial" panose="020B0604020202020204" pitchFamily="34" charset="0"/>
              <a:buChar char="•"/>
            </a:pPr>
            <a:r>
              <a:rPr lang="en-GB" dirty="0"/>
              <a:t>Before the act is done, or the decision is made, regard must be had to whether the purpose for which it is needed can be effectively achieved in a way that is less restrictive of the person’s rights and freedom of action.</a:t>
            </a:r>
          </a:p>
          <a:p>
            <a:endParaRPr lang="en-GB"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WHAT IS ‘LACK OF CAPACITY’?</a:t>
            </a:r>
          </a:p>
          <a:p>
            <a:endParaRPr lang="en-GB" dirty="0"/>
          </a:p>
          <a:p>
            <a:pPr marL="285750" indent="-285750">
              <a:buFont typeface="Arial" panose="020B0604020202020204" pitchFamily="34" charset="0"/>
              <a:buChar char="•"/>
            </a:pPr>
            <a:r>
              <a:rPr lang="en-GB" dirty="0"/>
              <a:t>An individual lacks capacity if they are unable to make a particular decision</a:t>
            </a:r>
          </a:p>
          <a:p>
            <a:pPr marL="285750" indent="-285750">
              <a:buFont typeface="Arial" panose="020B0604020202020204" pitchFamily="34" charset="0"/>
              <a:buChar char="•"/>
            </a:pPr>
            <a:r>
              <a:rPr lang="en-GB" dirty="0"/>
              <a:t>This inability must be caused by an impairment or disturbance in the functioning of the mind or brain, whether temporary or permanent</a:t>
            </a:r>
          </a:p>
          <a:p>
            <a:pPr marL="285750" indent="-285750">
              <a:buFont typeface="Arial" panose="020B0604020202020204" pitchFamily="34" charset="0"/>
              <a:buChar char="•"/>
            </a:pPr>
            <a:r>
              <a:rPr lang="en-GB" dirty="0"/>
              <a:t>Capacity can vary over time and depends on the type of decision. It is time and decision specific.</a:t>
            </a:r>
          </a:p>
          <a:p>
            <a:endParaRPr lang="en-GB" dirty="0"/>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QUESTIONS TO BE CONSIDERED</a:t>
            </a:r>
          </a:p>
          <a:p>
            <a:endParaRPr lang="en-GB" dirty="0"/>
          </a:p>
          <a:p>
            <a:r>
              <a:rPr lang="en-GB" dirty="0"/>
              <a:t>Does the person have the ability to:</a:t>
            </a:r>
          </a:p>
          <a:p>
            <a:endParaRPr lang="en-GB" dirty="0"/>
          </a:p>
          <a:p>
            <a:pPr marL="285750" indent="-285750">
              <a:buFont typeface="Arial" panose="020B0604020202020204" pitchFamily="34" charset="0"/>
              <a:buChar char="•"/>
            </a:pPr>
            <a:r>
              <a:rPr lang="en-GB" dirty="0"/>
              <a:t>Understand the information?</a:t>
            </a:r>
          </a:p>
          <a:p>
            <a:pPr marL="285750" indent="-285750">
              <a:buFont typeface="Arial" panose="020B0604020202020204" pitchFamily="34" charset="0"/>
              <a:buChar char="•"/>
            </a:pPr>
            <a:r>
              <a:rPr lang="en-GB" dirty="0"/>
              <a:t>Retain information related to the decision?</a:t>
            </a:r>
          </a:p>
          <a:p>
            <a:pPr marL="285750" indent="-285750">
              <a:buFont typeface="Arial" panose="020B0604020202020204" pitchFamily="34" charset="0"/>
              <a:buChar char="•"/>
            </a:pPr>
            <a:r>
              <a:rPr lang="en-GB" dirty="0"/>
              <a:t>Weigh, use or assess the information while considering the decision?</a:t>
            </a:r>
          </a:p>
          <a:p>
            <a:pPr marL="285750" indent="-285750">
              <a:buFont typeface="Arial" panose="020B0604020202020204" pitchFamily="34" charset="0"/>
              <a:buChar char="•"/>
            </a:pPr>
            <a:r>
              <a:rPr lang="en-GB" dirty="0"/>
              <a:t>Communicate the decision by any means?.</a:t>
            </a:r>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585323"/>
          </a:xfrm>
          <a:prstGeom prst="rect">
            <a:avLst/>
          </a:prstGeom>
          <a:noFill/>
        </p:spPr>
        <p:txBody>
          <a:bodyPr wrap="square">
            <a:spAutoFit/>
          </a:bodyPr>
          <a:lstStyle/>
          <a:p>
            <a:endParaRPr lang="en-GB" b="1" dirty="0"/>
          </a:p>
          <a:p>
            <a:endParaRPr lang="en-GB" b="1" dirty="0"/>
          </a:p>
          <a:p>
            <a:r>
              <a:rPr lang="en-GB" b="1" dirty="0"/>
              <a:t>WHAT TRIGGERS AN ASSESSMENT?</a:t>
            </a:r>
          </a:p>
          <a:p>
            <a:endParaRPr lang="en-GB" dirty="0"/>
          </a:p>
          <a:p>
            <a:r>
              <a:rPr lang="en-GB" dirty="0"/>
              <a:t>Staff should start from a presumption of capacity then take into account:</a:t>
            </a:r>
          </a:p>
          <a:p>
            <a:endParaRPr lang="en-GB" dirty="0"/>
          </a:p>
          <a:p>
            <a:pPr marL="285750" indent="-285750">
              <a:buFont typeface="Arial" panose="020B0604020202020204" pitchFamily="34" charset="0"/>
              <a:buChar char="•"/>
            </a:pPr>
            <a:r>
              <a:rPr lang="en-GB" dirty="0"/>
              <a:t>The person’s behaviour</a:t>
            </a:r>
          </a:p>
          <a:p>
            <a:pPr marL="285750" indent="-285750">
              <a:buFont typeface="Arial" panose="020B0604020202020204" pitchFamily="34" charset="0"/>
              <a:buChar char="•"/>
            </a:pPr>
            <a:r>
              <a:rPr lang="en-GB" dirty="0"/>
              <a:t>Any concerns raised by other people</a:t>
            </a:r>
          </a:p>
          <a:p>
            <a:pPr marL="285750" indent="-285750">
              <a:buFont typeface="Arial" panose="020B0604020202020204" pitchFamily="34" charset="0"/>
              <a:buChar char="•"/>
            </a:pPr>
            <a:r>
              <a:rPr lang="en-GB" dirty="0"/>
              <a:t>The person’s lack of capacity to make decisions in the past.</a:t>
            </a:r>
          </a:p>
        </p:txBody>
      </p:sp>
    </p:spTree>
    <p:extLst>
      <p:ext uri="{BB962C8B-B14F-4D97-AF65-F5344CB8AC3E}">
        <p14:creationId xmlns:p14="http://schemas.microsoft.com/office/powerpoint/2010/main" val="4929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141</TotalTime>
  <Words>1222</Words>
  <Application>Microsoft Office PowerPoint</Application>
  <PresentationFormat>Widescreen</PresentationFormat>
  <Paragraphs>165</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Bookman Old Style</vt:lpstr>
      <vt:lpstr>Rockwell</vt:lpstr>
      <vt:lpstr>Damask</vt:lpstr>
      <vt:lpstr>  MENTAL CAPACITY ACT  &amp; DoLS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22</cp:revision>
  <dcterms:created xsi:type="dcterms:W3CDTF">2020-12-27T08:34:17Z</dcterms:created>
  <dcterms:modified xsi:type="dcterms:W3CDTF">2022-12-28T12:45:36Z</dcterms:modified>
</cp:coreProperties>
</file>