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 id="265" r:id="rId9"/>
    <p:sldId id="284" r:id="rId10"/>
    <p:sldId id="273"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NUTRITION &amp; FLUIDS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ED7D7F3A-3058-C107-47A8-FA2DE0A10C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4385" y="879881"/>
            <a:ext cx="2083229" cy="1897836"/>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FOOD STANDARDS AGENCY SOURCES OF NUTRITION</a:t>
            </a:r>
          </a:p>
          <a:p>
            <a:endParaRPr lang="en-GB" dirty="0"/>
          </a:p>
          <a:p>
            <a:pPr marL="285750" indent="-285750">
              <a:buFont typeface="Arial" panose="020B0604020202020204" pitchFamily="34" charset="0"/>
              <a:buChar char="•"/>
            </a:pPr>
            <a:r>
              <a:rPr lang="en-GB" dirty="0"/>
              <a:t>Bread, rice, potatoes pasta and other starchy foods</a:t>
            </a:r>
          </a:p>
          <a:p>
            <a:pPr marL="285750" indent="-285750">
              <a:buFont typeface="Arial" panose="020B0604020202020204" pitchFamily="34" charset="0"/>
              <a:buChar char="•"/>
            </a:pPr>
            <a:r>
              <a:rPr lang="en-GB" dirty="0"/>
              <a:t>Fruit and vegetables</a:t>
            </a:r>
          </a:p>
          <a:p>
            <a:pPr marL="285750" indent="-285750">
              <a:buFont typeface="Arial" panose="020B0604020202020204" pitchFamily="34" charset="0"/>
              <a:buChar char="•"/>
            </a:pPr>
            <a:r>
              <a:rPr lang="en-GB" dirty="0"/>
              <a:t>Milk and dairy products</a:t>
            </a:r>
          </a:p>
          <a:p>
            <a:pPr marL="285750" indent="-285750">
              <a:buFont typeface="Arial" panose="020B0604020202020204" pitchFamily="34" charset="0"/>
              <a:buChar char="•"/>
            </a:pPr>
            <a:r>
              <a:rPr lang="en-GB" dirty="0"/>
              <a:t>Meat, fish, eggs, beans and other non-dairy sources of protein</a:t>
            </a:r>
          </a:p>
          <a:p>
            <a:pPr marL="285750" indent="-285750">
              <a:buFont typeface="Arial" panose="020B0604020202020204" pitchFamily="34" charset="0"/>
              <a:buChar char="•"/>
            </a:pPr>
            <a:r>
              <a:rPr lang="en-GB" dirty="0"/>
              <a:t>Foods and/or drinks high in fat and /or sugar.</a:t>
            </a:r>
          </a:p>
          <a:p>
            <a:endParaRPr lang="en-GB" dirty="0"/>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Understand the principles of hydration, nutrition and food safety</a:t>
            </a:r>
          </a:p>
          <a:p>
            <a:pPr marL="285750" indent="-285750">
              <a:buFont typeface="Arial" panose="020B0604020202020204" pitchFamily="34" charset="0"/>
              <a:buChar char="•"/>
            </a:pPr>
            <a:r>
              <a:rPr lang="en-GB" dirty="0"/>
              <a:t>Support individuals to have access to fluids in accordance with their care plan</a:t>
            </a:r>
          </a:p>
          <a:p>
            <a:pPr marL="285750" indent="-285750">
              <a:buFont typeface="Arial" panose="020B0604020202020204" pitchFamily="34" charset="0"/>
              <a:buChar char="•"/>
            </a:pPr>
            <a:r>
              <a:rPr lang="en-GB" dirty="0"/>
              <a:t>Support individuals to have access to food and nutrition in accordance with their care plan.</a:t>
            </a:r>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6678"/>
            <a:ext cx="10301287" cy="2585323"/>
          </a:xfrm>
          <a:prstGeom prst="rect">
            <a:avLst/>
          </a:prstGeom>
          <a:noFill/>
        </p:spPr>
        <p:txBody>
          <a:bodyPr wrap="square">
            <a:spAutoFit/>
          </a:bodyPr>
          <a:lstStyle/>
          <a:p>
            <a:endParaRPr lang="en-GB" b="1" dirty="0"/>
          </a:p>
          <a:p>
            <a:endParaRPr lang="en-GB" b="1" dirty="0"/>
          </a:p>
          <a:p>
            <a:r>
              <a:rPr lang="en-GB" b="1" dirty="0"/>
              <a:t>FOOD SAFETY LEGISLATION OVERVIEW</a:t>
            </a:r>
          </a:p>
          <a:p>
            <a:endParaRPr lang="en-GB" dirty="0"/>
          </a:p>
          <a:p>
            <a:pPr marL="285750" indent="-285750">
              <a:buFont typeface="Arial" panose="020B0604020202020204" pitchFamily="34" charset="0"/>
              <a:buChar char="•"/>
            </a:pPr>
            <a:r>
              <a:rPr lang="en-GB" dirty="0"/>
              <a:t>Food Safety Act 1990</a:t>
            </a:r>
          </a:p>
          <a:p>
            <a:r>
              <a:rPr lang="en-GB" dirty="0"/>
              <a:t> </a:t>
            </a:r>
          </a:p>
          <a:p>
            <a:pPr marL="285750" indent="-285750">
              <a:buFont typeface="Arial" panose="020B0604020202020204" pitchFamily="34" charset="0"/>
              <a:buChar char="•"/>
            </a:pPr>
            <a:r>
              <a:rPr lang="en-GB" dirty="0"/>
              <a:t>Food Safety (General Food Hygiene) Regulations 1995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Food Information for Consumers Regulation.</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endParaRPr lang="en-GB" b="1" dirty="0"/>
          </a:p>
          <a:p>
            <a:r>
              <a:rPr lang="en-GB" b="1" dirty="0"/>
              <a:t>WHY IS IT IMPORTANT TO ENSURE GOOD  NUTRITION AND HYDRATION FOR THOSE WE CARE FOR?</a:t>
            </a:r>
          </a:p>
          <a:p>
            <a:endParaRPr lang="en-GB" dirty="0"/>
          </a:p>
          <a:p>
            <a:pPr marL="285750" indent="-285750">
              <a:buFont typeface="Arial" panose="020B0604020202020204" pitchFamily="34" charset="0"/>
              <a:buChar char="•"/>
            </a:pPr>
            <a:r>
              <a:rPr lang="en-GB" dirty="0"/>
              <a:t>Human basic need for food and water</a:t>
            </a:r>
          </a:p>
          <a:p>
            <a:pPr marL="285750" indent="-285750">
              <a:buFont typeface="Arial" panose="020B0604020202020204" pitchFamily="34" charset="0"/>
              <a:buChar char="•"/>
            </a:pPr>
            <a:r>
              <a:rPr lang="en-GB" dirty="0"/>
              <a:t>Keeps the body functioning</a:t>
            </a:r>
          </a:p>
          <a:p>
            <a:pPr marL="285750" indent="-285750">
              <a:buFont typeface="Arial" panose="020B0604020202020204" pitchFamily="34" charset="0"/>
              <a:buChar char="•"/>
            </a:pPr>
            <a:r>
              <a:rPr lang="en-GB" dirty="0"/>
              <a:t>Allows them to enjoy life</a:t>
            </a:r>
          </a:p>
          <a:p>
            <a:pPr marL="285750" indent="-285750">
              <a:buFont typeface="Arial" panose="020B0604020202020204" pitchFamily="34" charset="0"/>
              <a:buChar char="•"/>
            </a:pPr>
            <a:r>
              <a:rPr lang="en-GB" dirty="0"/>
              <a:t>Serves important social, cultural and religious functions</a:t>
            </a:r>
          </a:p>
          <a:p>
            <a:pPr marL="285750" indent="-285750">
              <a:buFont typeface="Arial" panose="020B0604020202020204" pitchFamily="34" charset="0"/>
              <a:buChar char="•"/>
            </a:pPr>
            <a:r>
              <a:rPr lang="en-GB" dirty="0"/>
              <a:t>Meets legal requirement under the Care Act Regulation 14.</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078313"/>
          </a:xfrm>
          <a:prstGeom prst="rect">
            <a:avLst/>
          </a:prstGeom>
          <a:noFill/>
        </p:spPr>
        <p:txBody>
          <a:bodyPr wrap="square">
            <a:spAutoFit/>
          </a:bodyPr>
          <a:lstStyle/>
          <a:p>
            <a:endParaRPr lang="en-GB" b="1" dirty="0"/>
          </a:p>
          <a:p>
            <a:endParaRPr lang="en-GB" b="1" dirty="0"/>
          </a:p>
          <a:p>
            <a:r>
              <a:rPr lang="en-GB" b="1" dirty="0"/>
              <a:t>LIST WHAT YOU FEEL WOULD BE SIGNS AND SYMPTOMS OF MALNUTRITION:</a:t>
            </a:r>
          </a:p>
          <a:p>
            <a:endParaRPr lang="en-GB" dirty="0"/>
          </a:p>
          <a:p>
            <a:pPr marL="285750" indent="-285750">
              <a:buFont typeface="Arial" panose="020B0604020202020204" pitchFamily="34" charset="0"/>
              <a:buChar char="•"/>
            </a:pPr>
            <a:r>
              <a:rPr lang="en-GB" dirty="0"/>
              <a:t>A person losing weight unintentionally</a:t>
            </a:r>
          </a:p>
          <a:p>
            <a:pPr marL="285750" indent="-285750">
              <a:buFont typeface="Arial" panose="020B0604020202020204" pitchFamily="34" charset="0"/>
              <a:buChar char="•"/>
            </a:pPr>
            <a:r>
              <a:rPr lang="en-GB" dirty="0"/>
              <a:t>A person eating/ drinking less than usual</a:t>
            </a:r>
          </a:p>
          <a:p>
            <a:pPr marL="285750" indent="-285750">
              <a:buFont typeface="Arial" panose="020B0604020202020204" pitchFamily="34" charset="0"/>
              <a:buChar char="•"/>
            </a:pPr>
            <a:r>
              <a:rPr lang="en-GB" dirty="0"/>
              <a:t>A person experiencing any choking or swallowing problems</a:t>
            </a:r>
          </a:p>
          <a:p>
            <a:pPr marL="285750" indent="-285750">
              <a:buFont typeface="Arial" panose="020B0604020202020204" pitchFamily="34" charset="0"/>
              <a:buChar char="•"/>
            </a:pPr>
            <a:r>
              <a:rPr lang="en-GB" dirty="0"/>
              <a:t>A person has constipation or diarrhoea</a:t>
            </a:r>
          </a:p>
          <a:p>
            <a:pPr marL="285750" indent="-285750">
              <a:buFont typeface="Arial" panose="020B0604020202020204" pitchFamily="34" charset="0"/>
              <a:buChar char="•"/>
            </a:pPr>
            <a:r>
              <a:rPr lang="en-GB" dirty="0"/>
              <a:t>A person is unable to keep warm</a:t>
            </a:r>
          </a:p>
          <a:p>
            <a:pPr marL="285750" indent="-285750">
              <a:buFont typeface="Arial" panose="020B0604020202020204" pitchFamily="34" charset="0"/>
              <a:buChar char="•"/>
            </a:pPr>
            <a:r>
              <a:rPr lang="en-GB" dirty="0"/>
              <a:t>A person experiencing loss of muscle</a:t>
            </a:r>
          </a:p>
          <a:p>
            <a:pPr marL="285750" indent="-285750">
              <a:buFont typeface="Arial" panose="020B0604020202020204" pitchFamily="34" charset="0"/>
              <a:buChar char="•"/>
            </a:pPr>
            <a:r>
              <a:rPr lang="en-GB" dirty="0"/>
              <a:t>A person complaining they are dizzy or are prone to falls</a:t>
            </a:r>
          </a:p>
          <a:p>
            <a:pPr marL="285750" indent="-285750">
              <a:buFont typeface="Arial" panose="020B0604020202020204" pitchFamily="34" charset="0"/>
              <a:buChar char="•"/>
            </a:pPr>
            <a:r>
              <a:rPr lang="en-GB" dirty="0"/>
              <a:t>A person finding it difficult to recover from an illness</a:t>
            </a:r>
          </a:p>
          <a:p>
            <a:pPr marL="285750" indent="-285750">
              <a:buFont typeface="Arial" panose="020B0604020202020204" pitchFamily="34" charset="0"/>
              <a:buChar char="•"/>
            </a:pPr>
            <a:r>
              <a:rPr lang="en-GB" dirty="0"/>
              <a:t>A person showing signs of pressure ulcers, or having dry skin</a:t>
            </a:r>
          </a:p>
          <a:p>
            <a:pPr marL="285750" indent="-285750">
              <a:buFont typeface="Arial" panose="020B0604020202020204" pitchFamily="34" charset="0"/>
              <a:buChar char="•"/>
            </a:pPr>
            <a:r>
              <a:rPr lang="en-GB" dirty="0"/>
              <a:t>A person prone to recurrent infections</a:t>
            </a:r>
          </a:p>
          <a:p>
            <a:pPr marL="285750" indent="-285750">
              <a:buFont typeface="Arial" panose="020B0604020202020204" pitchFamily="34" charset="0"/>
              <a:buChar char="•"/>
            </a:pPr>
            <a:r>
              <a:rPr lang="en-GB" dirty="0"/>
              <a:t>A person having difficulties in chewing or swallowing</a:t>
            </a:r>
          </a:p>
          <a:p>
            <a:pPr marL="285750" indent="-285750">
              <a:buFont typeface="Arial" panose="020B0604020202020204" pitchFamily="34" charset="0"/>
              <a:buChar char="•"/>
            </a:pPr>
            <a:r>
              <a:rPr lang="en-GB" dirty="0"/>
              <a:t>A person complaining of or suffering from a sore mouth, or tongue, bleeding or swollen gums.</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970318"/>
          </a:xfrm>
          <a:prstGeom prst="rect">
            <a:avLst/>
          </a:prstGeom>
          <a:noFill/>
        </p:spPr>
        <p:txBody>
          <a:bodyPr wrap="square">
            <a:spAutoFit/>
          </a:bodyPr>
          <a:lstStyle/>
          <a:p>
            <a:endParaRPr lang="en-GB" b="1" dirty="0"/>
          </a:p>
          <a:p>
            <a:endParaRPr lang="en-GB" b="1" dirty="0"/>
          </a:p>
          <a:p>
            <a:r>
              <a:rPr lang="en-GB" b="1" dirty="0"/>
              <a:t>LIST WHAT YOU FEEL WOULD BE SIGNS AND SYMPTOMS OF DEHYDRATION:</a:t>
            </a:r>
          </a:p>
          <a:p>
            <a:endParaRPr lang="en-GB" dirty="0"/>
          </a:p>
          <a:p>
            <a:pPr marL="285750" indent="-285750">
              <a:buFont typeface="Arial" panose="020B0604020202020204" pitchFamily="34" charset="0"/>
              <a:buChar char="•"/>
            </a:pPr>
            <a:r>
              <a:rPr lang="en-GB" dirty="0"/>
              <a:t>A person eating/ drinking less than usual</a:t>
            </a:r>
          </a:p>
          <a:p>
            <a:pPr marL="285750" indent="-285750">
              <a:buFont typeface="Arial" panose="020B0604020202020204" pitchFamily="34" charset="0"/>
              <a:buChar char="•"/>
            </a:pPr>
            <a:r>
              <a:rPr lang="en-GB" dirty="0"/>
              <a:t>A person has coloured or small amounts of, and often strong smelling urine</a:t>
            </a:r>
          </a:p>
          <a:p>
            <a:pPr marL="285750" indent="-285750">
              <a:buFont typeface="Arial" panose="020B0604020202020204" pitchFamily="34" charset="0"/>
              <a:buChar char="•"/>
            </a:pPr>
            <a:r>
              <a:rPr lang="en-GB" dirty="0"/>
              <a:t>A person regularly complaining of headaches</a:t>
            </a:r>
          </a:p>
          <a:p>
            <a:pPr marL="285750" indent="-285750">
              <a:buFont typeface="Arial" panose="020B0604020202020204" pitchFamily="34" charset="0"/>
              <a:buChar char="•"/>
            </a:pPr>
            <a:r>
              <a:rPr lang="en-GB" dirty="0"/>
              <a:t>A person feeling tired</a:t>
            </a:r>
          </a:p>
          <a:p>
            <a:pPr marL="285750" indent="-285750">
              <a:buFont typeface="Arial" panose="020B0604020202020204" pitchFamily="34" charset="0"/>
              <a:buChar char="•"/>
            </a:pPr>
            <a:r>
              <a:rPr lang="en-GB" dirty="0"/>
              <a:t>A person appears to have a dry mouth, lips or eyes</a:t>
            </a:r>
          </a:p>
          <a:p>
            <a:pPr marL="285750" indent="-285750">
              <a:buFont typeface="Arial" panose="020B0604020202020204" pitchFamily="34" charset="0"/>
              <a:buChar char="•"/>
            </a:pPr>
            <a:r>
              <a:rPr lang="en-GB" dirty="0"/>
              <a:t>A person lacking concentration / easily distracted</a:t>
            </a:r>
          </a:p>
          <a:p>
            <a:pPr marL="285750" indent="-285750">
              <a:buFont typeface="Arial" panose="020B0604020202020204" pitchFamily="34" charset="0"/>
              <a:buChar char="•"/>
            </a:pPr>
            <a:r>
              <a:rPr lang="en-GB" dirty="0"/>
              <a:t>A person appearing confused</a:t>
            </a:r>
          </a:p>
          <a:p>
            <a:pPr marL="285750" indent="-285750">
              <a:buFont typeface="Arial" panose="020B0604020202020204" pitchFamily="34" charset="0"/>
              <a:buChar char="•"/>
            </a:pPr>
            <a:r>
              <a:rPr lang="en-GB" dirty="0"/>
              <a:t>A person who is constipated</a:t>
            </a:r>
          </a:p>
          <a:p>
            <a:pPr marL="285750" indent="-285750">
              <a:buFont typeface="Arial" panose="020B0604020202020204" pitchFamily="34" charset="0"/>
              <a:buChar char="•"/>
            </a:pPr>
            <a:r>
              <a:rPr lang="en-GB" dirty="0"/>
              <a:t>A person who has or are prone to urinary tract infections</a:t>
            </a:r>
          </a:p>
          <a:p>
            <a:pPr marL="285750" indent="-285750">
              <a:buFont typeface="Arial" panose="020B0604020202020204" pitchFamily="34" charset="0"/>
              <a:buChar char="•"/>
            </a:pPr>
            <a:r>
              <a:rPr lang="en-GB" dirty="0"/>
              <a:t>A person who is always thirsty.</a:t>
            </a:r>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308324"/>
          </a:xfrm>
          <a:prstGeom prst="rect">
            <a:avLst/>
          </a:prstGeom>
          <a:noFill/>
        </p:spPr>
        <p:txBody>
          <a:bodyPr wrap="square">
            <a:spAutoFit/>
          </a:bodyPr>
          <a:lstStyle/>
          <a:p>
            <a:endParaRPr lang="en-GB" b="1" dirty="0"/>
          </a:p>
          <a:p>
            <a:endParaRPr lang="en-GB" b="1" dirty="0"/>
          </a:p>
          <a:p>
            <a:r>
              <a:rPr lang="en-GB" b="1" dirty="0"/>
              <a:t>NUTRITION &amp; FLUIDS AWARENESS</a:t>
            </a:r>
          </a:p>
          <a:p>
            <a:endParaRPr lang="en-GB" dirty="0"/>
          </a:p>
          <a:p>
            <a:r>
              <a:rPr lang="en-GB" dirty="0"/>
              <a:t>“Every careful observer of the sick will agree in this, that thousands of patients are starved in the midst of plenty, from want of attention to the ways which make it possible for them to take food.” (Florence Nightingale).</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C821777-3A3B-437E-B5C1-FBC7B0F48C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434501-BAEF-404B-B995-A1EBC2082CE4}"/>
              </a:ext>
            </a:extLst>
          </p:cNvPr>
          <p:cNvSpPr txBox="1"/>
          <p:nvPr/>
        </p:nvSpPr>
        <p:spPr>
          <a:xfrm>
            <a:off x="7872575" y="628651"/>
            <a:ext cx="3643150" cy="3495674"/>
          </a:xfrm>
          <a:prstGeom prst="rect">
            <a:avLst/>
          </a:prstGeom>
        </p:spPr>
        <p:txBody>
          <a:bodyPr vert="horz" lIns="91440" tIns="45720" rIns="91440" bIns="45720" rtlCol="0" anchor="b">
            <a:normAutofit/>
          </a:bodyPr>
          <a:lstStyle/>
          <a:p>
            <a:pPr algn="ctr" defTabSz="914400">
              <a:lnSpc>
                <a:spcPct val="90000"/>
              </a:lnSpc>
              <a:spcBef>
                <a:spcPct val="0"/>
              </a:spcBef>
              <a:spcAft>
                <a:spcPts val="600"/>
              </a:spcAft>
            </a:pPr>
            <a:endParaRPr lang="en-US" sz="3100" b="1" cap="all">
              <a:solidFill>
                <a:srgbClr val="FFFFFF"/>
              </a:solidFill>
              <a:effectLst>
                <a:outerShdw blurRad="50800" dist="63500" dir="2700000" algn="tl" rotWithShape="0">
                  <a:srgbClr val="000000">
                    <a:alpha val="48000"/>
                  </a:srgbClr>
                </a:outerShdw>
              </a:effectLst>
              <a:latin typeface="+mj-lt"/>
              <a:ea typeface="+mj-ea"/>
              <a:cs typeface="+mj-cs"/>
            </a:endParaRPr>
          </a:p>
          <a:p>
            <a:pPr algn="ctr" defTabSz="914400">
              <a:lnSpc>
                <a:spcPct val="90000"/>
              </a:lnSpc>
              <a:spcBef>
                <a:spcPct val="0"/>
              </a:spcBef>
              <a:spcAft>
                <a:spcPts val="600"/>
              </a:spcAft>
            </a:pPr>
            <a:endParaRPr lang="en-US" sz="3100" b="1" cap="all">
              <a:solidFill>
                <a:srgbClr val="FFFFFF"/>
              </a:solidFill>
              <a:effectLst>
                <a:outerShdw blurRad="50800" dist="63500" dir="2700000" algn="tl" rotWithShape="0">
                  <a:srgbClr val="000000">
                    <a:alpha val="48000"/>
                  </a:srgbClr>
                </a:outerShdw>
              </a:effectLst>
              <a:latin typeface="+mj-lt"/>
              <a:ea typeface="+mj-ea"/>
              <a:cs typeface="+mj-cs"/>
            </a:endParaRPr>
          </a:p>
          <a:p>
            <a:pPr algn="ctr" defTabSz="914400">
              <a:lnSpc>
                <a:spcPct val="90000"/>
              </a:lnSpc>
              <a:spcBef>
                <a:spcPct val="0"/>
              </a:spcBef>
              <a:spcAft>
                <a:spcPts val="600"/>
              </a:spcAft>
            </a:pPr>
            <a:r>
              <a:rPr lang="en-US" sz="3100" b="1" cap="all">
                <a:solidFill>
                  <a:srgbClr val="FFFFFF"/>
                </a:solidFill>
                <a:effectLst>
                  <a:outerShdw blurRad="50800" dist="63500" dir="2700000" algn="tl" rotWithShape="0">
                    <a:srgbClr val="000000">
                      <a:alpha val="48000"/>
                    </a:srgbClr>
                  </a:outerShdw>
                </a:effectLst>
                <a:latin typeface="+mj-lt"/>
                <a:ea typeface="+mj-ea"/>
                <a:cs typeface="+mj-cs"/>
              </a:rPr>
              <a:t>NUTRIENT-BASED GUIDANCE FOR ADULTS AGED 19-74YRS</a:t>
            </a:r>
          </a:p>
          <a:p>
            <a:pPr algn="ctr" defTabSz="914400">
              <a:lnSpc>
                <a:spcPct val="90000"/>
              </a:lnSpc>
              <a:spcBef>
                <a:spcPct val="0"/>
              </a:spcBef>
              <a:spcAft>
                <a:spcPts val="600"/>
              </a:spcAft>
            </a:pPr>
            <a:endParaRPr lang="en-US" sz="3100" b="1" cap="all">
              <a:solidFill>
                <a:srgbClr val="FFFFFF"/>
              </a:solidFill>
              <a:effectLst>
                <a:outerShdw blurRad="50800" dist="63500" dir="2700000" algn="tl" rotWithShape="0">
                  <a:srgbClr val="000000">
                    <a:alpha val="48000"/>
                  </a:srgbClr>
                </a:outerShdw>
              </a:effectLst>
              <a:latin typeface="+mj-lt"/>
              <a:ea typeface="+mj-ea"/>
              <a:cs typeface="+mj-cs"/>
            </a:endParaRPr>
          </a:p>
        </p:txBody>
      </p:sp>
      <p:sp>
        <p:nvSpPr>
          <p:cNvPr id="11" name="Rectangle 10">
            <a:extLst>
              <a:ext uri="{FF2B5EF4-FFF2-40B4-BE49-F238E27FC236}">
                <a16:creationId xmlns:a16="http://schemas.microsoft.com/office/drawing/2014/main" id="{A31AD40C-CE73-4162-8681-421B8AF943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B0DF16B-C2DE-4247-8485-83ACB08C1CE4}"/>
              </a:ext>
            </a:extLst>
          </p:cNvPr>
          <p:cNvPicPr>
            <a:picLocks noChangeAspect="1"/>
          </p:cNvPicPr>
          <p:nvPr/>
        </p:nvPicPr>
        <p:blipFill>
          <a:blip r:embed="rId2"/>
          <a:stretch>
            <a:fillRect/>
          </a:stretch>
        </p:blipFill>
        <p:spPr>
          <a:xfrm>
            <a:off x="1137490" y="1541725"/>
            <a:ext cx="5926045" cy="3774550"/>
          </a:xfrm>
          <a:prstGeom prst="rect">
            <a:avLst/>
          </a:prstGeom>
        </p:spPr>
      </p:pic>
      <p:sp>
        <p:nvSpPr>
          <p:cNvPr id="13" name="Rectangle 12">
            <a:extLst>
              <a:ext uri="{FF2B5EF4-FFF2-40B4-BE49-F238E27FC236}">
                <a16:creationId xmlns:a16="http://schemas.microsoft.com/office/drawing/2014/main" id="{707A3B9D-B1BA-4989-A535-1A6D8D402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18178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C821777-3A3B-437E-B5C1-FBC7B0F48C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434501-BAEF-404B-B995-A1EBC2082CE4}"/>
              </a:ext>
            </a:extLst>
          </p:cNvPr>
          <p:cNvSpPr txBox="1"/>
          <p:nvPr/>
        </p:nvSpPr>
        <p:spPr>
          <a:xfrm>
            <a:off x="7872575" y="628651"/>
            <a:ext cx="3643150" cy="3495674"/>
          </a:xfrm>
          <a:prstGeom prst="rect">
            <a:avLst/>
          </a:prstGeom>
        </p:spPr>
        <p:txBody>
          <a:bodyPr vert="horz" lIns="91440" tIns="45720" rIns="91440" bIns="45720" rtlCol="0" anchor="b">
            <a:normAutofit/>
          </a:bodyPr>
          <a:lstStyle/>
          <a:p>
            <a:pPr algn="ctr" defTabSz="914400">
              <a:lnSpc>
                <a:spcPct val="90000"/>
              </a:lnSpc>
              <a:spcBef>
                <a:spcPct val="0"/>
              </a:spcBef>
              <a:spcAft>
                <a:spcPts val="600"/>
              </a:spcAft>
            </a:pPr>
            <a:endParaRPr lang="en-US" sz="3100" b="1" cap="all" dirty="0">
              <a:solidFill>
                <a:srgbClr val="FFFFFF"/>
              </a:solidFill>
              <a:effectLst>
                <a:outerShdw blurRad="50800" dist="63500" dir="2700000" algn="tl" rotWithShape="0">
                  <a:srgbClr val="000000">
                    <a:alpha val="48000"/>
                  </a:srgbClr>
                </a:outerShdw>
              </a:effectLst>
              <a:latin typeface="+mj-lt"/>
              <a:ea typeface="+mj-ea"/>
              <a:cs typeface="+mj-cs"/>
            </a:endParaRPr>
          </a:p>
          <a:p>
            <a:pPr algn="ctr" defTabSz="914400">
              <a:lnSpc>
                <a:spcPct val="90000"/>
              </a:lnSpc>
              <a:spcBef>
                <a:spcPct val="0"/>
              </a:spcBef>
              <a:spcAft>
                <a:spcPts val="600"/>
              </a:spcAft>
            </a:pPr>
            <a:endParaRPr lang="en-US" sz="3100" b="1" cap="all" dirty="0">
              <a:solidFill>
                <a:srgbClr val="FFFFFF"/>
              </a:solidFill>
              <a:effectLst>
                <a:outerShdw blurRad="50800" dist="63500" dir="2700000" algn="tl" rotWithShape="0">
                  <a:srgbClr val="000000">
                    <a:alpha val="48000"/>
                  </a:srgbClr>
                </a:outerShdw>
              </a:effectLst>
              <a:latin typeface="+mj-lt"/>
              <a:ea typeface="+mj-ea"/>
              <a:cs typeface="+mj-cs"/>
            </a:endParaRPr>
          </a:p>
          <a:p>
            <a:pPr algn="ctr" defTabSz="914400">
              <a:lnSpc>
                <a:spcPct val="90000"/>
              </a:lnSpc>
              <a:spcBef>
                <a:spcPct val="0"/>
              </a:spcBef>
              <a:spcAft>
                <a:spcPts val="600"/>
              </a:spcAft>
            </a:pPr>
            <a:r>
              <a:rPr lang="en-GB" sz="3100" b="1" cap="all" dirty="0">
                <a:solidFill>
                  <a:srgbClr val="FFFFFF"/>
                </a:solidFill>
                <a:effectLst>
                  <a:outerShdw blurRad="50800" dist="63500" dir="2700000" algn="tl" rotWithShape="0">
                    <a:srgbClr val="000000">
                      <a:alpha val="48000"/>
                    </a:srgbClr>
                  </a:outerShdw>
                </a:effectLst>
                <a:latin typeface="+mj-lt"/>
                <a:ea typeface="+mj-ea"/>
                <a:cs typeface="+mj-cs"/>
              </a:rPr>
              <a:t>Nutrient-based guidance for older people in care 75+</a:t>
            </a:r>
          </a:p>
          <a:p>
            <a:pPr algn="ctr" defTabSz="914400">
              <a:lnSpc>
                <a:spcPct val="90000"/>
              </a:lnSpc>
              <a:spcBef>
                <a:spcPct val="0"/>
              </a:spcBef>
              <a:spcAft>
                <a:spcPts val="600"/>
              </a:spcAft>
            </a:pPr>
            <a:endParaRPr lang="en-US" sz="3100" b="1" cap="all" dirty="0">
              <a:solidFill>
                <a:srgbClr val="FFFFFF"/>
              </a:solidFill>
              <a:effectLst>
                <a:outerShdw blurRad="50800" dist="63500" dir="2700000" algn="tl" rotWithShape="0">
                  <a:srgbClr val="000000">
                    <a:alpha val="48000"/>
                  </a:srgbClr>
                </a:outerShdw>
              </a:effectLst>
              <a:latin typeface="+mj-lt"/>
              <a:ea typeface="+mj-ea"/>
              <a:cs typeface="+mj-cs"/>
            </a:endParaRPr>
          </a:p>
        </p:txBody>
      </p:sp>
      <p:sp>
        <p:nvSpPr>
          <p:cNvPr id="11" name="Rectangle 10">
            <a:extLst>
              <a:ext uri="{FF2B5EF4-FFF2-40B4-BE49-F238E27FC236}">
                <a16:creationId xmlns:a16="http://schemas.microsoft.com/office/drawing/2014/main" id="{A31AD40C-CE73-4162-8681-421B8AF943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7A3B9D-B1BA-4989-A535-1A6D8D402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51A968C-2A9C-4D4F-9EEE-B2D8898F3EE9}"/>
              </a:ext>
            </a:extLst>
          </p:cNvPr>
          <p:cNvPicPr>
            <a:picLocks noChangeAspect="1"/>
          </p:cNvPicPr>
          <p:nvPr/>
        </p:nvPicPr>
        <p:blipFill>
          <a:blip r:embed="rId2"/>
          <a:stretch>
            <a:fillRect/>
          </a:stretch>
        </p:blipFill>
        <p:spPr>
          <a:xfrm>
            <a:off x="1414462" y="1435923"/>
            <a:ext cx="5369476" cy="3986153"/>
          </a:xfrm>
          <a:prstGeom prst="rect">
            <a:avLst/>
          </a:prstGeom>
        </p:spPr>
      </p:pic>
    </p:spTree>
    <p:extLst>
      <p:ext uri="{BB962C8B-B14F-4D97-AF65-F5344CB8AC3E}">
        <p14:creationId xmlns:p14="http://schemas.microsoft.com/office/powerpoint/2010/main" val="28630825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otalTime>6</TotalTime>
  <Words>453</Words>
  <Application>Microsoft Office PowerPoint</Application>
  <PresentationFormat>Widescreen</PresentationFormat>
  <Paragraphs>79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Bookman Old Style</vt:lpstr>
      <vt:lpstr>Rockwell</vt:lpstr>
      <vt:lpstr>Damask</vt:lpstr>
      <vt:lpstr>NUTRITION &amp; FLUIDS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&amp; FLUIDS </dc:title>
  <dc:creator>David Inglis</dc:creator>
  <cp:lastModifiedBy>David Inglis</cp:lastModifiedBy>
  <cp:revision>3</cp:revision>
  <dcterms:created xsi:type="dcterms:W3CDTF">2021-01-03T09:55:22Z</dcterms:created>
  <dcterms:modified xsi:type="dcterms:W3CDTF">2022-12-28T12:51:21Z</dcterms:modified>
</cp:coreProperties>
</file>