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78" r:id="rId6"/>
    <p:sldId id="260" r:id="rId7"/>
    <p:sldId id="261" r:id="rId8"/>
    <p:sldId id="271"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WHISTLEBLOWING</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B0B96F32-72BE-2DF7-D668-267D8341F8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7863" y="792198"/>
            <a:ext cx="2276274" cy="2073201"/>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pPr marL="285750" indent="-285750">
              <a:buFont typeface="Arial" panose="020B0604020202020204" pitchFamily="34" charset="0"/>
              <a:buChar char="•"/>
            </a:pPr>
            <a:r>
              <a:rPr lang="en-GB" dirty="0"/>
              <a:t>Understand the legislation and standards governing raising concerns at work</a:t>
            </a:r>
          </a:p>
          <a:p>
            <a:pPr marL="285750" indent="-285750">
              <a:buFont typeface="Arial" panose="020B0604020202020204" pitchFamily="34" charset="0"/>
              <a:buChar char="•"/>
            </a:pPr>
            <a:r>
              <a:rPr lang="en-GB" dirty="0"/>
              <a:t>Understand the importance of raising concerns in an appropriate manner</a:t>
            </a:r>
          </a:p>
          <a:p>
            <a:pPr marL="285750" indent="-285750">
              <a:buFont typeface="Arial" panose="020B0604020202020204" pitchFamily="34" charset="0"/>
              <a:buChar char="•"/>
            </a:pPr>
            <a:r>
              <a:rPr lang="en-GB" dirty="0"/>
              <a:t>Understand the difference between a Grievance and a Public Interest Disclosure</a:t>
            </a:r>
          </a:p>
          <a:p>
            <a:pPr marL="285750" indent="-285750">
              <a:buFont typeface="Arial" panose="020B0604020202020204" pitchFamily="34" charset="0"/>
              <a:buChar char="•"/>
            </a:pPr>
            <a:r>
              <a:rPr lang="en-GB" dirty="0"/>
              <a:t>Understand their role and that of their manager with regard to raising concerns.</a:t>
            </a:r>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1477328"/>
          </a:xfrm>
          <a:prstGeom prst="rect">
            <a:avLst/>
          </a:prstGeom>
          <a:noFill/>
        </p:spPr>
        <p:txBody>
          <a:bodyPr wrap="square">
            <a:spAutoFit/>
          </a:bodyPr>
          <a:lstStyle/>
          <a:p>
            <a:endParaRPr lang="en-GB" b="1" dirty="0"/>
          </a:p>
          <a:p>
            <a:endParaRPr lang="en-GB" b="1" dirty="0"/>
          </a:p>
          <a:p>
            <a:r>
              <a:rPr lang="en-GB" b="1" dirty="0"/>
              <a:t>RAISING CONCERNS AT WORK</a:t>
            </a:r>
          </a:p>
          <a:p>
            <a:endParaRPr lang="en-GB" dirty="0"/>
          </a:p>
          <a:p>
            <a:r>
              <a:rPr lang="en-GB" dirty="0"/>
              <a:t>Why do you think it is important to raise concerns at work?	</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970318"/>
          </a:xfrm>
          <a:prstGeom prst="rect">
            <a:avLst/>
          </a:prstGeom>
          <a:noFill/>
        </p:spPr>
        <p:txBody>
          <a:bodyPr wrap="square">
            <a:spAutoFit/>
          </a:bodyPr>
          <a:lstStyle/>
          <a:p>
            <a:endParaRPr lang="en-GB" b="1" dirty="0"/>
          </a:p>
          <a:p>
            <a:endParaRPr lang="en-GB" b="1" dirty="0"/>
          </a:p>
          <a:p>
            <a:r>
              <a:rPr lang="en-GB" b="1" dirty="0"/>
              <a:t>PUBLIC INTEREST DISCLOSURE ACT</a:t>
            </a:r>
          </a:p>
          <a:p>
            <a:endParaRPr lang="en-GB" dirty="0"/>
          </a:p>
          <a:p>
            <a:r>
              <a:rPr lang="en-GB" dirty="0"/>
              <a:t>PIDA details six subject areas under which disclosures have to fit so as to be “qualifying disclosures”:</a:t>
            </a:r>
          </a:p>
          <a:p>
            <a:endParaRPr lang="en-GB" dirty="0"/>
          </a:p>
          <a:p>
            <a:pPr marL="285750" indent="-285750">
              <a:buFont typeface="Arial" panose="020B0604020202020204" pitchFamily="34" charset="0"/>
              <a:buChar char="•"/>
            </a:pPr>
            <a:r>
              <a:rPr lang="en-GB" dirty="0"/>
              <a:t>criminal offences;</a:t>
            </a:r>
          </a:p>
          <a:p>
            <a:pPr marL="285750" indent="-285750">
              <a:buFont typeface="Arial" panose="020B0604020202020204" pitchFamily="34" charset="0"/>
              <a:buChar char="•"/>
            </a:pPr>
            <a:r>
              <a:rPr lang="en-GB" dirty="0"/>
              <a:t>failure to comply with legal obligations;</a:t>
            </a:r>
          </a:p>
          <a:p>
            <a:pPr marL="285750" indent="-285750">
              <a:buFont typeface="Arial" panose="020B0604020202020204" pitchFamily="34" charset="0"/>
              <a:buChar char="•"/>
            </a:pPr>
            <a:r>
              <a:rPr lang="en-GB" dirty="0"/>
              <a:t>miscarriages of justice;</a:t>
            </a:r>
          </a:p>
          <a:p>
            <a:pPr marL="285750" indent="-285750">
              <a:buFont typeface="Arial" panose="020B0604020202020204" pitchFamily="34" charset="0"/>
              <a:buChar char="•"/>
            </a:pPr>
            <a:r>
              <a:rPr lang="en-GB" dirty="0"/>
              <a:t>threats to health and safety of an individual;</a:t>
            </a:r>
          </a:p>
          <a:p>
            <a:pPr marL="285750" indent="-285750">
              <a:buFont typeface="Arial" panose="020B0604020202020204" pitchFamily="34" charset="0"/>
              <a:buChar char="•"/>
            </a:pPr>
            <a:r>
              <a:rPr lang="en-GB" dirty="0"/>
              <a:t>damage to the environment; or</a:t>
            </a:r>
          </a:p>
          <a:p>
            <a:pPr marL="285750" indent="-285750">
              <a:buFont typeface="Arial" panose="020B0604020202020204" pitchFamily="34" charset="0"/>
              <a:buChar char="•"/>
            </a:pPr>
            <a:r>
              <a:rPr lang="en-GB" dirty="0"/>
              <a:t>a deliberate attempt to cover up any of the above.</a:t>
            </a:r>
          </a:p>
          <a:p>
            <a:endParaRPr lang="en-GB" dirty="0"/>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524315"/>
          </a:xfrm>
          <a:prstGeom prst="rect">
            <a:avLst/>
          </a:prstGeom>
          <a:noFill/>
        </p:spPr>
        <p:txBody>
          <a:bodyPr wrap="square">
            <a:spAutoFit/>
          </a:bodyPr>
          <a:lstStyle/>
          <a:p>
            <a:endParaRPr lang="en-GB" b="1" dirty="0"/>
          </a:p>
          <a:p>
            <a:endParaRPr lang="en-GB" b="1" dirty="0"/>
          </a:p>
          <a:p>
            <a:r>
              <a:rPr lang="en-GB" b="1" dirty="0"/>
              <a:t>PUBLIC INTEREST DISCLOSURE ACT</a:t>
            </a:r>
          </a:p>
          <a:p>
            <a:endParaRPr lang="en-GB" dirty="0"/>
          </a:p>
          <a:p>
            <a:r>
              <a:rPr lang="en-GB" dirty="0"/>
              <a:t>The difference between a Grievance and Public Interest Disclosure</a:t>
            </a:r>
          </a:p>
          <a:p>
            <a:endParaRPr lang="en-GB" dirty="0"/>
          </a:p>
          <a:p>
            <a:r>
              <a:rPr lang="en-GB" dirty="0"/>
              <a:t>Grievance</a:t>
            </a:r>
          </a:p>
          <a:p>
            <a:r>
              <a:rPr lang="en-GB" dirty="0"/>
              <a:t>When someone raises a grievance, this tends to be an issue, problem or complaint about their work, working conditions or employment rights. The person wishes to complain to management about their treatment and they have a personal interest in ensuring the issue is addressed</a:t>
            </a:r>
          </a:p>
          <a:p>
            <a:endParaRPr lang="en-GB" dirty="0"/>
          </a:p>
          <a:p>
            <a:r>
              <a:rPr lang="en-GB" dirty="0"/>
              <a:t>Public Interest Disclosure</a:t>
            </a:r>
          </a:p>
          <a:p>
            <a:r>
              <a:rPr lang="en-GB" dirty="0"/>
              <a:t>A concern raised through a protected public interest disclosure (a </a:t>
            </a:r>
            <a:r>
              <a:rPr lang="en-GB" dirty="0" err="1"/>
              <a:t>whistleblow</a:t>
            </a:r>
            <a:r>
              <a:rPr lang="en-GB" dirty="0"/>
              <a:t>) tends to be about malpractice or serious wrongdoing such as dangerous or criminal activity which affects others (e.g. patients or service users, members of the public, or their employer). </a:t>
            </a:r>
          </a:p>
          <a:p>
            <a:endParaRPr lang="en-GB" dirty="0"/>
          </a:p>
        </p:txBody>
      </p:sp>
    </p:spTree>
    <p:extLst>
      <p:ext uri="{BB962C8B-B14F-4D97-AF65-F5344CB8AC3E}">
        <p14:creationId xmlns:p14="http://schemas.microsoft.com/office/powerpoint/2010/main" val="416560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078313"/>
          </a:xfrm>
          <a:prstGeom prst="rect">
            <a:avLst/>
          </a:prstGeom>
          <a:noFill/>
        </p:spPr>
        <p:txBody>
          <a:bodyPr wrap="square">
            <a:spAutoFit/>
          </a:bodyPr>
          <a:lstStyle/>
          <a:p>
            <a:endParaRPr lang="en-GB" b="1" dirty="0"/>
          </a:p>
          <a:p>
            <a:endParaRPr lang="en-GB" b="1" dirty="0"/>
          </a:p>
          <a:p>
            <a:r>
              <a:rPr lang="en-GB" b="1" dirty="0"/>
              <a:t>12 TIPS FOR WORKERS</a:t>
            </a:r>
          </a:p>
          <a:p>
            <a:endParaRPr lang="en-GB" dirty="0"/>
          </a:p>
          <a:p>
            <a:pPr marL="342900" indent="-342900">
              <a:buFont typeface="+mj-lt"/>
              <a:buAutoNum type="arabicPeriod"/>
            </a:pPr>
            <a:r>
              <a:rPr lang="en-GB" dirty="0"/>
              <a:t>Read the whistleblowing policy and procedure where you work (This is sometimes called the Raising Concerns Policy)</a:t>
            </a:r>
          </a:p>
          <a:p>
            <a:pPr marL="342900" indent="-342900">
              <a:buFont typeface="+mj-lt"/>
              <a:buAutoNum type="arabicPeriod"/>
            </a:pPr>
            <a:r>
              <a:rPr lang="en-GB" dirty="0"/>
              <a:t>Raise the concern immediately or at the earliest opportunity</a:t>
            </a:r>
          </a:p>
          <a:p>
            <a:pPr marL="342900" indent="-342900">
              <a:buFont typeface="+mj-lt"/>
              <a:buAutoNum type="arabicPeriod"/>
            </a:pPr>
            <a:r>
              <a:rPr lang="en-GB" dirty="0"/>
              <a:t>Think about whether your concern can be discussed in an informal way</a:t>
            </a:r>
          </a:p>
          <a:p>
            <a:pPr marL="342900" indent="-342900">
              <a:buFont typeface="+mj-lt"/>
              <a:buAutoNum type="arabicPeriod"/>
            </a:pPr>
            <a:r>
              <a:rPr lang="en-GB" dirty="0"/>
              <a:t>Find out if other workers share your concerns</a:t>
            </a:r>
          </a:p>
          <a:p>
            <a:pPr marL="342900" indent="-342900">
              <a:buFont typeface="+mj-lt"/>
              <a:buAutoNum type="arabicPeriod"/>
            </a:pPr>
            <a:r>
              <a:rPr lang="en-GB" dirty="0"/>
              <a:t>Check your organisation’s policy to find out who you should report your concerns to</a:t>
            </a:r>
          </a:p>
          <a:p>
            <a:pPr marL="342900" indent="-342900">
              <a:buFont typeface="+mj-lt"/>
              <a:buAutoNum type="arabicPeriod"/>
            </a:pPr>
            <a:r>
              <a:rPr lang="en-GB" dirty="0"/>
              <a:t>Try to see if you can sort things out inside your organisation first</a:t>
            </a:r>
          </a:p>
          <a:p>
            <a:pPr marL="342900" indent="-342900">
              <a:buFont typeface="+mj-lt"/>
              <a:buAutoNum type="arabicPeriod"/>
            </a:pPr>
            <a:r>
              <a:rPr lang="en-GB" dirty="0"/>
              <a:t>When you report your concern, focus on as much factual information/evidence as possible</a:t>
            </a:r>
          </a:p>
          <a:p>
            <a:pPr marL="342900" indent="-342900">
              <a:buFont typeface="+mj-lt"/>
              <a:buAutoNum type="arabicPeriod"/>
            </a:pPr>
            <a:r>
              <a:rPr lang="en-GB" dirty="0"/>
              <a:t>Try to present the situation as clearly and with as much information as possible – either verbally or in writing</a:t>
            </a:r>
          </a:p>
          <a:p>
            <a:pPr marL="342900" indent="-342900">
              <a:buFont typeface="+mj-lt"/>
              <a:buAutoNum type="arabicPeriod"/>
            </a:pPr>
            <a:r>
              <a:rPr lang="en-GB" dirty="0"/>
              <a:t>Check out the process and what will happen next</a:t>
            </a:r>
          </a:p>
          <a:p>
            <a:pPr marL="342900" indent="-342900">
              <a:buFont typeface="+mj-lt"/>
              <a:buAutoNum type="arabicPeriod"/>
            </a:pPr>
            <a:r>
              <a:rPr lang="en-GB" dirty="0"/>
              <a:t>Keep track of what is happening</a:t>
            </a:r>
          </a:p>
          <a:p>
            <a:pPr marL="342900" indent="-342900">
              <a:buFont typeface="+mj-lt"/>
              <a:buAutoNum type="arabicPeriod"/>
            </a:pPr>
            <a:r>
              <a:rPr lang="en-GB" dirty="0"/>
              <a:t>Maintain confidentiality</a:t>
            </a:r>
          </a:p>
          <a:p>
            <a:pPr marL="342900" indent="-342900">
              <a:buFont typeface="+mj-lt"/>
              <a:buAutoNum type="arabicPeriod"/>
            </a:pPr>
            <a:r>
              <a:rPr lang="en-GB" dirty="0"/>
              <a:t>If you are not satisfied…</a:t>
            </a:r>
          </a:p>
        </p:txBody>
      </p:sp>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endParaRPr lang="en-GB" b="1" dirty="0"/>
          </a:p>
          <a:p>
            <a:r>
              <a:rPr lang="en-GB" b="1" dirty="0"/>
              <a:t>WHAT TO EXPECT FROM GOOD MANAGERS</a:t>
            </a:r>
          </a:p>
          <a:p>
            <a:endParaRPr lang="en-GB" dirty="0"/>
          </a:p>
          <a:p>
            <a:pPr marL="342900" indent="-342900">
              <a:buFont typeface="+mj-lt"/>
              <a:buAutoNum type="arabicPeriod"/>
            </a:pPr>
            <a:r>
              <a:rPr lang="en-GB" dirty="0"/>
              <a:t>Will listen carefully to any worker raising a concern</a:t>
            </a:r>
          </a:p>
          <a:p>
            <a:pPr marL="342900" indent="-342900">
              <a:buFont typeface="+mj-lt"/>
              <a:buAutoNum type="arabicPeriod"/>
            </a:pPr>
            <a:r>
              <a:rPr lang="en-GB" dirty="0"/>
              <a:t>Will respond positively and clearly</a:t>
            </a:r>
          </a:p>
          <a:p>
            <a:pPr marL="342900" indent="-342900">
              <a:buFont typeface="+mj-lt"/>
              <a:buAutoNum type="arabicPeriod"/>
            </a:pPr>
            <a:r>
              <a:rPr lang="en-GB" dirty="0"/>
              <a:t>Will ensure a fair process of investigation</a:t>
            </a:r>
          </a:p>
          <a:p>
            <a:pPr marL="342900" indent="-342900">
              <a:buFont typeface="+mj-lt"/>
              <a:buAutoNum type="arabicPeriod"/>
            </a:pPr>
            <a:r>
              <a:rPr lang="en-GB" dirty="0"/>
              <a:t>Will assess how serious and urgent the risk is</a:t>
            </a:r>
          </a:p>
          <a:p>
            <a:pPr marL="342900" indent="-342900">
              <a:buFont typeface="+mj-lt"/>
              <a:buAutoNum type="arabicPeriod"/>
            </a:pPr>
            <a:r>
              <a:rPr lang="en-GB" dirty="0"/>
              <a:t>Will maintain good communication with the worker who raised the concern</a:t>
            </a:r>
          </a:p>
          <a:p>
            <a:pPr marL="342900" indent="-342900">
              <a:buFont typeface="+mj-lt"/>
              <a:buAutoNum type="arabicPeriod"/>
            </a:pPr>
            <a:r>
              <a:rPr lang="en-GB" dirty="0"/>
              <a:t>Will act fairly</a:t>
            </a:r>
          </a:p>
          <a:p>
            <a:pPr marL="342900" indent="-342900">
              <a:buFont typeface="+mj-lt"/>
              <a:buAutoNum type="arabicPeriod"/>
            </a:pPr>
            <a:r>
              <a:rPr lang="en-GB" dirty="0"/>
              <a:t>Will seek appropriate advice and/or support where required</a:t>
            </a:r>
          </a:p>
          <a:p>
            <a:pPr marL="342900" indent="-342900">
              <a:buFont typeface="+mj-lt"/>
              <a:buAutoNum type="arabicPeriod"/>
            </a:pPr>
            <a:r>
              <a:rPr lang="en-GB" dirty="0"/>
              <a:t>Will keep clear concise records of all discussions</a:t>
            </a:r>
          </a:p>
          <a:p>
            <a:pPr marL="342900" indent="-342900">
              <a:buFont typeface="+mj-lt"/>
              <a:buAutoNum type="arabicPeriod"/>
            </a:pPr>
            <a:r>
              <a:rPr lang="en-GB" dirty="0"/>
              <a:t>Will follow up with action</a:t>
            </a:r>
          </a:p>
          <a:p>
            <a:pPr marL="342900" indent="-342900">
              <a:buFont typeface="+mj-lt"/>
              <a:buAutoNum type="arabicPeriod"/>
            </a:pPr>
            <a:r>
              <a:rPr lang="en-GB" dirty="0"/>
              <a:t>Will ensure the process has a positive outcome.</a:t>
            </a:r>
          </a:p>
          <a:p>
            <a:endParaRPr lang="en-GB"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909310"/>
          </a:xfrm>
          <a:prstGeom prst="rect">
            <a:avLst/>
          </a:prstGeom>
          <a:noFill/>
        </p:spPr>
        <p:txBody>
          <a:bodyPr wrap="square">
            <a:spAutoFit/>
          </a:bodyPr>
          <a:lstStyle/>
          <a:p>
            <a:endParaRPr lang="en-GB" b="1" dirty="0"/>
          </a:p>
          <a:p>
            <a:endParaRPr lang="en-GB" b="1" dirty="0"/>
          </a:p>
          <a:p>
            <a:r>
              <a:rPr lang="en-GB" b="1" dirty="0"/>
              <a:t>CASE STUDY</a:t>
            </a:r>
          </a:p>
          <a:p>
            <a:endParaRPr lang="en-GB" dirty="0"/>
          </a:p>
          <a:p>
            <a:r>
              <a:rPr lang="en-GB" dirty="0"/>
              <a:t>Jackie Jones is working as an administrator within a large care complex. She became aware that the staff who had a duty to undertake monthly health and safety inspections at the workplace were just coming into the office, ticking off the boxes on the inspection forms and filing the papers in the safety file.</a:t>
            </a:r>
          </a:p>
          <a:p>
            <a:endParaRPr lang="en-GB" dirty="0"/>
          </a:p>
          <a:p>
            <a:r>
              <a:rPr lang="en-GB" dirty="0"/>
              <a:t>On a recent occasion of seeing this done, she noticed that one item on the inspection checklist about ‘window restrictors’ had been marked as checked, when her own observation was there was damage to at least three. Jackie realised that this was putting those the organisation cared for at risk and the organisation was therefore not meeting its regulatory health &amp; safety responsibilities.</a:t>
            </a:r>
          </a:p>
          <a:p>
            <a:endParaRPr lang="en-GB" dirty="0"/>
          </a:p>
          <a:p>
            <a:r>
              <a:rPr lang="en-GB" dirty="0"/>
              <a:t>What action should Jackie take?</a:t>
            </a:r>
          </a:p>
          <a:p>
            <a:endParaRPr lang="en-GB" dirty="0"/>
          </a:p>
          <a:p>
            <a:r>
              <a:rPr lang="en-GB" dirty="0"/>
              <a:t>What action should Jackie’s manager take?</a:t>
            </a:r>
          </a:p>
          <a:p>
            <a:endParaRPr lang="en-GB" dirty="0"/>
          </a:p>
          <a:p>
            <a:r>
              <a:rPr lang="en-GB" dirty="0"/>
              <a:t>What should the organisation do following an investigation?.</a:t>
            </a:r>
          </a:p>
          <a:p>
            <a:endParaRPr lang="en-GB" dirty="0"/>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524315"/>
          </a:xfrm>
          <a:prstGeom prst="rect">
            <a:avLst/>
          </a:prstGeom>
          <a:noFill/>
        </p:spPr>
        <p:txBody>
          <a:bodyPr wrap="square">
            <a:spAutoFit/>
          </a:bodyPr>
          <a:lstStyle/>
          <a:p>
            <a:endParaRPr lang="en-GB" b="1" dirty="0"/>
          </a:p>
          <a:p>
            <a:endParaRPr lang="en-GB" b="1" dirty="0"/>
          </a:p>
          <a:p>
            <a:r>
              <a:rPr lang="en-GB" b="1" dirty="0"/>
              <a:t>CASE STUDY PART TWO</a:t>
            </a:r>
          </a:p>
          <a:p>
            <a:endParaRPr lang="en-GB" dirty="0"/>
          </a:p>
          <a:p>
            <a:r>
              <a:rPr lang="en-GB" dirty="0"/>
              <a:t>Jackie quite rightly reported the matter to her immediate manager and got a very frosty response in that she was reminded she was just an administrator and should keep her nose out of business of those with professional roles in the organisation.</a:t>
            </a:r>
          </a:p>
          <a:p>
            <a:pPr marL="285750" indent="-285750">
              <a:buFont typeface="Arial" panose="020B0604020202020204" pitchFamily="34" charset="0"/>
              <a:buChar char="•"/>
            </a:pPr>
            <a:endParaRPr lang="en-GB" dirty="0"/>
          </a:p>
          <a:p>
            <a:r>
              <a:rPr lang="en-GB" dirty="0"/>
              <a:t>Jackie later found that she was being given the cold shoulder from other members of staff. A friend who was also working at the complex advised her that they are looking to get you out of the job as quickly as possible, they say you are trouble!</a:t>
            </a:r>
          </a:p>
          <a:p>
            <a:pPr marL="285750" indent="-285750">
              <a:buFont typeface="Arial" panose="020B0604020202020204" pitchFamily="34" charset="0"/>
              <a:buChar char="•"/>
            </a:pPr>
            <a:endParaRPr lang="en-GB" dirty="0"/>
          </a:p>
          <a:p>
            <a:r>
              <a:rPr lang="en-GB" dirty="0"/>
              <a:t>What action should Jackie now take?</a:t>
            </a:r>
          </a:p>
          <a:p>
            <a:pPr marL="285750" indent="-285750">
              <a:buFont typeface="Arial" panose="020B0604020202020204" pitchFamily="34" charset="0"/>
              <a:buChar char="•"/>
            </a:pPr>
            <a:endParaRPr lang="en-GB" dirty="0"/>
          </a:p>
          <a:p>
            <a:r>
              <a:rPr lang="en-GB" dirty="0"/>
              <a:t>Will Jackie be covered by the Public Interest Disclosure Act?.</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136</TotalTime>
  <Words>742</Words>
  <Application>Microsoft Office PowerPoint</Application>
  <PresentationFormat>Widescreen</PresentationFormat>
  <Paragraphs>93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Bookman Old Style</vt:lpstr>
      <vt:lpstr>Rockwell</vt:lpstr>
      <vt:lpstr>Damask</vt:lpstr>
      <vt:lpstr>WHISTLEBLOWING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22</cp:revision>
  <dcterms:created xsi:type="dcterms:W3CDTF">2020-12-27T08:34:17Z</dcterms:created>
  <dcterms:modified xsi:type="dcterms:W3CDTF">2022-12-28T14:11:19Z</dcterms:modified>
</cp:coreProperties>
</file>