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8" r:id="rId6"/>
    <p:sldId id="260" r:id="rId7"/>
    <p:sldId id="279" r:id="rId8"/>
    <p:sldId id="280" r:id="rId9"/>
    <p:sldId id="261" r:id="rId10"/>
    <p:sldId id="271" r:id="rId11"/>
    <p:sldId id="265" r:id="rId12"/>
    <p:sldId id="273" r:id="rId13"/>
    <p:sldId id="272" r:id="rId14"/>
    <p:sldId id="274" r:id="rId15"/>
    <p:sldId id="275" r:id="rId16"/>
    <p:sldId id="276" r:id="rId17"/>
    <p:sldId id="277" r:id="rId18"/>
    <p:sldId id="28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7B1431-5E0B-4161-88BF-F9DB7846699C}" v="1" dt="2025-09-24T10:18:19.1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4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Inglis" userId="3be6eadf-8727-4046-9a0a-8118c0e6b931" providerId="ADAL" clId="{E99DB52C-B548-4541-88BC-888389A9100C}"/>
    <pc:docChg chg="modSld">
      <pc:chgData name="David Inglis" userId="3be6eadf-8727-4046-9a0a-8118c0e6b931" providerId="ADAL" clId="{E99DB52C-B548-4541-88BC-888389A9100C}" dt="2025-09-24T10:18:19.104" v="0"/>
      <pc:docMkLst>
        <pc:docMk/>
      </pc:docMkLst>
      <pc:sldChg chg="modSp modAnim">
        <pc:chgData name="David Inglis" userId="3be6eadf-8727-4046-9a0a-8118c0e6b931" providerId="ADAL" clId="{E99DB52C-B548-4541-88BC-888389A9100C}" dt="2025-09-24T10:18:19.104" v="0"/>
        <pc:sldMkLst>
          <pc:docMk/>
          <pc:sldMk cId="681358525" sldId="257"/>
        </pc:sldMkLst>
        <pc:spChg chg="mod">
          <ac:chgData name="David Inglis" userId="3be6eadf-8727-4046-9a0a-8118c0e6b931" providerId="ADAL" clId="{E99DB52C-B548-4541-88BC-888389A9100C}" dt="2025-09-24T10:18:19.104" v="0"/>
          <ac:spMkLst>
            <pc:docMk/>
            <pc:sldMk cId="681358525" sldId="257"/>
            <ac:spMk id="4" creationId="{9E434501-BAEF-404B-B995-A1EBC2082CE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2400" y="2690190"/>
            <a:ext cx="9347200" cy="2731912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Understanding your role, personal development &amp; duty of care</a:t>
            </a:r>
            <a:br>
              <a:rPr lang="en-GB" dirty="0"/>
            </a:br>
            <a:endParaRPr lang="en-GB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0BE51F7-1366-22DD-1977-BE61528A6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832" y="484457"/>
            <a:ext cx="2420385" cy="220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WORKING WITH OTHERS</a:t>
            </a:r>
          </a:p>
          <a:p>
            <a:endParaRPr lang="en-GB" dirty="0"/>
          </a:p>
          <a:p>
            <a:r>
              <a:rPr lang="en-GB" dirty="0"/>
              <a:t>Who else do you believe you could work with within your role? 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Unpaid Carers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Neighbours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Service Users friends and family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Social Workers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Voluntary Organisations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Physiotherapists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Community Nurse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Care Manager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Occupational Therapist.</a:t>
            </a:r>
          </a:p>
        </p:txBody>
      </p:sp>
    </p:spTree>
    <p:extLst>
      <p:ext uri="{BB962C8B-B14F-4D97-AF65-F5344CB8AC3E}">
        <p14:creationId xmlns:p14="http://schemas.microsoft.com/office/powerpoint/2010/main" val="5849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WORKING RELATIONSHIPS</a:t>
            </a:r>
          </a:p>
          <a:p>
            <a:endParaRPr lang="en-GB" dirty="0"/>
          </a:p>
          <a:p>
            <a:r>
              <a:rPr lang="en-GB" dirty="0"/>
              <a:t>The main working relationships in health and social care can be categorised in four ways:</a:t>
            </a:r>
          </a:p>
          <a:p>
            <a:endParaRPr lang="en-GB" dirty="0"/>
          </a:p>
          <a:p>
            <a:r>
              <a:rPr lang="en-GB" dirty="0"/>
              <a:t>Individuals and their friends and family</a:t>
            </a:r>
          </a:p>
          <a:p>
            <a:r>
              <a:rPr lang="en-GB" dirty="0"/>
              <a:t>Your colleagues and managers</a:t>
            </a:r>
          </a:p>
          <a:p>
            <a:r>
              <a:rPr lang="en-GB" dirty="0"/>
              <a:t>People from other workplaces, including advocates</a:t>
            </a:r>
          </a:p>
          <a:p>
            <a:r>
              <a:rPr lang="en-GB" dirty="0"/>
              <a:t>Volunteers and community groups.</a:t>
            </a:r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PARTNERSHIP WORKING</a:t>
            </a:r>
          </a:p>
          <a:p>
            <a:endParaRPr lang="en-GB" dirty="0"/>
          </a:p>
          <a:p>
            <a:r>
              <a:rPr lang="en-GB" dirty="0"/>
              <a:t>Qualities and skills beneficial to partnership working: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Being open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Being honest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Active listening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Being person centred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Understanding a service users or colleagues point of 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Being on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Being clear and concise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Ensuring there are no barriers to smooth working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Delivering what you say you will deliver.</a:t>
            </a:r>
          </a:p>
        </p:txBody>
      </p:sp>
    </p:spTree>
    <p:extLst>
      <p:ext uri="{BB962C8B-B14F-4D97-AF65-F5344CB8AC3E}">
        <p14:creationId xmlns:p14="http://schemas.microsoft.com/office/powerpoint/2010/main" val="49290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LEARNING &amp; DEVELOPMENT</a:t>
            </a:r>
          </a:p>
          <a:p>
            <a:endParaRPr lang="en-GB" dirty="0"/>
          </a:p>
          <a:p>
            <a:r>
              <a:rPr lang="en-GB" dirty="0"/>
              <a:t>Sources of support for your learning and development: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Line manager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Personal Development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Induction programmes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Policies and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Discussions with your colleagues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Team meetings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Supervisions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Face to face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E-Learning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Shadowing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Qualifications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Self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Mentors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Reflective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Appraisals.</a:t>
            </a:r>
          </a:p>
        </p:txBody>
      </p:sp>
    </p:spTree>
    <p:extLst>
      <p:ext uri="{BB962C8B-B14F-4D97-AF65-F5344CB8AC3E}">
        <p14:creationId xmlns:p14="http://schemas.microsoft.com/office/powerpoint/2010/main" val="302587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YOUR PERSONAL DEVELOPMENT PLAN</a:t>
            </a:r>
          </a:p>
          <a:p>
            <a:endParaRPr lang="en-GB" dirty="0"/>
          </a:p>
          <a:p>
            <a:r>
              <a:rPr lang="en-GB" dirty="0"/>
              <a:t>In order to agree your PDP you need to ask yourself questions such as: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do I want to achieve?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are the standards, skills and knowledge needed by my current role and do I have any gaps?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are the learning and development opportunities in my current role?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are my ambitions and goals?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Am I making the right choices to get me there?.</a:t>
            </a:r>
          </a:p>
        </p:txBody>
      </p:sp>
    </p:spTree>
    <p:extLst>
      <p:ext uri="{BB962C8B-B14F-4D97-AF65-F5344CB8AC3E}">
        <p14:creationId xmlns:p14="http://schemas.microsoft.com/office/powerpoint/2010/main" val="313113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CORE SKILLS</a:t>
            </a:r>
          </a:p>
          <a:p>
            <a:endParaRPr lang="en-GB" dirty="0"/>
          </a:p>
          <a:p>
            <a:r>
              <a:rPr lang="en-GB" dirty="0"/>
              <a:t>Core skills - Literacy, numeracy and communication skills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 may need to read and contribute to care plans, record data clearly and legibly, fill out forms, write emails or take notes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 need to be able to read and understand instructions about your ways of working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 might be involved in supporting an individual to monitor their weight, for example, and keep a record of weight loss and then calculate overall progress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 might take and record an individual’s temperature or blood pressure at regular intervals and report on any concerns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 might need to know the difference between a variety of different measures, such as gram and milligram, and be able to calculate simple conversions.</a:t>
            </a:r>
          </a:p>
        </p:txBody>
      </p:sp>
    </p:spTree>
    <p:extLst>
      <p:ext uri="{BB962C8B-B14F-4D97-AF65-F5344CB8AC3E}">
        <p14:creationId xmlns:p14="http://schemas.microsoft.com/office/powerpoint/2010/main" val="30713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REFLECTIVE LEARNING</a:t>
            </a:r>
          </a:p>
          <a:p>
            <a:endParaRPr lang="en-GB" dirty="0"/>
          </a:p>
          <a:p>
            <a:r>
              <a:rPr lang="en-GB" b="1" dirty="0"/>
              <a:t>What happened or what did you do?</a:t>
            </a:r>
          </a:p>
          <a:p>
            <a:r>
              <a:rPr lang="en-GB" dirty="0"/>
              <a:t>This is the event or action you took part in</a:t>
            </a:r>
          </a:p>
          <a:p>
            <a:r>
              <a:rPr lang="en-GB" b="1" dirty="0"/>
              <a:t>How did you feel about it?</a:t>
            </a:r>
          </a:p>
          <a:p>
            <a:r>
              <a:rPr lang="en-GB" dirty="0"/>
              <a:t>This can be at the time or after the event</a:t>
            </a:r>
          </a:p>
          <a:p>
            <a:r>
              <a:rPr lang="en-GB" b="1" dirty="0"/>
              <a:t>What happened and the causes?</a:t>
            </a:r>
          </a:p>
          <a:p>
            <a:r>
              <a:rPr lang="en-GB" dirty="0"/>
              <a:t>Be objective, think about what went well and what went not so well</a:t>
            </a:r>
          </a:p>
          <a:p>
            <a:r>
              <a:rPr lang="en-GB" b="1" dirty="0"/>
              <a:t>What can you take from this?</a:t>
            </a:r>
          </a:p>
          <a:p>
            <a:r>
              <a:rPr lang="en-GB" dirty="0"/>
              <a:t>Opportunities for change, improvement, recognition</a:t>
            </a:r>
          </a:p>
          <a:p>
            <a:r>
              <a:rPr lang="en-GB" b="1" dirty="0"/>
              <a:t>Whose support do you need to achieve any change?</a:t>
            </a:r>
          </a:p>
          <a:p>
            <a:r>
              <a:rPr lang="en-GB" dirty="0"/>
              <a:t>Manager, colleagues, self study, shadowing</a:t>
            </a:r>
          </a:p>
          <a:p>
            <a:r>
              <a:rPr lang="en-GB" b="1" dirty="0"/>
              <a:t>How will you know when you have achieved your goal?</a:t>
            </a:r>
          </a:p>
          <a:p>
            <a:r>
              <a:rPr lang="en-GB" dirty="0"/>
              <a:t>Be sure of what success looks like for you</a:t>
            </a:r>
          </a:p>
          <a:p>
            <a:r>
              <a:rPr lang="en-GB" b="1" dirty="0"/>
              <a:t>How does your learning change your practice?</a:t>
            </a:r>
          </a:p>
          <a:p>
            <a:r>
              <a:rPr lang="en-GB" dirty="0"/>
              <a:t>Can you now meet the objectives – refer to role profile or personal development plan. </a:t>
            </a:r>
          </a:p>
        </p:txBody>
      </p:sp>
    </p:spTree>
    <p:extLst>
      <p:ext uri="{BB962C8B-B14F-4D97-AF65-F5344CB8AC3E}">
        <p14:creationId xmlns:p14="http://schemas.microsoft.com/office/powerpoint/2010/main" val="330825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DUTY OF CARE</a:t>
            </a:r>
          </a:p>
          <a:p>
            <a:endParaRPr lang="en-GB" dirty="0"/>
          </a:p>
          <a:p>
            <a:r>
              <a:rPr lang="en-GB" dirty="0"/>
              <a:t>Six important ways you can ensure you  maintain a Duty of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Report it if someone is being abused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the proper equipment when lifting or moving an individual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Report colleagues who are abusive or use bad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Treat people with dignity and respect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Safeguarding and protect individuals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Treat information about individuals with confidentiality.</a:t>
            </a:r>
          </a:p>
        </p:txBody>
      </p:sp>
    </p:spTree>
    <p:extLst>
      <p:ext uri="{BB962C8B-B14F-4D97-AF65-F5344CB8AC3E}">
        <p14:creationId xmlns:p14="http://schemas.microsoft.com/office/powerpoint/2010/main" val="38535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CONFLICT AND DIFFICULT SITUATIONS</a:t>
            </a:r>
          </a:p>
          <a:p>
            <a:endParaRPr lang="en-GB" dirty="0"/>
          </a:p>
          <a:p>
            <a:r>
              <a:rPr lang="en-GB" dirty="0"/>
              <a:t>Conflict and difficult situations can be caused by various factors including: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Biological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Environmental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Psychological.</a:t>
            </a:r>
          </a:p>
        </p:txBody>
      </p:sp>
    </p:spTree>
    <p:extLst>
      <p:ext uri="{BB962C8B-B14F-4D97-AF65-F5344CB8AC3E}">
        <p14:creationId xmlns:p14="http://schemas.microsoft.com/office/powerpoint/2010/main" val="356905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 be able to: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their own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Work in ways that have been agreed with their employer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working relationships in health and social care and work in partnership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Agree a personal development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Develop their knowledge, skills and understanding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Understanding how duty of care and duty of candour contributes to safe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support available for addressing dilemmas that may arise about duty of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Deal with comments, complaints, incidents, errors and near misses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Deal with confrontation and difficult situations.</a:t>
            </a:r>
          </a:p>
          <a:p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JOB DESCRIPTION</a:t>
            </a:r>
          </a:p>
          <a:p>
            <a:endParaRPr lang="en-GB" dirty="0"/>
          </a:p>
          <a:p>
            <a:r>
              <a:rPr lang="en-GB" dirty="0"/>
              <a:t>The kinds of duties that might be in your job description are: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Providing care and support, working in a person centred way, communicating well, building relationships and promoting equality and diversity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Working as part of a team, being a supportive team member and developing your skills to improve your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Contributing to activities in a safe way, keeping and filing clear records, keeping to regulations, following the agreed way of working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Respecting confidentiality by not discussing any personal information on individuals or staff with unauthorised people, and storing records securely. 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UNDERSTANDING YOUR ROLE</a:t>
            </a:r>
          </a:p>
          <a:p>
            <a:endParaRPr lang="en-GB" dirty="0"/>
          </a:p>
          <a:p>
            <a:r>
              <a:rPr lang="en-GB" dirty="0"/>
              <a:t>What do you think are some of the responsibilities you will have towards service users you support?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Protect their rights and promote their interests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Establish and maintain their trust and confidence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Promote their independence and protect them as far as possible from danger or harm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Respect their rights and ensure their behaviour does not harm themselves or other people.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UNDERSTANDING YOUR ROLE</a:t>
            </a:r>
          </a:p>
          <a:p>
            <a:endParaRPr lang="en-GB" dirty="0"/>
          </a:p>
          <a:p>
            <a:r>
              <a:rPr lang="en-GB" dirty="0"/>
              <a:t>What do you think is expected of you whilst working in your role?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Uphold public trust and confidence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 accountable for the quality of your work and take responsibility for maintaining and improving your knowledge, skills and compassion in care.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84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CODE OF CONDUCT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0B4A0D-9B32-4579-9245-9FB2A374B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082" y="1274801"/>
            <a:ext cx="3273836" cy="45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UNDERSTANDING YOUR ROLE</a:t>
            </a:r>
          </a:p>
          <a:p>
            <a:endParaRPr lang="en-GB" dirty="0"/>
          </a:p>
          <a:p>
            <a:r>
              <a:rPr lang="en-GB" dirty="0"/>
              <a:t>Why is it important to work in ways agreed with your employer?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They make your job role and duties very clear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There is less chance for things to go wrong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They provide a framework to assess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Enable you to provide a good quality service within a legal and organisational framework.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244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UNDERSTANDING YOUR ROLE</a:t>
            </a:r>
          </a:p>
          <a:p>
            <a:endParaRPr lang="en-GB" dirty="0"/>
          </a:p>
          <a:p>
            <a:r>
              <a:rPr lang="en-GB" dirty="0"/>
              <a:t>Would you pass the following onto your  manager or supervisor?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 hear a colleague telling a service user to hurry up and stop being a problem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service user with mental health issues tells you he is going to kill his wife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colleague tells you she found a purse containing £25 and has spent £5 of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neighbour of a service user is pressuring her to sign a cheque in their favour.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52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RIGHTS AND RESPONSIBILITIES AT WORK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Health &amp; Safety at Work (Etc.) 1974 Act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Data Protection Act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Working Conditions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Equality Act 2010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Reporting Errors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Whistle Blowing.</a:t>
            </a:r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154</TotalTime>
  <Words>1081</Words>
  <Application>Microsoft Office PowerPoint</Application>
  <PresentationFormat>Widescreen</PresentationFormat>
  <Paragraphs>201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Bookman Old Style</vt:lpstr>
      <vt:lpstr>Rockwell</vt:lpstr>
      <vt:lpstr>Damask</vt:lpstr>
      <vt:lpstr>   Understanding your role, personal development &amp; duty of care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24</cp:revision>
  <dcterms:created xsi:type="dcterms:W3CDTF">2020-12-27T08:34:17Z</dcterms:created>
  <dcterms:modified xsi:type="dcterms:W3CDTF">2025-09-24T10:18:28Z</dcterms:modified>
</cp:coreProperties>
</file>