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5" r:id="rId7"/>
    <p:sldId id="273" r:id="rId8"/>
    <p:sldId id="272" r:id="rId9"/>
    <p:sldId id="27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1E6DFD-2A4A-4C72-B23C-62B13B12CDE2}" v="28" dt="2025-09-24T11:18:24.2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74" d="100"/>
          <a:sy n="74" d="100"/>
        </p:scale>
        <p:origin x="994" y="28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Inglis" userId="3be6eadf-8727-4046-9a0a-8118c0e6b931" providerId="ADAL" clId="{E99DB52C-B548-4541-88BC-888389A9100C}"/>
    <pc:docChg chg="modSld">
      <pc:chgData name="David Inglis" userId="3be6eadf-8727-4046-9a0a-8118c0e6b931" providerId="ADAL" clId="{E99DB52C-B548-4541-88BC-888389A9100C}" dt="2025-09-24T11:18:24.245" v="45" actId="20577"/>
      <pc:docMkLst>
        <pc:docMk/>
      </pc:docMkLst>
      <pc:sldChg chg="modSp mod">
        <pc:chgData name="David Inglis" userId="3be6eadf-8727-4046-9a0a-8118c0e6b931" providerId="ADAL" clId="{E99DB52C-B548-4541-88BC-888389A9100C}" dt="2025-09-24T11:17:00.870" v="17" actId="20577"/>
        <pc:sldMkLst>
          <pc:docMk/>
          <pc:sldMk cId="3489288997" sldId="256"/>
        </pc:sldMkLst>
        <pc:spChg chg="mod">
          <ac:chgData name="David Inglis" userId="3be6eadf-8727-4046-9a0a-8118c0e6b931" providerId="ADAL" clId="{E99DB52C-B548-4541-88BC-888389A9100C}" dt="2025-09-24T11:17:00.870" v="17" actId="20577"/>
          <ac:spMkLst>
            <pc:docMk/>
            <pc:sldMk cId="3489288997" sldId="256"/>
            <ac:spMk id="2" creationId="{DF5EF15B-BF3E-4E0B-9EF0-F28D54F2BFDF}"/>
          </ac:spMkLst>
        </pc:spChg>
      </pc:sldChg>
      <pc:sldChg chg="modSp">
        <pc:chgData name="David Inglis" userId="3be6eadf-8727-4046-9a0a-8118c0e6b931" providerId="ADAL" clId="{E99DB52C-B548-4541-88BC-888389A9100C}" dt="2025-09-24T11:18:24.245" v="45" actId="20577"/>
        <pc:sldMkLst>
          <pc:docMk/>
          <pc:sldMk cId="681358525" sldId="257"/>
        </pc:sldMkLst>
        <pc:spChg chg="mod">
          <ac:chgData name="David Inglis" userId="3be6eadf-8727-4046-9a0a-8118c0e6b931" providerId="ADAL" clId="{E99DB52C-B548-4541-88BC-888389A9100C}" dt="2025-09-24T11:18:24.245" v="45" actId="20577"/>
          <ac:spMkLst>
            <pc:docMk/>
            <pc:sldMk cId="681358525" sldId="257"/>
            <ac:spMk id="4" creationId="{9E434501-BAEF-404B-B995-A1EBC2082CE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24/09/2025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24/09/2025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24/09/2025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24/09/2025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24/09/2025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24/09/2025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24/09/2025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24/09/2025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24/09/2025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24/09/2025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24/09/2025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24/09/2025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24/09/2025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24/09/2025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24/09/2025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24/09/2025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24/09/2025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24/09/2025</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8"/>
            <a:ext cx="9347200" cy="3193776"/>
          </a:xfrm>
        </p:spPr>
        <p:txBody>
          <a:bodyPr>
            <a:normAutofit/>
          </a:bodyPr>
          <a:lstStyle/>
          <a:p>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EQUALITY, DIVERSITY, INCLUSION &amp; Human RIGHTS </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CF727C27-8D06-BF4A-590D-08563CCCA4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20170" y="940142"/>
            <a:ext cx="1951659" cy="1777311"/>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970318"/>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 have learnt about:</a:t>
            </a:r>
          </a:p>
          <a:p>
            <a:endParaRPr lang="en-GB" dirty="0"/>
          </a:p>
          <a:p>
            <a:pPr marL="285750" indent="-285750">
              <a:buFont typeface="Arial" panose="020B0604020202020204" pitchFamily="34" charset="0"/>
              <a:buChar char="•"/>
            </a:pPr>
            <a:r>
              <a:rPr lang="en-GB" dirty="0"/>
              <a:t>Equality, diversity, inclusion &amp; </a:t>
            </a:r>
            <a:r>
              <a:rPr lang="en-GB"/>
              <a:t>human rights </a:t>
            </a:r>
            <a:r>
              <a:rPr lang="en-GB" dirty="0"/>
              <a:t>at work</a:t>
            </a:r>
          </a:p>
          <a:p>
            <a:pPr marL="285750" indent="-285750">
              <a:buFont typeface="Arial" panose="020B0604020202020204" pitchFamily="34" charset="0"/>
              <a:buChar char="•"/>
            </a:pPr>
            <a:r>
              <a:rPr lang="en-GB" dirty="0"/>
              <a:t>Key anti-discrimination legislation</a:t>
            </a:r>
          </a:p>
          <a:p>
            <a:pPr marL="285750" indent="-285750">
              <a:buFont typeface="Arial" panose="020B0604020202020204" pitchFamily="34" charset="0"/>
              <a:buChar char="•"/>
            </a:pPr>
            <a:r>
              <a:rPr lang="en-GB" dirty="0"/>
              <a:t>The impact of discrimination on individuals and the community</a:t>
            </a:r>
          </a:p>
          <a:p>
            <a:pPr marL="285750" indent="-285750">
              <a:buFont typeface="Arial" panose="020B0604020202020204" pitchFamily="34" charset="0"/>
              <a:buChar char="•"/>
            </a:pPr>
            <a:r>
              <a:rPr lang="en-GB" dirty="0"/>
              <a:t>Their legal rights and responsibilities</a:t>
            </a:r>
          </a:p>
          <a:p>
            <a:pPr marL="285750" indent="-285750">
              <a:buFont typeface="Arial" panose="020B0604020202020204" pitchFamily="34" charset="0"/>
              <a:buChar char="•"/>
            </a:pPr>
            <a:r>
              <a:rPr lang="en-GB" dirty="0"/>
              <a:t>The benefits a diverse workforce can bring to healthcare organisations.</a:t>
            </a:r>
          </a:p>
          <a:p>
            <a:endParaRPr lang="en-GB" dirty="0"/>
          </a:p>
          <a:p>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693319"/>
          </a:xfrm>
          <a:prstGeom prst="rect">
            <a:avLst/>
          </a:prstGeom>
          <a:noFill/>
        </p:spPr>
        <p:txBody>
          <a:bodyPr wrap="square">
            <a:spAutoFit/>
          </a:bodyPr>
          <a:lstStyle/>
          <a:p>
            <a:endParaRPr lang="en-GB" b="1" dirty="0"/>
          </a:p>
          <a:p>
            <a:endParaRPr lang="en-GB" b="1" dirty="0"/>
          </a:p>
          <a:p>
            <a:r>
              <a:rPr lang="en-GB" b="1" dirty="0"/>
              <a:t>Equality Act 2010</a:t>
            </a:r>
          </a:p>
          <a:p>
            <a:endParaRPr lang="en-GB" dirty="0"/>
          </a:p>
          <a:p>
            <a:r>
              <a:rPr lang="en-GB" dirty="0"/>
              <a:t>The Act was developed to give a systematic approach to complicated and numerous Acts and Regulations: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Equal Pay Act 1970</a:t>
            </a:r>
          </a:p>
          <a:p>
            <a:pPr marL="285750" indent="-285750">
              <a:buFont typeface="Arial" panose="020B0604020202020204" pitchFamily="34" charset="0"/>
              <a:buChar char="•"/>
            </a:pPr>
            <a:r>
              <a:rPr lang="en-GB" dirty="0"/>
              <a:t>Sex Discrimination Act 1975</a:t>
            </a:r>
          </a:p>
          <a:p>
            <a:pPr marL="285750" indent="-285750">
              <a:buFont typeface="Arial" panose="020B0604020202020204" pitchFamily="34" charset="0"/>
              <a:buChar char="•"/>
            </a:pPr>
            <a:r>
              <a:rPr lang="en-GB" dirty="0"/>
              <a:t>Race Relations Act 1976</a:t>
            </a:r>
          </a:p>
          <a:p>
            <a:pPr marL="285750" indent="-285750">
              <a:buFont typeface="Arial" panose="020B0604020202020204" pitchFamily="34" charset="0"/>
              <a:buChar char="•"/>
            </a:pPr>
            <a:r>
              <a:rPr lang="en-GB" dirty="0"/>
              <a:t>Disability Discrimination Act 1995</a:t>
            </a:r>
          </a:p>
          <a:p>
            <a:pPr marL="285750" indent="-285750">
              <a:buFont typeface="Arial" panose="020B0604020202020204" pitchFamily="34" charset="0"/>
              <a:buChar char="•"/>
            </a:pPr>
            <a:r>
              <a:rPr lang="en-GB" dirty="0"/>
              <a:t>Plus three major statutory instruments protecting against discrimination.</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4524315"/>
          </a:xfrm>
          <a:prstGeom prst="rect">
            <a:avLst/>
          </a:prstGeom>
          <a:noFill/>
        </p:spPr>
        <p:txBody>
          <a:bodyPr wrap="square">
            <a:spAutoFit/>
          </a:bodyPr>
          <a:lstStyle/>
          <a:p>
            <a:endParaRPr lang="en-GB" b="1" dirty="0"/>
          </a:p>
          <a:p>
            <a:endParaRPr lang="en-GB" b="1" dirty="0"/>
          </a:p>
          <a:p>
            <a:r>
              <a:rPr lang="en-GB" b="1" dirty="0"/>
              <a:t>DIFFERENCE BETWEEN EQUALITY, DIVERSITY &amp; INCLUSION:</a:t>
            </a:r>
          </a:p>
          <a:p>
            <a:endParaRPr lang="en-GB" dirty="0"/>
          </a:p>
          <a:p>
            <a:r>
              <a:rPr lang="en-GB" b="1" dirty="0"/>
              <a:t>Equality:</a:t>
            </a:r>
            <a:r>
              <a:rPr lang="en-GB" dirty="0"/>
              <a:t> ‘Equality is often defined as treating everyone the same.  True equality means treating everyone differently in order to treat them the same’</a:t>
            </a:r>
          </a:p>
          <a:p>
            <a:pPr marL="285750" indent="-285750">
              <a:buFont typeface="Arial" panose="020B0604020202020204" pitchFamily="34" charset="0"/>
              <a:buChar char="•"/>
            </a:pPr>
            <a:endParaRPr lang="en-GB" dirty="0"/>
          </a:p>
          <a:p>
            <a:r>
              <a:rPr lang="en-GB" b="1" dirty="0"/>
              <a:t>Diversity: </a:t>
            </a:r>
            <a:r>
              <a:rPr lang="en-GB" dirty="0"/>
              <a:t>Diversity is about recognising, valuing and taking account of people's different backgrounds, knowledge, skills, and experiences, and encouraging and using those differences to create a productive and effective educational community and workforce</a:t>
            </a:r>
          </a:p>
          <a:p>
            <a:pPr marL="285750" indent="-285750">
              <a:buFont typeface="Arial" panose="020B0604020202020204" pitchFamily="34" charset="0"/>
              <a:buChar char="•"/>
            </a:pPr>
            <a:endParaRPr lang="en-GB" dirty="0"/>
          </a:p>
          <a:p>
            <a:r>
              <a:rPr lang="en-GB" b="1" dirty="0"/>
              <a:t>Inclusion:</a:t>
            </a:r>
            <a:r>
              <a:rPr lang="en-GB" dirty="0"/>
              <a:t> Inclusion is about people being fully included, to make people feel valued and respected irrespective of ethnicity, gender, disability, medical or other need, culture, age, religion and sexual orientation. It is about giving equal access and opportunities, breaking down barriers and getting rid of discrimination and intolerance.</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693319"/>
          </a:xfrm>
          <a:prstGeom prst="rect">
            <a:avLst/>
          </a:prstGeom>
          <a:noFill/>
        </p:spPr>
        <p:txBody>
          <a:bodyPr wrap="square">
            <a:spAutoFit/>
          </a:bodyPr>
          <a:lstStyle/>
          <a:p>
            <a:endParaRPr lang="en-GB" b="1" dirty="0"/>
          </a:p>
          <a:p>
            <a:endParaRPr lang="en-GB" b="1" dirty="0"/>
          </a:p>
          <a:p>
            <a:r>
              <a:rPr lang="en-GB" dirty="0"/>
              <a:t>THE EQUALITY ACT PROTECTS AGAINST DISCRIMINATION ON THE FOLLOWING GROUNDS:</a:t>
            </a:r>
          </a:p>
          <a:p>
            <a:endParaRPr lang="en-GB" dirty="0"/>
          </a:p>
          <a:p>
            <a:pPr marL="285750" indent="-285750">
              <a:buFont typeface="Arial" panose="020B0604020202020204" pitchFamily="34" charset="0"/>
              <a:buChar char="•"/>
            </a:pPr>
            <a:r>
              <a:rPr lang="en-GB" dirty="0"/>
              <a:t>Age</a:t>
            </a:r>
          </a:p>
          <a:p>
            <a:pPr marL="285750" indent="-285750">
              <a:buFont typeface="Arial" panose="020B0604020202020204" pitchFamily="34" charset="0"/>
              <a:buChar char="•"/>
            </a:pPr>
            <a:r>
              <a:rPr lang="en-GB" dirty="0"/>
              <a:t>Disability</a:t>
            </a:r>
          </a:p>
          <a:p>
            <a:pPr marL="285750" indent="-285750">
              <a:buFont typeface="Arial" panose="020B0604020202020204" pitchFamily="34" charset="0"/>
              <a:buChar char="•"/>
            </a:pPr>
            <a:r>
              <a:rPr lang="en-GB" dirty="0"/>
              <a:t>Gender reassignment</a:t>
            </a:r>
          </a:p>
          <a:p>
            <a:pPr marL="285750" indent="-285750">
              <a:buFont typeface="Arial" panose="020B0604020202020204" pitchFamily="34" charset="0"/>
              <a:buChar char="•"/>
            </a:pPr>
            <a:r>
              <a:rPr lang="en-GB" dirty="0"/>
              <a:t>Marriage and civil partnership</a:t>
            </a:r>
          </a:p>
          <a:p>
            <a:pPr marL="285750" indent="-285750">
              <a:buFont typeface="Arial" panose="020B0604020202020204" pitchFamily="34" charset="0"/>
              <a:buChar char="•"/>
            </a:pPr>
            <a:r>
              <a:rPr lang="en-GB" dirty="0"/>
              <a:t>Pregnancy and maternity</a:t>
            </a:r>
          </a:p>
          <a:p>
            <a:pPr marL="285750" indent="-285750">
              <a:buFont typeface="Arial" panose="020B0604020202020204" pitchFamily="34" charset="0"/>
              <a:buChar char="•"/>
            </a:pPr>
            <a:r>
              <a:rPr lang="en-GB" dirty="0"/>
              <a:t>Race</a:t>
            </a:r>
          </a:p>
          <a:p>
            <a:pPr marL="285750" indent="-285750">
              <a:buFont typeface="Arial" panose="020B0604020202020204" pitchFamily="34" charset="0"/>
              <a:buChar char="•"/>
            </a:pPr>
            <a:r>
              <a:rPr lang="en-GB" dirty="0"/>
              <a:t>Religion or belief</a:t>
            </a:r>
          </a:p>
          <a:p>
            <a:pPr marL="285750" indent="-285750">
              <a:buFont typeface="Arial" panose="020B0604020202020204" pitchFamily="34" charset="0"/>
              <a:buChar char="•"/>
            </a:pPr>
            <a:r>
              <a:rPr lang="en-GB" dirty="0"/>
              <a:t>Sex</a:t>
            </a:r>
          </a:p>
          <a:p>
            <a:pPr marL="285750" indent="-285750">
              <a:buFont typeface="Arial" panose="020B0604020202020204" pitchFamily="34" charset="0"/>
              <a:buChar char="•"/>
            </a:pPr>
            <a:r>
              <a:rPr lang="en-GB" dirty="0"/>
              <a:t>Sexual orientation.</a:t>
            </a:r>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247317"/>
          </a:xfrm>
          <a:prstGeom prst="rect">
            <a:avLst/>
          </a:prstGeom>
          <a:noFill/>
        </p:spPr>
        <p:txBody>
          <a:bodyPr wrap="square">
            <a:spAutoFit/>
          </a:bodyPr>
          <a:lstStyle/>
          <a:p>
            <a:endParaRPr lang="en-GB" b="1" dirty="0"/>
          </a:p>
          <a:p>
            <a:endParaRPr lang="en-GB" b="1" dirty="0"/>
          </a:p>
          <a:p>
            <a:r>
              <a:rPr lang="en-GB" b="1" dirty="0"/>
              <a:t>HARASSMENT &amp; VICTIMISATION</a:t>
            </a:r>
          </a:p>
          <a:p>
            <a:endParaRPr lang="en-GB" dirty="0"/>
          </a:p>
          <a:p>
            <a:r>
              <a:rPr lang="en-GB" dirty="0"/>
              <a:t>Harassment can be defined as unwanted and unreciprocated offensive behaviour towards a person or group</a:t>
            </a:r>
          </a:p>
          <a:p>
            <a:endParaRPr lang="en-GB" dirty="0"/>
          </a:p>
          <a:p>
            <a:r>
              <a:rPr lang="en-GB" dirty="0"/>
              <a:t>Under the law, if the recipient feels harassed then they are.  It does not matter whether or not the offensive behaviour was intended as a joke</a:t>
            </a:r>
          </a:p>
          <a:p>
            <a:endParaRPr lang="en-GB" dirty="0"/>
          </a:p>
          <a:p>
            <a:r>
              <a:rPr lang="en-GB" dirty="0"/>
              <a:t>Harassment can be persistent or an isolated incident towards one or more people</a:t>
            </a:r>
          </a:p>
          <a:p>
            <a:endParaRPr lang="en-GB" dirty="0"/>
          </a:p>
          <a:p>
            <a:r>
              <a:rPr lang="en-GB" dirty="0"/>
              <a:t>Victimisation is retaliation against someone because they have made a complaint or allegation of discrimination.</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3111817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585323"/>
          </a:xfrm>
          <a:prstGeom prst="rect">
            <a:avLst/>
          </a:prstGeom>
          <a:noFill/>
        </p:spPr>
        <p:txBody>
          <a:bodyPr wrap="square">
            <a:spAutoFit/>
          </a:bodyPr>
          <a:lstStyle/>
          <a:p>
            <a:endParaRPr lang="en-GB" b="1" dirty="0"/>
          </a:p>
          <a:p>
            <a:endParaRPr lang="en-GB" b="1" dirty="0"/>
          </a:p>
          <a:p>
            <a:r>
              <a:rPr lang="en-GB" b="1" dirty="0"/>
              <a:t>THE FORMS HARASSMENT CAN TAKE:</a:t>
            </a:r>
          </a:p>
          <a:p>
            <a:endParaRPr lang="en-GB" dirty="0"/>
          </a:p>
          <a:p>
            <a:r>
              <a:rPr lang="en-GB" dirty="0"/>
              <a:t>Verbal Abuse, Jokes, Graffiti, Embarrassing and/or insensitive comments, Leering, Physical contact, Unwanted sexual advances, Ridicule, Isolation, Victimisation, Deliberately ignoring someone, Offensive language, Gossip, Slander, Sarcasm, Unfounded criticism, Setting unattainable targets at work, Posters, Obscene gestures, Pestering, Spying and Stalking.</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49290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EQUALITY &amp; DIVERSITY ACTION PLANS</a:t>
            </a:r>
          </a:p>
          <a:p>
            <a:endParaRPr lang="en-GB" dirty="0"/>
          </a:p>
          <a:p>
            <a:pPr marL="285750" indent="-285750">
              <a:buFont typeface="Arial" panose="020B0604020202020204" pitchFamily="34" charset="0"/>
              <a:buChar char="•"/>
            </a:pPr>
            <a:r>
              <a:rPr lang="en-GB" dirty="0"/>
              <a:t>Communication</a:t>
            </a:r>
          </a:p>
          <a:p>
            <a:pPr marL="285750" indent="-285750">
              <a:buFont typeface="Arial" panose="020B0604020202020204" pitchFamily="34" charset="0"/>
              <a:buChar char="•"/>
            </a:pPr>
            <a:r>
              <a:rPr lang="en-GB" dirty="0"/>
              <a:t>Training </a:t>
            </a:r>
          </a:p>
          <a:p>
            <a:pPr marL="285750" indent="-285750">
              <a:buFont typeface="Arial" panose="020B0604020202020204" pitchFamily="34" charset="0"/>
              <a:buChar char="•"/>
            </a:pPr>
            <a:r>
              <a:rPr lang="en-GB" dirty="0"/>
              <a:t>Monitoring </a:t>
            </a:r>
          </a:p>
          <a:p>
            <a:pPr marL="285750" indent="-285750">
              <a:buFont typeface="Arial" panose="020B0604020202020204" pitchFamily="34" charset="0"/>
              <a:buChar char="•"/>
            </a:pPr>
            <a:r>
              <a:rPr lang="en-GB" dirty="0"/>
              <a:t>Reviewing </a:t>
            </a:r>
          </a:p>
          <a:p>
            <a:pPr marL="285750" indent="-285750">
              <a:buFont typeface="Arial" panose="020B0604020202020204" pitchFamily="34" charset="0"/>
              <a:buChar char="•"/>
            </a:pPr>
            <a:r>
              <a:rPr lang="en-GB" dirty="0"/>
              <a:t>Grievance and discipline </a:t>
            </a:r>
          </a:p>
          <a:p>
            <a:pPr marL="285750" indent="-285750">
              <a:buFont typeface="Arial" panose="020B0604020202020204" pitchFamily="34" charset="0"/>
              <a:buChar char="•"/>
            </a:pPr>
            <a:r>
              <a:rPr lang="en-GB" dirty="0"/>
              <a:t>Positive action.</a:t>
            </a:r>
          </a:p>
        </p:txBody>
      </p:sp>
    </p:spTree>
    <p:extLst>
      <p:ext uri="{BB962C8B-B14F-4D97-AF65-F5344CB8AC3E}">
        <p14:creationId xmlns:p14="http://schemas.microsoft.com/office/powerpoint/2010/main" val="302587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247317"/>
          </a:xfrm>
          <a:prstGeom prst="rect">
            <a:avLst/>
          </a:prstGeom>
          <a:noFill/>
        </p:spPr>
        <p:txBody>
          <a:bodyPr wrap="square">
            <a:spAutoFit/>
          </a:bodyPr>
          <a:lstStyle/>
          <a:p>
            <a:endParaRPr lang="en-GB" b="1" dirty="0"/>
          </a:p>
          <a:p>
            <a:endParaRPr lang="en-GB" b="1" dirty="0"/>
          </a:p>
          <a:p>
            <a:r>
              <a:rPr lang="en-GB" b="1" dirty="0"/>
              <a:t>ALLOWED CIRCUMSTANCES FOR USING HEALTH QUESTIONS:</a:t>
            </a:r>
          </a:p>
          <a:p>
            <a:endParaRPr lang="en-GB" dirty="0"/>
          </a:p>
          <a:p>
            <a:pPr marL="285750" indent="-285750">
              <a:buFont typeface="Arial" panose="020B0604020202020204" pitchFamily="34" charset="0"/>
              <a:buChar char="•"/>
            </a:pPr>
            <a:r>
              <a:rPr lang="en-GB" dirty="0"/>
              <a:t>Decide whether there is a need to make any reasonable adjustments for the person in the selection process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Decide whether an applicant can carry out a function that is essential to the job</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Monitor diversity among people making applications for jobs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Take positive action to assist disabled people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Assure the employer that a candidate has the disability where the job genuinely requires the jobholder to have a disability.</a:t>
            </a:r>
          </a:p>
        </p:txBody>
      </p:sp>
    </p:spTree>
    <p:extLst>
      <p:ext uri="{BB962C8B-B14F-4D97-AF65-F5344CB8AC3E}">
        <p14:creationId xmlns:p14="http://schemas.microsoft.com/office/powerpoint/2010/main" val="256205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162</TotalTime>
  <Words>505</Words>
  <Application>Microsoft Office PowerPoint</Application>
  <PresentationFormat>Widescreen</PresentationFormat>
  <Paragraphs>86</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Bookman Old Style</vt:lpstr>
      <vt:lpstr>Rockwell</vt:lpstr>
      <vt:lpstr>Damask</vt:lpstr>
      <vt:lpstr> EQUALITY, DIVERSITY, INCLUSION &amp; Human RIGHTS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dc:title>
  <dc:creator>Healthcare Trainers Network</dc:creator>
  <cp:lastModifiedBy>David Inglis</cp:lastModifiedBy>
  <cp:revision>26</cp:revision>
  <dcterms:created xsi:type="dcterms:W3CDTF">2020-12-27T08:34:17Z</dcterms:created>
  <dcterms:modified xsi:type="dcterms:W3CDTF">2025-09-24T11:18:27Z</dcterms:modified>
</cp:coreProperties>
</file>