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1" r:id="rId8"/>
    <p:sldId id="265" r:id="rId9"/>
    <p:sldId id="273" r:id="rId10"/>
    <p:sldId id="272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67" d="100"/>
          <a:sy n="67" d="100"/>
        </p:scale>
        <p:origin x="90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019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4486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86555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781516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519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69928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8258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09570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730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0038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1825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3081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7171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5270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6285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5207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6249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76855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EF15B-BF3E-4E0B-9EF0-F28D54F2BF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28799"/>
            <a:ext cx="9347200" cy="2731912"/>
          </a:xfrm>
        </p:spPr>
        <p:txBody>
          <a:bodyPr>
            <a:norm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Infection control</a:t>
            </a:r>
            <a:br>
              <a:rPr lang="en-GB" dirty="0"/>
            </a:br>
            <a:endParaRPr lang="en-GB" dirty="0"/>
          </a:p>
        </p:txBody>
      </p:sp>
      <p:pic>
        <p:nvPicPr>
          <p:cNvPr id="4" name="Picture 3" descr="Logo&#10;&#10;Description automatically generated with medium confidence">
            <a:extLst>
              <a:ext uri="{FF2B5EF4-FFF2-40B4-BE49-F238E27FC236}">
                <a16:creationId xmlns:a16="http://schemas.microsoft.com/office/drawing/2014/main" id="{DFFDFCB4-A49B-6D53-5FC8-B25B0DF11A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9698" y="812678"/>
            <a:ext cx="2232603" cy="2032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288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r>
              <a:rPr lang="en-GB" b="1" dirty="0"/>
              <a:t>STEPS OF ROUTINE HAND WASHING</a:t>
            </a:r>
          </a:p>
          <a:p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E71AC6B-3AD7-489F-8FC6-24ABA13243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9202" y="1459467"/>
            <a:ext cx="7293596" cy="4862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870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THE MAIN GLOVE TYPES USED WITHIN THE HEALTHCARE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Sterile Surgical Gloves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Single Use Gloves (Disposables)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Utility Gloves.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2573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GENERAL HOUSEKEEPING GUIDELINES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Develop and post cleaning schedules where all housekeeping staff can see them. Make sure that cleaning schedules are closely maintained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Always wear gloves (preferably thick utility gloves) when cleaning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Use a damp or wet mop or cloth for walls, floors, and surfaces instead of dry-dusting or sweeping to reduce the spread of dust and micro-organisms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Scrubbing is the most effective way to remove dirt and micro-organisms. Scrubbing should be a part of every cleaning procedure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Wash surfaces from top to bottom so that debris falls to the floor and is cleaned up last. Clean the highest fixtures first and work downward--for example, clean ceiling lamps, then shelves, then tables, and then the floor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Change cleaning solutions whenever they appear to be dirty. A solution is less likely to kill infectious micro-organisms if it is heavily soiled.	</a:t>
            </a:r>
          </a:p>
        </p:txBody>
      </p:sp>
    </p:spTree>
    <p:extLst>
      <p:ext uri="{BB962C8B-B14F-4D97-AF65-F5344CB8AC3E}">
        <p14:creationId xmlns:p14="http://schemas.microsoft.com/office/powerpoint/2010/main" val="3283232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DIFFERENT CLEANING SCHEDULES FOR DIFFERENT AREAS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Low Risk Areas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Toilets and Sluice Rooms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Client Care Areas.</a:t>
            </a:r>
          </a:p>
        </p:txBody>
      </p:sp>
    </p:spTree>
    <p:extLst>
      <p:ext uri="{BB962C8B-B14F-4D97-AF65-F5344CB8AC3E}">
        <p14:creationId xmlns:p14="http://schemas.microsoft.com/office/powerpoint/2010/main" val="3348299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CLEANING UP SPILLS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Always wear gloves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If the spill is small, wipe it with a cloth that has been saturated with a disinfectant (0.5% chlorine) solution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If the spill is large, cover (flood) the area with a disinfectant 0.5% chlorine) solution, mop up the solution, and then clean the area with a disinfectant cleaning solution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Do not simply place a cloth over the spill for cleaning up later; someone could easily slip and fall on it and be injured.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38090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HEALTHCARE WORKERS CAN BECOME INJURED WHEN: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Recapping hypodermic needles after use. This is one of  the major causes of sharp-object injuries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Manipulating used sharps (bending, breaking, or cutting hypodermic needles), which can cause the blood inside to splatter or cause staff to accidentally injure themselves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One staff member accidentally sticks another staff member when carrying unprotected sharps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Sharp items are found in areas where they are unexpected, such as on surgical drapes or bed linen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Handling or disposing of waste that contains used hypodermic needles or other sharps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A sudden movement by the client at the time of injection causes a provider to be accidentally injected.</a:t>
            </a:r>
          </a:p>
        </p:txBody>
      </p:sp>
    </p:spTree>
    <p:extLst>
      <p:ext uri="{BB962C8B-B14F-4D97-AF65-F5344CB8AC3E}">
        <p14:creationId xmlns:p14="http://schemas.microsoft.com/office/powerpoint/2010/main" val="158107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TO PREVENT INJURIES YOU SHOULD: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Handle hypodermic needles and other, sharps minimally after use and use extreme care whenever sharps are handled or passed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Use the "hands-free" technique when passing sharps during clinical procedures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Not bend, break, or cut hypodermic needles before disposal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Not recap needles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Dispose of hypodermic needles and other sharps properly.</a:t>
            </a:r>
          </a:p>
        </p:txBody>
      </p:sp>
    </p:spTree>
    <p:extLst>
      <p:ext uri="{BB962C8B-B14F-4D97-AF65-F5344CB8AC3E}">
        <p14:creationId xmlns:p14="http://schemas.microsoft.com/office/powerpoint/2010/main" val="4192173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PROPER WASTE DISPOSAL</a:t>
            </a:r>
          </a:p>
          <a:p>
            <a:r>
              <a:rPr lang="en-GB" b="1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Minimises the spread of infections and reduces the risk of accidental injury to staff, clients, visitors, and the local community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Helps provide an aesthetically pleasing atmosphere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Reduces odours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Attracts fewer insects and does not attract animals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Reduces the likelihood of contamination of the soil or ground water with chemicals or micro organisms.</a:t>
            </a:r>
          </a:p>
        </p:txBody>
      </p:sp>
    </p:spTree>
    <p:extLst>
      <p:ext uri="{BB962C8B-B14F-4D97-AF65-F5344CB8AC3E}">
        <p14:creationId xmlns:p14="http://schemas.microsoft.com/office/powerpoint/2010/main" val="107475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PROPER WASTE DISPOSAL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1296413-FB58-4288-9961-42ACB244DB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4464" y="1603435"/>
            <a:ext cx="3923071" cy="4219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346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WASTE CATEGORIES</a:t>
            </a:r>
          </a:p>
          <a:p>
            <a:endParaRPr lang="en-GB" dirty="0"/>
          </a:p>
          <a:p>
            <a:r>
              <a:rPr lang="en-GB" b="1" dirty="0"/>
              <a:t>Two Main Categories for the Healthcare Sector: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Hazardous Waste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Non-hazardous Waste.</a:t>
            </a:r>
          </a:p>
        </p:txBody>
      </p:sp>
    </p:spTree>
    <p:extLst>
      <p:ext uri="{BB962C8B-B14F-4D97-AF65-F5344CB8AC3E}">
        <p14:creationId xmlns:p14="http://schemas.microsoft.com/office/powerpoint/2010/main" val="1533282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COURSE OBJECTIVES</a:t>
            </a:r>
          </a:p>
          <a:p>
            <a:endParaRPr lang="en-GB" dirty="0"/>
          </a:p>
          <a:p>
            <a:r>
              <a:rPr lang="en-GB" dirty="0"/>
              <a:t>At the end of the training participants will be able to: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State their obligations and that of their employers regarding infection control.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Understand the consequences of poor infection control practice.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State the actions to be taken in relation to the infection control requirements put in place within their working environment.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Identify the correct actions regarding a range of different infection control situations.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Implement infection control measures (including those required for COVID-19) in their workplace.</a:t>
            </a:r>
          </a:p>
          <a:p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135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IMPLEMENTATION OF CONTROL MEASURES INCLUDING THOSE REQUIRED DUE TO COVID-19.  THE DISCUSSION WILL COVER: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What is meant by the term healthcare associated infections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The chain of infection and how this informs infection prevention and control practice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Expand on </a:t>
            </a:r>
            <a:r>
              <a:rPr lang="en-GB" b="1"/>
              <a:t>earlier learning </a:t>
            </a:r>
            <a:r>
              <a:rPr lang="en-GB" b="1" dirty="0"/>
              <a:t>to ensure understanding of the routes of transmission of micro-organisms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Individual roles and responsibilities for the three levels of decontamination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Use single-use items appropriately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Conducting a risk assessment in respect of ensuring infection prevention and control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The different alert organisms and conditions that pose an infection risk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How to safely manage patients with specific alert organisms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Specific COVID control measures required for this particular workplace. </a:t>
            </a:r>
          </a:p>
        </p:txBody>
      </p:sp>
    </p:spTree>
    <p:extLst>
      <p:ext uri="{BB962C8B-B14F-4D97-AF65-F5344CB8AC3E}">
        <p14:creationId xmlns:p14="http://schemas.microsoft.com/office/powerpoint/2010/main" val="359530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INFECTION CONTROL TOPICS</a:t>
            </a:r>
          </a:p>
          <a:p>
            <a:endParaRPr lang="en-GB" dirty="0"/>
          </a:p>
          <a:p>
            <a:r>
              <a:rPr lang="en-GB" dirty="0"/>
              <a:t>This course will help you to get them before they get you, your family &amp; your clients!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 Legal Aspects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Disease Transmission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Hand Washing &amp; Gloving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Housekeeping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Needles &amp; Other Sharps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Waste Disposal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Implementing Control Measures in the workplace.</a:t>
            </a:r>
          </a:p>
        </p:txBody>
      </p:sp>
    </p:spTree>
    <p:extLst>
      <p:ext uri="{BB962C8B-B14F-4D97-AF65-F5344CB8AC3E}">
        <p14:creationId xmlns:p14="http://schemas.microsoft.com/office/powerpoint/2010/main" val="138553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62641"/>
            <a:ext cx="10301287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HEALTH &amp; SAFETY AT WORK (ETC.) ACT 1974</a:t>
            </a:r>
          </a:p>
          <a:p>
            <a:endParaRPr lang="en-GB" dirty="0"/>
          </a:p>
          <a:p>
            <a:r>
              <a:rPr lang="en-GB" dirty="0"/>
              <a:t>Employer must:</a:t>
            </a:r>
          </a:p>
          <a:p>
            <a:r>
              <a:rPr lang="en-GB" dirty="0"/>
              <a:t>	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Ensure safe place of 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Provide safe equipment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Provide information, training, instruction &amp; supervision.</a:t>
            </a:r>
          </a:p>
          <a:p>
            <a:endParaRPr lang="en-GB" dirty="0"/>
          </a:p>
          <a:p>
            <a:r>
              <a:rPr lang="en-GB" dirty="0"/>
              <a:t>Employee: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Has a duty to take reasonable care of their own health &amp; safety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Has a duty of care to other employees, clients, visitors, etc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Must co-operate with the employer in performing duties under the act and report any health and safety concerns.</a:t>
            </a:r>
          </a:p>
        </p:txBody>
      </p:sp>
    </p:spTree>
    <p:extLst>
      <p:ext uri="{BB962C8B-B14F-4D97-AF65-F5344CB8AC3E}">
        <p14:creationId xmlns:p14="http://schemas.microsoft.com/office/powerpoint/2010/main" val="10406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416867"/>
            <a:ext cx="10301287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MANAGEMENT OF HEALTH &amp; SAFETY AT WORK REGULATIONS</a:t>
            </a:r>
          </a:p>
          <a:p>
            <a:endParaRPr lang="en-GB" dirty="0"/>
          </a:p>
          <a:p>
            <a:r>
              <a:rPr lang="en-GB" dirty="0"/>
              <a:t>Employers must undertake a suitable &amp; sufficient risk assessment. This assessment: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Should identify the significant risks arising out of 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Should enable the employer or the self-employed person to identify and prioritise the measures that need to be taken to comply with the relevant statutory provisions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Should be appropriate to the nature of the work and such that it remains valid for a reasonable period of time.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8054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WHY HAVE THE NUMBER OF INFECTION CASES INCREASED?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Rapid population growth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Increased poverty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Expansion of the population into "remote" areas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Environmental degradation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Improved transportation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Deteriorating health provision infrastructure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Poor disease control and disease prevention.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4898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HEALTH CARE FACILITIES ARE THE IDEAL SETTINGS FOR TRANSMISSION OF DISEASE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Whenever clinical procedures are performed, clients are at risk of infection during and immediately following the procedure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Service providers and other staff are constantly exposed to potentially infectious materials as part of their 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Many of the people seeking health care services are already sick and may be more susceptible to infections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Many of the people seeking services have infections that can be transmitted to others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Services are sometimes provided to many clients in a limited physical space, often during a short period of time.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49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62642"/>
            <a:ext cx="1030128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MICRO-ORGANISMS ON YOUR SKIN CAN LEAD TO INFECTIONS</a:t>
            </a:r>
          </a:p>
          <a:p>
            <a:endParaRPr lang="en-GB" dirty="0"/>
          </a:p>
          <a:p>
            <a:r>
              <a:rPr lang="en-GB" dirty="0"/>
              <a:t>Resident micro-organisms live within the skin and are difficult to remove</a:t>
            </a:r>
          </a:p>
          <a:p>
            <a:endParaRPr lang="en-GB" dirty="0"/>
          </a:p>
          <a:p>
            <a:r>
              <a:rPr lang="en-GB" dirty="0"/>
              <a:t>Transient micro-organisms acquired during daily living can be easily removed by hand washing with plain soap and water </a:t>
            </a:r>
          </a:p>
          <a:p>
            <a:endParaRPr lang="en-GB" dirty="0"/>
          </a:p>
          <a:p>
            <a:r>
              <a:rPr lang="en-GB" dirty="0"/>
              <a:t>Hand washing:	Reduces the number of infectious micro-organisms on your hands</a:t>
            </a:r>
          </a:p>
          <a:p>
            <a:endParaRPr lang="en-GB" dirty="0"/>
          </a:p>
          <a:p>
            <a:r>
              <a:rPr lang="en-GB" dirty="0"/>
              <a:t>				Reduces client sickness and death 	caused by infections.</a:t>
            </a:r>
          </a:p>
        </p:txBody>
      </p:sp>
    </p:spTree>
    <p:extLst>
      <p:ext uri="{BB962C8B-B14F-4D97-AF65-F5344CB8AC3E}">
        <p14:creationId xmlns:p14="http://schemas.microsoft.com/office/powerpoint/2010/main" val="3111817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330" end="3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ALWAYS WASH YOUR HANDS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Immediately when you arrive at 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Before &amp; after attending to each clients personal needs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Before putting on and after taking off gloves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After touching any instrument or object that might be contaminated with blood or other body fluids, or after touching mucous membranes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After you handle blood, urine, or other specimens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After using the toilet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Before leaving 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Before and after handling food.</a:t>
            </a:r>
          </a:p>
        </p:txBody>
      </p:sp>
    </p:spTree>
    <p:extLst>
      <p:ext uri="{BB962C8B-B14F-4D97-AF65-F5344CB8AC3E}">
        <p14:creationId xmlns:p14="http://schemas.microsoft.com/office/powerpoint/2010/main" val="49290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TM04033921[[fn=Damask]]</Template>
  <TotalTime>170</TotalTime>
  <Words>1214</Words>
  <Application>Microsoft Office PowerPoint</Application>
  <PresentationFormat>Widescreen</PresentationFormat>
  <Paragraphs>230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Bookman Old Style</vt:lpstr>
      <vt:lpstr>Rockwell</vt:lpstr>
      <vt:lpstr>Damask</vt:lpstr>
      <vt:lpstr>Infection control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Moving &amp; Assisting People</dc:title>
  <dc:creator>Healthcare Trainers Network</dc:creator>
  <cp:lastModifiedBy>David Inglis</cp:lastModifiedBy>
  <cp:revision>26</cp:revision>
  <dcterms:created xsi:type="dcterms:W3CDTF">2020-12-27T08:34:17Z</dcterms:created>
  <dcterms:modified xsi:type="dcterms:W3CDTF">2022-12-28T11:47:52Z</dcterms:modified>
</cp:coreProperties>
</file>