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84" r:id="rId6"/>
    <p:sldId id="285" r:id="rId7"/>
    <p:sldId id="286" r:id="rId8"/>
    <p:sldId id="287" r:id="rId9"/>
    <p:sldId id="288" r:id="rId10"/>
    <p:sldId id="295" r:id="rId11"/>
    <p:sldId id="296" r:id="rId12"/>
    <p:sldId id="290" r:id="rId13"/>
    <p:sldId id="291" r:id="rId14"/>
    <p:sldId id="292" r:id="rId15"/>
    <p:sldId id="293" r:id="rId16"/>
    <p:sldId id="294"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2" d="100"/>
          <a:sy n="72"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046922" y="1828799"/>
            <a:ext cx="10098156" cy="2731912"/>
          </a:xfrm>
        </p:spPr>
        <p:txBody>
          <a:bodyPr>
            <a:normAutofit/>
          </a:bodyPr>
          <a:lstStyle/>
          <a:p>
            <a:r>
              <a:rPr lang="en-GB" sz="4400" dirty="0">
                <a:latin typeface="Arial" panose="020B0604020202020204" pitchFamily="34" charset="0"/>
                <a:cs typeface="Arial" panose="020B0604020202020204" pitchFamily="34" charset="0"/>
              </a:rPr>
              <a:t>SAFEGUARDING ADULTS AT RISK</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495B514D-1914-9806-7664-2C19499ECB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7087" y="699984"/>
            <a:ext cx="2477825" cy="2257629"/>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862322"/>
          </a:xfrm>
          <a:prstGeom prst="rect">
            <a:avLst/>
          </a:prstGeom>
          <a:noFill/>
        </p:spPr>
        <p:txBody>
          <a:bodyPr wrap="square">
            <a:spAutoFit/>
          </a:bodyPr>
          <a:lstStyle/>
          <a:p>
            <a:endParaRPr lang="en-GB" b="1" dirty="0"/>
          </a:p>
          <a:p>
            <a:endParaRPr lang="en-GB" b="1" dirty="0"/>
          </a:p>
          <a:p>
            <a:r>
              <a:rPr lang="en-GB" b="1" dirty="0"/>
              <a:t>ORGANISATIONAL ABUSE</a:t>
            </a:r>
          </a:p>
          <a:p>
            <a:endParaRPr lang="en-GB" dirty="0"/>
          </a:p>
          <a:p>
            <a:r>
              <a:rPr lang="en-GB" dirty="0"/>
              <a:t>Managers and staff should ensure that the operation of the service is centred on the needs of the service users and not on those of the organisation. The systems in place to ensure the smooth running of the organisation should be flexible, they can become abusive if they are dogmatic and non-negotiable.</a:t>
            </a:r>
          </a:p>
          <a:p>
            <a:endParaRPr lang="en-GB" dirty="0"/>
          </a:p>
          <a:p>
            <a:endParaRPr lang="en-GB" dirty="0"/>
          </a:p>
        </p:txBody>
      </p:sp>
    </p:spTree>
    <p:extLst>
      <p:ext uri="{BB962C8B-B14F-4D97-AF65-F5344CB8AC3E}">
        <p14:creationId xmlns:p14="http://schemas.microsoft.com/office/powerpoint/2010/main" val="274836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139321"/>
          </a:xfrm>
          <a:prstGeom prst="rect">
            <a:avLst/>
          </a:prstGeom>
          <a:noFill/>
        </p:spPr>
        <p:txBody>
          <a:bodyPr wrap="square">
            <a:spAutoFit/>
          </a:bodyPr>
          <a:lstStyle/>
          <a:p>
            <a:endParaRPr lang="en-GB" b="1" dirty="0"/>
          </a:p>
          <a:p>
            <a:endParaRPr lang="en-GB" b="1" dirty="0"/>
          </a:p>
          <a:p>
            <a:r>
              <a:rPr lang="en-GB" b="1" dirty="0"/>
              <a:t>THE CARE ACT 2014 RECOGNISED OTHER FORMS OF ABUSE:</a:t>
            </a:r>
          </a:p>
          <a:p>
            <a:endParaRPr lang="en-GB" b="1" dirty="0"/>
          </a:p>
          <a:p>
            <a:pPr marL="285750" indent="-285750">
              <a:buFont typeface="Arial" panose="020B0604020202020204" pitchFamily="34" charset="0"/>
              <a:buChar char="•"/>
            </a:pPr>
            <a:r>
              <a:rPr lang="en-GB" dirty="0"/>
              <a:t>Self-Neglect</a:t>
            </a:r>
          </a:p>
          <a:p>
            <a:pPr marL="285750" indent="-285750">
              <a:buFont typeface="Arial" panose="020B0604020202020204" pitchFamily="34" charset="0"/>
              <a:buChar char="•"/>
            </a:pPr>
            <a:r>
              <a:rPr lang="en-GB" dirty="0"/>
              <a:t>Domestic</a:t>
            </a:r>
          </a:p>
          <a:p>
            <a:pPr marL="285750" indent="-285750">
              <a:buFont typeface="Arial" panose="020B0604020202020204" pitchFamily="34" charset="0"/>
              <a:buChar char="•"/>
            </a:pPr>
            <a:r>
              <a:rPr lang="en-GB" dirty="0"/>
              <a:t>Radicalisation</a:t>
            </a:r>
          </a:p>
          <a:p>
            <a:pPr marL="285750" indent="-285750">
              <a:buFont typeface="Arial" panose="020B0604020202020204" pitchFamily="34" charset="0"/>
              <a:buChar char="•"/>
            </a:pPr>
            <a:r>
              <a:rPr lang="en-GB" dirty="0"/>
              <a:t>Internet &amp; Online Social Networking</a:t>
            </a:r>
          </a:p>
          <a:p>
            <a:pPr marL="285750" indent="-285750">
              <a:buFont typeface="Arial" panose="020B0604020202020204" pitchFamily="34" charset="0"/>
              <a:buChar char="•"/>
            </a:pPr>
            <a:r>
              <a:rPr lang="en-GB" dirty="0"/>
              <a:t>Bullying</a:t>
            </a:r>
          </a:p>
          <a:p>
            <a:pPr marL="285750" indent="-285750">
              <a:buFont typeface="Arial" panose="020B0604020202020204" pitchFamily="34" charset="0"/>
              <a:buChar char="•"/>
            </a:pPr>
            <a:r>
              <a:rPr lang="en-GB" dirty="0"/>
              <a:t>Modern Slavery.</a:t>
            </a:r>
          </a:p>
          <a:p>
            <a:endParaRPr lang="en-GB" dirty="0"/>
          </a:p>
        </p:txBody>
      </p:sp>
    </p:spTree>
    <p:extLst>
      <p:ext uri="{BB962C8B-B14F-4D97-AF65-F5344CB8AC3E}">
        <p14:creationId xmlns:p14="http://schemas.microsoft.com/office/powerpoint/2010/main" val="294429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693319"/>
          </a:xfrm>
          <a:prstGeom prst="rect">
            <a:avLst/>
          </a:prstGeom>
          <a:noFill/>
        </p:spPr>
        <p:txBody>
          <a:bodyPr wrap="square">
            <a:spAutoFit/>
          </a:bodyPr>
          <a:lstStyle/>
          <a:p>
            <a:endParaRPr lang="en-GB" b="1" dirty="0"/>
          </a:p>
          <a:p>
            <a:endParaRPr lang="en-GB" b="1" dirty="0"/>
          </a:p>
          <a:p>
            <a:r>
              <a:rPr lang="en-GB" b="1" dirty="0"/>
              <a:t>RESPONDING:</a:t>
            </a:r>
          </a:p>
          <a:p>
            <a:endParaRPr lang="en-GB" dirty="0"/>
          </a:p>
          <a:p>
            <a:r>
              <a:rPr lang="en-GB" dirty="0"/>
              <a:t>Do...</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Remain calm</a:t>
            </a:r>
          </a:p>
          <a:p>
            <a:pPr marL="285750" indent="-285750">
              <a:buFont typeface="Arial" panose="020B0604020202020204" pitchFamily="34" charset="0"/>
              <a:buChar char="•"/>
            </a:pPr>
            <a:r>
              <a:rPr lang="en-GB" dirty="0"/>
              <a:t>Listen</a:t>
            </a:r>
          </a:p>
          <a:p>
            <a:pPr marL="285750" indent="-285750">
              <a:buFont typeface="Arial" panose="020B0604020202020204" pitchFamily="34" charset="0"/>
              <a:buChar char="•"/>
            </a:pPr>
            <a:r>
              <a:rPr lang="en-GB" dirty="0"/>
              <a:t>Acknowledge regret, show concern</a:t>
            </a:r>
          </a:p>
          <a:p>
            <a:pPr marL="285750" indent="-285750">
              <a:buFont typeface="Arial" panose="020B0604020202020204" pitchFamily="34" charset="0"/>
              <a:buChar char="•"/>
            </a:pPr>
            <a:r>
              <a:rPr lang="en-GB" dirty="0"/>
              <a:t>Reassure</a:t>
            </a:r>
          </a:p>
          <a:p>
            <a:pPr marL="285750" indent="-285750">
              <a:buFont typeface="Arial" panose="020B0604020202020204" pitchFamily="34" charset="0"/>
              <a:buChar char="•"/>
            </a:pPr>
            <a:r>
              <a:rPr lang="en-GB" dirty="0"/>
              <a:t>Treat seriously</a:t>
            </a:r>
          </a:p>
          <a:p>
            <a:pPr marL="285750" indent="-285750">
              <a:buFont typeface="Arial" panose="020B0604020202020204" pitchFamily="34" charset="0"/>
              <a:buChar char="•"/>
            </a:pPr>
            <a:r>
              <a:rPr lang="en-GB" dirty="0"/>
              <a:t>Explain what happens next</a:t>
            </a:r>
          </a:p>
          <a:p>
            <a:pPr marL="285750" indent="-285750">
              <a:buFont typeface="Arial" panose="020B0604020202020204" pitchFamily="34" charset="0"/>
              <a:buChar char="•"/>
            </a:pPr>
            <a:r>
              <a:rPr lang="en-GB" dirty="0"/>
              <a:t>Allow someone to talk - ask 'open' questions. </a:t>
            </a:r>
          </a:p>
        </p:txBody>
      </p:sp>
    </p:spTree>
    <p:extLst>
      <p:ext uri="{BB962C8B-B14F-4D97-AF65-F5344CB8AC3E}">
        <p14:creationId xmlns:p14="http://schemas.microsoft.com/office/powerpoint/2010/main" val="3189023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247317"/>
          </a:xfrm>
          <a:prstGeom prst="rect">
            <a:avLst/>
          </a:prstGeom>
          <a:noFill/>
        </p:spPr>
        <p:txBody>
          <a:bodyPr wrap="square">
            <a:spAutoFit/>
          </a:bodyPr>
          <a:lstStyle/>
          <a:p>
            <a:endParaRPr lang="en-GB" b="1" dirty="0"/>
          </a:p>
          <a:p>
            <a:endParaRPr lang="en-GB" b="1" dirty="0"/>
          </a:p>
          <a:p>
            <a:r>
              <a:rPr lang="en-GB" b="1" dirty="0"/>
              <a:t>RESPONDING:</a:t>
            </a:r>
          </a:p>
          <a:p>
            <a:endParaRPr lang="en-GB" dirty="0"/>
          </a:p>
          <a:p>
            <a:r>
              <a:rPr lang="en-GB" dirty="0"/>
              <a:t>Don't...</a:t>
            </a:r>
          </a:p>
          <a:p>
            <a:endParaRPr lang="en-GB" dirty="0"/>
          </a:p>
          <a:p>
            <a:pPr marL="285750" indent="-285750">
              <a:buFont typeface="Arial" panose="020B0604020202020204" pitchFamily="34" charset="0"/>
              <a:buChar char="•"/>
            </a:pPr>
            <a:r>
              <a:rPr lang="en-GB" dirty="0"/>
              <a:t>Press the person for more details</a:t>
            </a:r>
          </a:p>
          <a:p>
            <a:pPr marL="285750" indent="-285750">
              <a:buFont typeface="Arial" panose="020B0604020202020204" pitchFamily="34" charset="0"/>
              <a:buChar char="•"/>
            </a:pPr>
            <a:r>
              <a:rPr lang="en-GB" dirty="0"/>
              <a:t>Promise to keep secrets</a:t>
            </a:r>
          </a:p>
          <a:p>
            <a:pPr marL="285750" indent="-285750">
              <a:buFont typeface="Arial" panose="020B0604020202020204" pitchFamily="34" charset="0"/>
              <a:buChar char="•"/>
            </a:pPr>
            <a:r>
              <a:rPr lang="en-GB" dirty="0"/>
              <a:t>Make promises you are unable to keep</a:t>
            </a:r>
          </a:p>
          <a:p>
            <a:pPr marL="285750" indent="-285750">
              <a:buFont typeface="Arial" panose="020B0604020202020204" pitchFamily="34" charset="0"/>
              <a:buChar char="•"/>
            </a:pPr>
            <a:r>
              <a:rPr lang="en-GB" dirty="0"/>
              <a:t>Be judgemental</a:t>
            </a:r>
          </a:p>
          <a:p>
            <a:pPr marL="285750" indent="-285750">
              <a:buFont typeface="Arial" panose="020B0604020202020204" pitchFamily="34" charset="0"/>
              <a:buChar char="•"/>
            </a:pPr>
            <a:r>
              <a:rPr lang="en-GB" dirty="0"/>
              <a:t>Stop someone who is freely recalling significant events</a:t>
            </a:r>
          </a:p>
          <a:p>
            <a:pPr marL="285750" indent="-285750">
              <a:buFont typeface="Arial" panose="020B0604020202020204" pitchFamily="34" charset="0"/>
              <a:buChar char="•"/>
            </a:pPr>
            <a:r>
              <a:rPr lang="en-GB" dirty="0"/>
              <a:t>Contact the alleged perpetrator or victim (depending on who is sharing the information)</a:t>
            </a:r>
          </a:p>
          <a:p>
            <a:pPr marL="285750" indent="-285750">
              <a:buFont typeface="Arial" panose="020B0604020202020204" pitchFamily="34" charset="0"/>
              <a:buChar char="•"/>
            </a:pPr>
            <a:r>
              <a:rPr lang="en-GB" dirty="0"/>
              <a:t>Gossip about it</a:t>
            </a:r>
          </a:p>
          <a:p>
            <a:pPr marL="285750" indent="-285750">
              <a:buFont typeface="Arial" panose="020B0604020202020204" pitchFamily="34" charset="0"/>
              <a:buChar char="•"/>
            </a:pPr>
            <a:r>
              <a:rPr lang="en-GB" dirty="0"/>
              <a:t>Destroy evidence</a:t>
            </a:r>
          </a:p>
          <a:p>
            <a:pPr marL="285750" indent="-285750">
              <a:buFont typeface="Arial" panose="020B0604020202020204" pitchFamily="34" charset="0"/>
              <a:buChar char="•"/>
            </a:pPr>
            <a:r>
              <a:rPr lang="en-GB" dirty="0"/>
              <a:t>PANIC!!!.</a:t>
            </a:r>
          </a:p>
        </p:txBody>
      </p:sp>
    </p:spTree>
    <p:extLst>
      <p:ext uri="{BB962C8B-B14F-4D97-AF65-F5344CB8AC3E}">
        <p14:creationId xmlns:p14="http://schemas.microsoft.com/office/powerpoint/2010/main" val="3101775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031325"/>
          </a:xfrm>
          <a:prstGeom prst="rect">
            <a:avLst/>
          </a:prstGeom>
          <a:noFill/>
        </p:spPr>
        <p:txBody>
          <a:bodyPr wrap="square">
            <a:spAutoFit/>
          </a:bodyPr>
          <a:lstStyle/>
          <a:p>
            <a:endParaRPr lang="en-GB" b="1" dirty="0"/>
          </a:p>
          <a:p>
            <a:endParaRPr lang="en-GB" b="1" dirty="0"/>
          </a:p>
          <a:p>
            <a:r>
              <a:rPr lang="en-GB" b="1" dirty="0"/>
              <a:t>REPORTING:</a:t>
            </a:r>
          </a:p>
          <a:p>
            <a:endParaRPr lang="en-GB" dirty="0"/>
          </a:p>
          <a:p>
            <a:r>
              <a:rPr lang="en-GB" dirty="0"/>
              <a:t>If you see, hear about or suspect abuse, you have a duty to report the information to your line manager, or to a relevant manager as soon as possible.</a:t>
            </a:r>
          </a:p>
          <a:p>
            <a:endParaRPr lang="en-GB" dirty="0"/>
          </a:p>
        </p:txBody>
      </p:sp>
    </p:spTree>
    <p:extLst>
      <p:ext uri="{BB962C8B-B14F-4D97-AF65-F5344CB8AC3E}">
        <p14:creationId xmlns:p14="http://schemas.microsoft.com/office/powerpoint/2010/main" val="1929655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970318"/>
          </a:xfrm>
          <a:prstGeom prst="rect">
            <a:avLst/>
          </a:prstGeom>
          <a:noFill/>
        </p:spPr>
        <p:txBody>
          <a:bodyPr wrap="square">
            <a:spAutoFit/>
          </a:bodyPr>
          <a:lstStyle/>
          <a:p>
            <a:endParaRPr lang="en-GB" b="1" dirty="0"/>
          </a:p>
          <a:p>
            <a:endParaRPr lang="en-GB" b="1" dirty="0"/>
          </a:p>
          <a:p>
            <a:r>
              <a:rPr lang="en-GB" b="1" dirty="0"/>
              <a:t>RECORDING:</a:t>
            </a:r>
          </a:p>
          <a:p>
            <a:endParaRPr lang="en-GB" dirty="0"/>
          </a:p>
          <a:p>
            <a:r>
              <a:rPr lang="en-GB" dirty="0"/>
              <a:t>Accurate and detailed recording is essential:</a:t>
            </a:r>
          </a:p>
          <a:p>
            <a:endParaRPr lang="en-GB" dirty="0"/>
          </a:p>
          <a:p>
            <a:pPr marL="285750" indent="-285750">
              <a:buFont typeface="Arial" panose="020B0604020202020204" pitchFamily="34" charset="0"/>
              <a:buChar char="•"/>
            </a:pPr>
            <a:r>
              <a:rPr lang="en-GB" dirty="0"/>
              <a:t>Complete the relevant paperwork for your organisation, this must be in a black pen</a:t>
            </a:r>
          </a:p>
          <a:p>
            <a:pPr marL="285750" indent="-285750">
              <a:buFont typeface="Arial" panose="020B0604020202020204" pitchFamily="34" charset="0"/>
              <a:buChar char="•"/>
            </a:pPr>
            <a:r>
              <a:rPr lang="en-GB" dirty="0"/>
              <a:t>Consider confidentiality</a:t>
            </a:r>
          </a:p>
          <a:p>
            <a:pPr marL="285750" indent="-285750">
              <a:buFont typeface="Arial" panose="020B0604020202020204" pitchFamily="34" charset="0"/>
              <a:buChar char="•"/>
            </a:pPr>
            <a:r>
              <a:rPr lang="en-GB" dirty="0"/>
              <a:t>Record if you saw the event, or when the allegation was made including the date, time and place</a:t>
            </a:r>
          </a:p>
          <a:p>
            <a:pPr marL="285750" indent="-285750">
              <a:buFont typeface="Arial" panose="020B0604020202020204" pitchFamily="34" charset="0"/>
              <a:buChar char="•"/>
            </a:pPr>
            <a:r>
              <a:rPr lang="en-GB" dirty="0"/>
              <a:t>Record exactly what was said, using their words, and by whom, this must not include your own opinion</a:t>
            </a:r>
          </a:p>
          <a:p>
            <a:pPr marL="285750" indent="-285750">
              <a:buFont typeface="Arial" panose="020B0604020202020204" pitchFamily="34" charset="0"/>
              <a:buChar char="•"/>
            </a:pPr>
            <a:r>
              <a:rPr lang="en-GB" dirty="0"/>
              <a:t>Make sure other people will be able to read your writing and put your signature and date.</a:t>
            </a:r>
          </a:p>
          <a:p>
            <a:endParaRPr lang="en-GB" dirty="0"/>
          </a:p>
        </p:txBody>
      </p:sp>
    </p:spTree>
    <p:extLst>
      <p:ext uri="{BB962C8B-B14F-4D97-AF65-F5344CB8AC3E}">
        <p14:creationId xmlns:p14="http://schemas.microsoft.com/office/powerpoint/2010/main" val="76123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6186309"/>
          </a:xfrm>
          <a:prstGeom prst="rect">
            <a:avLst/>
          </a:prstGeom>
          <a:noFill/>
        </p:spPr>
        <p:txBody>
          <a:bodyPr wrap="square">
            <a:spAutoFit/>
          </a:bodyPr>
          <a:lstStyle/>
          <a:p>
            <a:endParaRPr lang="en-GB" b="1" dirty="0"/>
          </a:p>
          <a:p>
            <a:endParaRPr lang="en-GB" b="1" dirty="0"/>
          </a:p>
          <a:p>
            <a:r>
              <a:rPr lang="en-GB" b="1" dirty="0"/>
              <a:t>SAFEGUARDING ADULTS AT RISK DISCUSION COVERING:</a:t>
            </a:r>
          </a:p>
          <a:p>
            <a:pPr algn="ctr"/>
            <a:endParaRPr lang="en-GB" dirty="0"/>
          </a:p>
          <a:p>
            <a:pPr marL="285750" indent="-285750">
              <a:buFont typeface="Arial" panose="020B0604020202020204" pitchFamily="34" charset="0"/>
              <a:buChar char="•"/>
            </a:pPr>
            <a:r>
              <a:rPr lang="en-GB" sz="1700" dirty="0"/>
              <a:t>How to support people to keep themselves safe</a:t>
            </a:r>
          </a:p>
          <a:p>
            <a:pPr marL="285750" indent="-285750">
              <a:buFont typeface="Arial" panose="020B0604020202020204" pitchFamily="34" charset="0"/>
              <a:buChar char="•"/>
            </a:pPr>
            <a:r>
              <a:rPr lang="en-GB" sz="1700" dirty="0"/>
              <a:t>Responding to safeguarding alerts / referrals</a:t>
            </a:r>
          </a:p>
          <a:p>
            <a:pPr marL="285750" indent="-285750">
              <a:buFont typeface="Arial" panose="020B0604020202020204" pitchFamily="34" charset="0"/>
              <a:buChar char="•"/>
            </a:pPr>
            <a:r>
              <a:rPr lang="en-GB" sz="1700" dirty="0"/>
              <a:t>How to identify and reduce potential and actual risks after disclosure or an allegation has been made</a:t>
            </a:r>
          </a:p>
          <a:p>
            <a:pPr marL="285750" indent="-285750">
              <a:buFont typeface="Arial" panose="020B0604020202020204" pitchFamily="34" charset="0"/>
              <a:buChar char="•"/>
            </a:pPr>
            <a:r>
              <a:rPr lang="en-GB" sz="1700" dirty="0"/>
              <a:t>How to develop protective strategies for those that decline services</a:t>
            </a:r>
          </a:p>
          <a:p>
            <a:pPr marL="285750" indent="-285750">
              <a:buFont typeface="Arial" panose="020B0604020202020204" pitchFamily="34" charset="0"/>
              <a:buChar char="•"/>
            </a:pPr>
            <a:r>
              <a:rPr lang="en-GB" sz="1700" dirty="0"/>
              <a:t>The levels or thresholds for investigating in response to a safeguarding referral and the requirements of gathering initial information </a:t>
            </a:r>
          </a:p>
          <a:p>
            <a:pPr marL="285750" indent="-285750">
              <a:buFont typeface="Arial" panose="020B0604020202020204" pitchFamily="34" charset="0"/>
              <a:buChar char="•"/>
            </a:pPr>
            <a:r>
              <a:rPr lang="en-GB" sz="1700" dirty="0"/>
              <a:t>Applying local and national policy and procedural frameworks when undertaking safeguarding activity</a:t>
            </a:r>
          </a:p>
          <a:p>
            <a:pPr marL="285750" indent="-285750">
              <a:buFont typeface="Arial" panose="020B0604020202020204" pitchFamily="34" charset="0"/>
              <a:buChar char="•"/>
            </a:pPr>
            <a:r>
              <a:rPr lang="en-GB" sz="1700" dirty="0"/>
              <a:t>The legislation that is relevant to undertaking safeguarding activity</a:t>
            </a:r>
          </a:p>
          <a:p>
            <a:pPr marL="285750" indent="-285750">
              <a:buFont typeface="Arial" panose="020B0604020202020204" pitchFamily="34" charset="0"/>
              <a:buChar char="•"/>
            </a:pPr>
            <a:r>
              <a:rPr lang="en-GB" sz="1700" dirty="0"/>
              <a:t>How to support service users and carers to understand safeguarding issues to maximise their decision making</a:t>
            </a:r>
          </a:p>
          <a:p>
            <a:pPr marL="285750" indent="-285750">
              <a:buFont typeface="Arial" panose="020B0604020202020204" pitchFamily="34" charset="0"/>
              <a:buChar char="•"/>
            </a:pPr>
            <a:r>
              <a:rPr lang="en-GB" sz="1700" dirty="0"/>
              <a:t>When to use emergency systems to safeguard adults</a:t>
            </a:r>
          </a:p>
          <a:p>
            <a:pPr marL="285750" indent="-285750">
              <a:buFont typeface="Arial" panose="020B0604020202020204" pitchFamily="34" charset="0"/>
              <a:buChar char="•"/>
            </a:pPr>
            <a:r>
              <a:rPr lang="en-GB" sz="1700" dirty="0"/>
              <a:t>How to maintain accurate, complete and up to date records</a:t>
            </a:r>
          </a:p>
          <a:p>
            <a:pPr marL="285750" indent="-285750">
              <a:buFont typeface="Arial" panose="020B0604020202020204" pitchFamily="34" charset="0"/>
              <a:buChar char="•"/>
            </a:pPr>
            <a:r>
              <a:rPr lang="en-GB" sz="1700" dirty="0"/>
              <a:t>How best evidence is achieved</a:t>
            </a:r>
          </a:p>
          <a:p>
            <a:pPr marL="285750" indent="-285750">
              <a:buFont typeface="Arial" panose="020B0604020202020204" pitchFamily="34" charset="0"/>
              <a:buChar char="•"/>
            </a:pPr>
            <a:r>
              <a:rPr lang="en-GB" sz="1700" dirty="0"/>
              <a:t>The purpose of Safeguarding Adults investigations and how to apply the duties and tasks involved</a:t>
            </a:r>
          </a:p>
          <a:p>
            <a:pPr marL="285750" indent="-285750">
              <a:buFont typeface="Arial" panose="020B0604020202020204" pitchFamily="34" charset="0"/>
              <a:buChar char="•"/>
            </a:pPr>
            <a:r>
              <a:rPr lang="en-GB" sz="1700" dirty="0"/>
              <a:t>The roles and responsibilities of the different agencies involved in investigating allegations of abuse.</a:t>
            </a:r>
          </a:p>
          <a:p>
            <a:endParaRPr lang="en-GB" dirty="0"/>
          </a:p>
        </p:txBody>
      </p:sp>
    </p:spTree>
    <p:extLst>
      <p:ext uri="{BB962C8B-B14F-4D97-AF65-F5344CB8AC3E}">
        <p14:creationId xmlns:p14="http://schemas.microsoft.com/office/powerpoint/2010/main" val="21756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693319"/>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a:t>
            </a:r>
          </a:p>
          <a:p>
            <a:endParaRPr lang="en-GB" dirty="0"/>
          </a:p>
          <a:p>
            <a:pPr marL="285750" indent="-285750">
              <a:buFont typeface="Arial" panose="020B0604020202020204" pitchFamily="34" charset="0"/>
              <a:buChar char="•"/>
            </a:pPr>
            <a:r>
              <a:rPr lang="en-GB" dirty="0"/>
              <a:t>Explain what is meant by the term ‘an adult at risk'</a:t>
            </a:r>
          </a:p>
          <a:p>
            <a:pPr marL="285750" indent="-285750">
              <a:buFont typeface="Arial" panose="020B0604020202020204" pitchFamily="34" charset="0"/>
              <a:buChar char="•"/>
            </a:pPr>
            <a:r>
              <a:rPr lang="en-GB" dirty="0"/>
              <a:t>List the forms abuse may take</a:t>
            </a:r>
          </a:p>
          <a:p>
            <a:pPr marL="285750" indent="-285750">
              <a:buFont typeface="Arial" panose="020B0604020202020204" pitchFamily="34" charset="0"/>
              <a:buChar char="•"/>
            </a:pPr>
            <a:r>
              <a:rPr lang="en-GB" dirty="0"/>
              <a:t>Recognise signs and symptoms of abuse</a:t>
            </a:r>
          </a:p>
          <a:p>
            <a:pPr marL="285750" indent="-285750">
              <a:buFont typeface="Arial" panose="020B0604020202020204" pitchFamily="34" charset="0"/>
              <a:buChar char="•"/>
            </a:pPr>
            <a:r>
              <a:rPr lang="en-GB" dirty="0"/>
              <a:t>Understand how to respond appropriately to disclosures of abuse</a:t>
            </a:r>
          </a:p>
          <a:p>
            <a:pPr marL="285750" indent="-285750">
              <a:buFont typeface="Arial" panose="020B0604020202020204" pitchFamily="34" charset="0"/>
              <a:buChar char="•"/>
            </a:pPr>
            <a:r>
              <a:rPr lang="en-GB" dirty="0"/>
              <a:t>Understand the legislation and guidance concerning safeguarding adults at risk</a:t>
            </a:r>
          </a:p>
          <a:p>
            <a:r>
              <a:rPr lang="en-GB" dirty="0"/>
              <a:t>•    Implement safeguarding adults at risk measures in the workplace.</a:t>
            </a:r>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585323"/>
          </a:xfrm>
          <a:prstGeom prst="rect">
            <a:avLst/>
          </a:prstGeom>
          <a:noFill/>
        </p:spPr>
        <p:txBody>
          <a:bodyPr wrap="square">
            <a:spAutoFit/>
          </a:bodyPr>
          <a:lstStyle/>
          <a:p>
            <a:endParaRPr lang="en-GB" b="1" dirty="0"/>
          </a:p>
          <a:p>
            <a:endParaRPr lang="en-GB" b="1" dirty="0"/>
          </a:p>
          <a:p>
            <a:r>
              <a:rPr lang="en-GB" b="1" dirty="0"/>
              <a:t>THE CARE ACT 2014</a:t>
            </a:r>
          </a:p>
          <a:p>
            <a:endParaRPr lang="en-GB" dirty="0"/>
          </a:p>
          <a:p>
            <a:pPr marL="285750" indent="-285750">
              <a:buFont typeface="Arial" panose="020B0604020202020204" pitchFamily="34" charset="0"/>
              <a:buChar char="•"/>
            </a:pPr>
            <a:r>
              <a:rPr lang="en-GB" dirty="0"/>
              <a:t>Adult safeguarding is the process of protecting adults with care and support needs from abuse or neglect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It is an important part of what many public services do, but the key responsibility is with local authorities in partnership with the police and the NHS.</a:t>
            </a:r>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139321"/>
          </a:xfrm>
          <a:prstGeom prst="rect">
            <a:avLst/>
          </a:prstGeom>
          <a:noFill/>
        </p:spPr>
        <p:txBody>
          <a:bodyPr wrap="square">
            <a:spAutoFit/>
          </a:bodyPr>
          <a:lstStyle/>
          <a:p>
            <a:endParaRPr lang="en-GB" b="1" dirty="0"/>
          </a:p>
          <a:p>
            <a:endParaRPr lang="en-GB" b="1" dirty="0"/>
          </a:p>
          <a:p>
            <a:r>
              <a:rPr lang="en-GB" b="1" dirty="0"/>
              <a:t>SIX PRINCIPLES OF SAFEGUARDING</a:t>
            </a:r>
          </a:p>
          <a:p>
            <a:endParaRPr lang="en-GB" dirty="0"/>
          </a:p>
          <a:p>
            <a:pPr marL="285750" indent="-285750">
              <a:buFont typeface="Arial" panose="020B0604020202020204" pitchFamily="34" charset="0"/>
              <a:buChar char="•"/>
            </a:pPr>
            <a:r>
              <a:rPr lang="en-GB" dirty="0"/>
              <a:t>Empowerment</a:t>
            </a:r>
          </a:p>
          <a:p>
            <a:pPr marL="285750" indent="-285750">
              <a:buFont typeface="Arial" panose="020B0604020202020204" pitchFamily="34" charset="0"/>
              <a:buChar char="•"/>
            </a:pPr>
            <a:r>
              <a:rPr lang="en-GB" dirty="0"/>
              <a:t>Prevention</a:t>
            </a:r>
          </a:p>
          <a:p>
            <a:pPr marL="285750" indent="-285750">
              <a:buFont typeface="Arial" panose="020B0604020202020204" pitchFamily="34" charset="0"/>
              <a:buChar char="•"/>
            </a:pPr>
            <a:r>
              <a:rPr lang="en-GB" dirty="0"/>
              <a:t>Proportionality</a:t>
            </a:r>
          </a:p>
          <a:p>
            <a:pPr marL="285750" indent="-285750">
              <a:buFont typeface="Arial" panose="020B0604020202020204" pitchFamily="34" charset="0"/>
              <a:buChar char="•"/>
            </a:pPr>
            <a:r>
              <a:rPr lang="en-GB" dirty="0"/>
              <a:t>Protection</a:t>
            </a:r>
          </a:p>
          <a:p>
            <a:pPr marL="285750" indent="-285750">
              <a:buFont typeface="Arial" panose="020B0604020202020204" pitchFamily="34" charset="0"/>
              <a:buChar char="•"/>
            </a:pPr>
            <a:r>
              <a:rPr lang="en-GB" dirty="0"/>
              <a:t>Partnerships</a:t>
            </a:r>
          </a:p>
          <a:p>
            <a:pPr marL="285750" indent="-285750">
              <a:buFont typeface="Arial" panose="020B0604020202020204" pitchFamily="34" charset="0"/>
              <a:buChar char="•"/>
            </a:pPr>
            <a:r>
              <a:rPr lang="en-GB" dirty="0"/>
              <a:t>Accountability.</a:t>
            </a:r>
          </a:p>
          <a:p>
            <a:endParaRPr lang="en-GB" dirty="0"/>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22885"/>
            <a:ext cx="10301287" cy="2585323"/>
          </a:xfrm>
          <a:prstGeom prst="rect">
            <a:avLst/>
          </a:prstGeom>
          <a:noFill/>
        </p:spPr>
        <p:txBody>
          <a:bodyPr wrap="square">
            <a:spAutoFit/>
          </a:bodyPr>
          <a:lstStyle/>
          <a:p>
            <a:endParaRPr lang="en-GB" b="1" dirty="0"/>
          </a:p>
          <a:p>
            <a:endParaRPr lang="en-GB" b="1" dirty="0"/>
          </a:p>
          <a:p>
            <a:r>
              <a:rPr lang="en-GB" b="1" dirty="0"/>
              <a:t>WHO IS AN ADULT AT RISK?</a:t>
            </a:r>
          </a:p>
          <a:p>
            <a:endParaRPr lang="en-GB" dirty="0"/>
          </a:p>
          <a:p>
            <a:r>
              <a:rPr lang="en-GB" dirty="0"/>
              <a:t>“Any person aged 18 and over who is or may be in need of community care services by reason of mental or other disability, age or illness and who is or maybe unable to take care of himself or herself, or unable to protect himself or herself against harm or serious exploitation.”</a:t>
            </a:r>
          </a:p>
          <a:p>
            <a:endParaRPr lang="en-GB" dirty="0"/>
          </a:p>
          <a:p>
            <a:endParaRPr lang="en-GB" dirty="0"/>
          </a:p>
        </p:txBody>
      </p:sp>
    </p:spTree>
    <p:extLst>
      <p:ext uri="{BB962C8B-B14F-4D97-AF65-F5344CB8AC3E}">
        <p14:creationId xmlns:p14="http://schemas.microsoft.com/office/powerpoint/2010/main" val="1684162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031325"/>
          </a:xfrm>
          <a:prstGeom prst="rect">
            <a:avLst/>
          </a:prstGeom>
          <a:noFill/>
        </p:spPr>
        <p:txBody>
          <a:bodyPr wrap="square">
            <a:spAutoFit/>
          </a:bodyPr>
          <a:lstStyle/>
          <a:p>
            <a:endParaRPr lang="en-GB" b="1" dirty="0"/>
          </a:p>
          <a:p>
            <a:endParaRPr lang="en-GB" b="1" dirty="0"/>
          </a:p>
          <a:p>
            <a:r>
              <a:rPr lang="en-GB" b="1" dirty="0"/>
              <a:t>ADULT ABUSE IS…</a:t>
            </a:r>
          </a:p>
          <a:p>
            <a:endParaRPr lang="en-GB" dirty="0"/>
          </a:p>
          <a:p>
            <a:r>
              <a:rPr lang="en-GB" dirty="0"/>
              <a:t>“The violation of an individual's human and civil rights by any other person or persons.”</a:t>
            </a:r>
          </a:p>
          <a:p>
            <a:endParaRPr lang="en-GB" dirty="0"/>
          </a:p>
          <a:p>
            <a:endParaRPr lang="en-GB" dirty="0"/>
          </a:p>
        </p:txBody>
      </p:sp>
    </p:spTree>
    <p:extLst>
      <p:ext uri="{BB962C8B-B14F-4D97-AF65-F5344CB8AC3E}">
        <p14:creationId xmlns:p14="http://schemas.microsoft.com/office/powerpoint/2010/main" val="1375188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139321"/>
          </a:xfrm>
          <a:prstGeom prst="rect">
            <a:avLst/>
          </a:prstGeom>
          <a:noFill/>
        </p:spPr>
        <p:txBody>
          <a:bodyPr wrap="square">
            <a:spAutoFit/>
          </a:bodyPr>
          <a:lstStyle/>
          <a:p>
            <a:endParaRPr lang="en-GB" b="1" dirty="0"/>
          </a:p>
          <a:p>
            <a:endParaRPr lang="en-GB" b="1" dirty="0"/>
          </a:p>
          <a:p>
            <a:r>
              <a:rPr lang="en-GB" b="1" dirty="0"/>
              <a:t>ADULT ABUSE MAY...</a:t>
            </a:r>
          </a:p>
          <a:p>
            <a:endParaRPr lang="en-GB" dirty="0"/>
          </a:p>
          <a:p>
            <a:r>
              <a:rPr lang="en-GB" dirty="0"/>
              <a:t>consist of a single act or repeated acts. It may be physical, verbal or psychological, it may be an act of neglect or an omission to act, or it may occur when a vulnerable person is persuaded to enter into a financial or sexual transaction to which he or she has not consented or cannot consent. Abuse can occur in any relationship and may result in significant harm to, or exploitation of, the person subjected to it.</a:t>
            </a:r>
          </a:p>
          <a:p>
            <a:endParaRPr lang="en-GB" dirty="0"/>
          </a:p>
          <a:p>
            <a:endParaRPr lang="en-GB" dirty="0"/>
          </a:p>
        </p:txBody>
      </p:sp>
    </p:spTree>
    <p:extLst>
      <p:ext uri="{BB962C8B-B14F-4D97-AF65-F5344CB8AC3E}">
        <p14:creationId xmlns:p14="http://schemas.microsoft.com/office/powerpoint/2010/main" val="1986951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416320"/>
          </a:xfrm>
          <a:prstGeom prst="rect">
            <a:avLst/>
          </a:prstGeom>
          <a:noFill/>
        </p:spPr>
        <p:txBody>
          <a:bodyPr wrap="square">
            <a:spAutoFit/>
          </a:bodyPr>
          <a:lstStyle/>
          <a:p>
            <a:endParaRPr lang="en-GB" b="1" dirty="0"/>
          </a:p>
          <a:p>
            <a:endParaRPr lang="en-GB" b="1" dirty="0"/>
          </a:p>
          <a:p>
            <a:r>
              <a:rPr lang="en-GB" b="1" dirty="0"/>
              <a:t>SOME CATEGORIES OF ABUSE</a:t>
            </a:r>
          </a:p>
          <a:p>
            <a:endParaRPr lang="en-GB" dirty="0"/>
          </a:p>
          <a:p>
            <a:pPr marL="285750" indent="-285750">
              <a:buFont typeface="Arial" panose="020B0604020202020204" pitchFamily="34" charset="0"/>
              <a:buChar char="•"/>
            </a:pPr>
            <a:r>
              <a:rPr lang="en-GB" dirty="0"/>
              <a:t>Physical</a:t>
            </a:r>
          </a:p>
          <a:p>
            <a:pPr marL="285750" indent="-285750">
              <a:buFont typeface="Arial" panose="020B0604020202020204" pitchFamily="34" charset="0"/>
              <a:buChar char="•"/>
            </a:pPr>
            <a:r>
              <a:rPr lang="en-GB" dirty="0"/>
              <a:t>Sexual</a:t>
            </a:r>
          </a:p>
          <a:p>
            <a:pPr marL="285750" indent="-285750">
              <a:buFont typeface="Arial" panose="020B0604020202020204" pitchFamily="34" charset="0"/>
              <a:buChar char="•"/>
            </a:pPr>
            <a:r>
              <a:rPr lang="en-GB" dirty="0"/>
              <a:t>Financial or Material</a:t>
            </a:r>
          </a:p>
          <a:p>
            <a:pPr marL="285750" indent="-285750">
              <a:buFont typeface="Arial" panose="020B0604020202020204" pitchFamily="34" charset="0"/>
              <a:buChar char="•"/>
            </a:pPr>
            <a:r>
              <a:rPr lang="en-GB" dirty="0"/>
              <a:t>Emotional or Psychological</a:t>
            </a:r>
          </a:p>
          <a:p>
            <a:pPr marL="285750" indent="-285750">
              <a:buFont typeface="Arial" panose="020B0604020202020204" pitchFamily="34" charset="0"/>
              <a:buChar char="•"/>
            </a:pPr>
            <a:r>
              <a:rPr lang="en-GB" dirty="0"/>
              <a:t>Neglect or acts of omission</a:t>
            </a:r>
          </a:p>
          <a:p>
            <a:pPr marL="285750" indent="-285750">
              <a:buFont typeface="Arial" panose="020B0604020202020204" pitchFamily="34" charset="0"/>
              <a:buChar char="•"/>
            </a:pPr>
            <a:r>
              <a:rPr lang="en-GB" dirty="0"/>
              <a:t>Discriminatory.</a:t>
            </a:r>
          </a:p>
          <a:p>
            <a:endParaRPr lang="en-GB" dirty="0"/>
          </a:p>
          <a:p>
            <a:endParaRPr lang="en-GB" dirty="0"/>
          </a:p>
        </p:txBody>
      </p:sp>
    </p:spTree>
    <p:extLst>
      <p:ext uri="{BB962C8B-B14F-4D97-AF65-F5344CB8AC3E}">
        <p14:creationId xmlns:p14="http://schemas.microsoft.com/office/powerpoint/2010/main" val="248415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139321"/>
          </a:xfrm>
          <a:prstGeom prst="rect">
            <a:avLst/>
          </a:prstGeom>
          <a:noFill/>
        </p:spPr>
        <p:txBody>
          <a:bodyPr wrap="square">
            <a:spAutoFit/>
          </a:bodyPr>
          <a:lstStyle/>
          <a:p>
            <a:endParaRPr lang="en-GB" b="1" dirty="0"/>
          </a:p>
          <a:p>
            <a:endParaRPr lang="en-GB" b="1" dirty="0"/>
          </a:p>
          <a:p>
            <a:r>
              <a:rPr lang="en-GB" b="1" dirty="0"/>
              <a:t>ORGANISATIONAL ABUSE</a:t>
            </a:r>
          </a:p>
          <a:p>
            <a:endParaRPr lang="en-GB" dirty="0"/>
          </a:p>
          <a:p>
            <a:r>
              <a:rPr lang="en-GB" dirty="0"/>
              <a:t>Organisational abuse is mistreatment or abuse by a regime or the individuals within an organisation</a:t>
            </a:r>
          </a:p>
          <a:p>
            <a:endParaRPr lang="en-GB" dirty="0"/>
          </a:p>
          <a:p>
            <a:r>
              <a:rPr lang="en-GB" dirty="0"/>
              <a:t>Organisational abuse occurs when the routines, systems and norms of an organisation take precedence over the preferred lifestyle and cultural diversity of the service users in its care.</a:t>
            </a:r>
          </a:p>
          <a:p>
            <a:endParaRPr lang="en-GB" dirty="0"/>
          </a:p>
          <a:p>
            <a:endParaRPr lang="en-GB" dirty="0"/>
          </a:p>
        </p:txBody>
      </p:sp>
    </p:spTree>
    <p:extLst>
      <p:ext uri="{BB962C8B-B14F-4D97-AF65-F5344CB8AC3E}">
        <p14:creationId xmlns:p14="http://schemas.microsoft.com/office/powerpoint/2010/main" val="513519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197</TotalTime>
  <Words>811</Words>
  <Application>Microsoft Office PowerPoint</Application>
  <PresentationFormat>Widescreen</PresentationFormat>
  <Paragraphs>138</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Bookman Old Style</vt:lpstr>
      <vt:lpstr>Rockwell</vt:lpstr>
      <vt:lpstr>Damask</vt:lpstr>
      <vt:lpstr>SAFEGUARDING ADULTS AT RISK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29</cp:revision>
  <dcterms:created xsi:type="dcterms:W3CDTF">2020-12-27T08:34:17Z</dcterms:created>
  <dcterms:modified xsi:type="dcterms:W3CDTF">2022-12-28T13:31:42Z</dcterms:modified>
</cp:coreProperties>
</file>