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71" r:id="rId8"/>
    <p:sldId id="265" r:id="rId9"/>
    <p:sldId id="273" r:id="rId10"/>
    <p:sldId id="272" r:id="rId11"/>
    <p:sldId id="274" r:id="rId12"/>
    <p:sldId id="275" r:id="rId13"/>
    <p:sldId id="276" r:id="rId14"/>
    <p:sldId id="277" r:id="rId15"/>
    <p:sldId id="278" r:id="rId16"/>
    <p:sldId id="279" r:id="rId17"/>
    <p:sldId id="280" r:id="rId18"/>
    <p:sldId id="281" r:id="rId19"/>
    <p:sldId id="282" r:id="rId20"/>
    <p:sldId id="283"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67" d="100"/>
          <a:sy n="67" d="100"/>
        </p:scale>
        <p:origin x="90"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80019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04486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08655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78151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3519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8069928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88258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4280957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05730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003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1825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84308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B27312-2994-4F75-A570-DCB98AC3AF4E}" type="datetimeFigureOut">
              <a:rPr lang="en-GB" smtClean="0"/>
              <a:t>28/12/2022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17171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435270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B27312-2994-4F75-A570-DCB98AC3AF4E}" type="datetimeFigureOut">
              <a:rPr lang="en-GB" smtClean="0"/>
              <a:t>28/12/2022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16285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46520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486249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0B27312-2994-4F75-A570-DCB98AC3AF4E}" type="datetimeFigureOut">
              <a:rPr lang="en-GB" smtClean="0"/>
              <a:t>28/12/2022</a:t>
            </a:fld>
            <a:endParaRPr lang="en-GB"/>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07D079D-14FB-4C5F-BB91-C10B4EEDAD72}" type="slidenum">
              <a:rPr lang="en-GB" smtClean="0"/>
              <a:t>‹#›</a:t>
            </a:fld>
            <a:endParaRPr lang="en-GB"/>
          </a:p>
        </p:txBody>
      </p:sp>
    </p:spTree>
    <p:extLst>
      <p:ext uri="{BB962C8B-B14F-4D97-AF65-F5344CB8AC3E}">
        <p14:creationId xmlns:p14="http://schemas.microsoft.com/office/powerpoint/2010/main" val="214768555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EF15B-BF3E-4E0B-9EF0-F28D54F2BFDF}"/>
              </a:ext>
            </a:extLst>
          </p:cNvPr>
          <p:cNvSpPr>
            <a:spLocks noGrp="1"/>
          </p:cNvSpPr>
          <p:nvPr>
            <p:ph type="ctrTitle"/>
          </p:nvPr>
        </p:nvSpPr>
        <p:spPr>
          <a:xfrm>
            <a:off x="1524000" y="1828799"/>
            <a:ext cx="9347200" cy="2731912"/>
          </a:xfrm>
        </p:spPr>
        <p:txBody>
          <a:bodyPr>
            <a:normAutofit/>
          </a:bodyPr>
          <a:lstStyle/>
          <a:p>
            <a:r>
              <a:rPr lang="en-GB" dirty="0">
                <a:latin typeface="Arial" panose="020B0604020202020204" pitchFamily="34" charset="0"/>
                <a:cs typeface="Arial" panose="020B0604020202020204" pitchFamily="34" charset="0"/>
              </a:rPr>
              <a:t>END OF LIFE CARE</a:t>
            </a:r>
            <a:br>
              <a:rPr lang="en-GB" dirty="0"/>
            </a:br>
            <a:endParaRPr lang="en-GB" dirty="0"/>
          </a:p>
        </p:txBody>
      </p:sp>
      <p:pic>
        <p:nvPicPr>
          <p:cNvPr id="4" name="Picture 3" descr="Logo&#10;&#10;Description automatically generated with medium confidence">
            <a:extLst>
              <a:ext uri="{FF2B5EF4-FFF2-40B4-BE49-F238E27FC236}">
                <a16:creationId xmlns:a16="http://schemas.microsoft.com/office/drawing/2014/main" id="{1BA34EF7-CF94-047F-D9F6-0D9F6E194E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9170" y="711418"/>
            <a:ext cx="2453660" cy="2234761"/>
          </a:xfrm>
          <a:prstGeom prst="rect">
            <a:avLst/>
          </a:prstGeom>
        </p:spPr>
      </p:pic>
    </p:spTree>
    <p:extLst>
      <p:ext uri="{BB962C8B-B14F-4D97-AF65-F5344CB8AC3E}">
        <p14:creationId xmlns:p14="http://schemas.microsoft.com/office/powerpoint/2010/main" val="3489288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416320"/>
          </a:xfrm>
          <a:prstGeom prst="rect">
            <a:avLst/>
          </a:prstGeom>
          <a:noFill/>
        </p:spPr>
        <p:txBody>
          <a:bodyPr wrap="square">
            <a:spAutoFit/>
          </a:bodyPr>
          <a:lstStyle/>
          <a:p>
            <a:endParaRPr lang="en-GB" b="1" dirty="0"/>
          </a:p>
          <a:p>
            <a:endParaRPr lang="en-GB" b="1" dirty="0"/>
          </a:p>
          <a:p>
            <a:r>
              <a:rPr lang="en-GB" b="1" dirty="0"/>
              <a:t>ADVANCE CARE PLANNING FOUR COMPONENTS</a:t>
            </a:r>
          </a:p>
          <a:p>
            <a:endParaRPr lang="en-GB" dirty="0"/>
          </a:p>
          <a:p>
            <a:pPr marL="285750" indent="-285750">
              <a:buFont typeface="Arial" panose="020B0604020202020204" pitchFamily="34" charset="0"/>
              <a:buChar char="•"/>
            </a:pPr>
            <a:r>
              <a:rPr lang="en-GB" dirty="0"/>
              <a:t>Opening the conversation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Exploring the options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Identifying wishes and preferences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Recording/communicating wishes and preferences.</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3025870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970318"/>
          </a:xfrm>
          <a:prstGeom prst="rect">
            <a:avLst/>
          </a:prstGeom>
          <a:noFill/>
        </p:spPr>
        <p:txBody>
          <a:bodyPr wrap="square">
            <a:spAutoFit/>
          </a:bodyPr>
          <a:lstStyle/>
          <a:p>
            <a:endParaRPr lang="en-GB" b="1" dirty="0"/>
          </a:p>
          <a:p>
            <a:endParaRPr lang="en-GB" b="1" dirty="0"/>
          </a:p>
          <a:p>
            <a:r>
              <a:rPr lang="en-GB" b="1" dirty="0"/>
              <a:t>BENEFITS OF ADVANCE CARE PLANNING</a:t>
            </a:r>
          </a:p>
          <a:p>
            <a:endParaRPr lang="en-GB" dirty="0"/>
          </a:p>
          <a:p>
            <a:pPr marL="285750" indent="-285750">
              <a:buFont typeface="Arial" panose="020B0604020202020204" pitchFamily="34" charset="0"/>
              <a:buChar char="•"/>
            </a:pPr>
            <a:r>
              <a:rPr lang="en-GB" dirty="0"/>
              <a:t>Provides information about a person's priorities which can be considered at a future time when acting in a person's best interests </a:t>
            </a:r>
          </a:p>
          <a:p>
            <a:pPr marL="285750" indent="-285750">
              <a:buFont typeface="Arial" panose="020B0604020202020204" pitchFamily="34" charset="0"/>
              <a:buChar char="•"/>
            </a:pPr>
            <a:r>
              <a:rPr lang="en-GB" dirty="0"/>
              <a:t>Reflects a person's aspirations </a:t>
            </a:r>
          </a:p>
          <a:p>
            <a:pPr marL="285750" indent="-285750">
              <a:buFont typeface="Arial" panose="020B0604020202020204" pitchFamily="34" charset="0"/>
              <a:buChar char="•"/>
            </a:pPr>
            <a:r>
              <a:rPr lang="en-GB" dirty="0"/>
              <a:t>Identifies issues which may need to be dealt with sooner rather than later </a:t>
            </a:r>
          </a:p>
          <a:p>
            <a:pPr marL="285750" indent="-285750">
              <a:buFont typeface="Arial" panose="020B0604020202020204" pitchFamily="34" charset="0"/>
              <a:buChar char="•"/>
            </a:pPr>
            <a:r>
              <a:rPr lang="en-GB" dirty="0"/>
              <a:t>Can make professionals aware of a person's wishes and the need for review as circumstances change </a:t>
            </a:r>
          </a:p>
          <a:p>
            <a:pPr marL="285750" indent="-285750">
              <a:buFont typeface="Arial" panose="020B0604020202020204" pitchFamily="34" charset="0"/>
              <a:buChar char="•"/>
            </a:pPr>
            <a:r>
              <a:rPr lang="en-GB" dirty="0"/>
              <a:t>Can promote, where appropriate, important discussions between family members</a:t>
            </a:r>
          </a:p>
          <a:p>
            <a:pPr marL="285750" indent="-285750">
              <a:buFont typeface="Arial" panose="020B0604020202020204" pitchFamily="34" charset="0"/>
              <a:buChar char="•"/>
            </a:pPr>
            <a:r>
              <a:rPr lang="en-GB" dirty="0"/>
              <a:t>Can provide an opportunity to discuss appointing Lasting Power of Attorney or making an advance decision to refuse treatment.</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932573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247317"/>
          </a:xfrm>
          <a:prstGeom prst="rect">
            <a:avLst/>
          </a:prstGeom>
          <a:noFill/>
        </p:spPr>
        <p:txBody>
          <a:bodyPr wrap="square">
            <a:spAutoFit/>
          </a:bodyPr>
          <a:lstStyle/>
          <a:p>
            <a:endParaRPr lang="en-GB" b="1" dirty="0"/>
          </a:p>
          <a:p>
            <a:endParaRPr lang="en-GB" b="1" dirty="0"/>
          </a:p>
          <a:p>
            <a:r>
              <a:rPr lang="en-GB" b="1" dirty="0"/>
              <a:t>ADDITIONAL PRINCIPLES FOR ADVANCE CARE PLANNING</a:t>
            </a:r>
          </a:p>
          <a:p>
            <a:endParaRPr lang="en-GB" dirty="0"/>
          </a:p>
          <a:p>
            <a:pPr marL="285750" indent="-285750">
              <a:buFont typeface="Arial" panose="020B0604020202020204" pitchFamily="34" charset="0"/>
              <a:buChar char="•"/>
            </a:pPr>
            <a:r>
              <a:rPr lang="en-GB" dirty="0"/>
              <a:t>Setting</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Being open to discussion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Being fully informed</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Having adequate knowledge</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Awareness of limitations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Review.	</a:t>
            </a:r>
          </a:p>
        </p:txBody>
      </p:sp>
    </p:spTree>
    <p:extLst>
      <p:ext uri="{BB962C8B-B14F-4D97-AF65-F5344CB8AC3E}">
        <p14:creationId xmlns:p14="http://schemas.microsoft.com/office/powerpoint/2010/main" val="3283232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862322"/>
          </a:xfrm>
          <a:prstGeom prst="rect">
            <a:avLst/>
          </a:prstGeom>
          <a:noFill/>
        </p:spPr>
        <p:txBody>
          <a:bodyPr wrap="square">
            <a:spAutoFit/>
          </a:bodyPr>
          <a:lstStyle/>
          <a:p>
            <a:endParaRPr lang="en-GB" b="1" dirty="0"/>
          </a:p>
          <a:p>
            <a:endParaRPr lang="en-GB" b="1" dirty="0"/>
          </a:p>
          <a:p>
            <a:r>
              <a:rPr lang="en-GB" b="1" dirty="0"/>
              <a:t>PURPOSE OF ASSESSMENT</a:t>
            </a:r>
          </a:p>
          <a:p>
            <a:endParaRPr lang="en-GB" dirty="0"/>
          </a:p>
          <a:p>
            <a:r>
              <a:rPr lang="en-GB" b="1" dirty="0"/>
              <a:t>General definition of assessment:</a:t>
            </a:r>
          </a:p>
          <a:p>
            <a:r>
              <a:rPr lang="en-GB" dirty="0"/>
              <a:t>Assessment is the gathering of information to make a decision or plan</a:t>
            </a:r>
          </a:p>
          <a:p>
            <a:pPr marL="285750" indent="-285750">
              <a:buFont typeface="Arial" panose="020B0604020202020204" pitchFamily="34" charset="0"/>
              <a:buChar char="•"/>
            </a:pPr>
            <a:endParaRPr lang="en-GB" dirty="0"/>
          </a:p>
          <a:p>
            <a:r>
              <a:rPr lang="en-GB" b="1" dirty="0"/>
              <a:t>More detailed definition of assessment:</a:t>
            </a:r>
          </a:p>
          <a:p>
            <a:r>
              <a:rPr lang="en-GB" dirty="0"/>
              <a:t>A good assessment helps to identify what needs to be done so that the individual’s well-being is maintained or improved, and potential deterioration is managed.</a:t>
            </a:r>
          </a:p>
        </p:txBody>
      </p:sp>
    </p:spTree>
    <p:extLst>
      <p:ext uri="{BB962C8B-B14F-4D97-AF65-F5344CB8AC3E}">
        <p14:creationId xmlns:p14="http://schemas.microsoft.com/office/powerpoint/2010/main" val="3348299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247317"/>
          </a:xfrm>
          <a:prstGeom prst="rect">
            <a:avLst/>
          </a:prstGeom>
          <a:noFill/>
        </p:spPr>
        <p:txBody>
          <a:bodyPr wrap="square">
            <a:spAutoFit/>
          </a:bodyPr>
          <a:lstStyle/>
          <a:p>
            <a:endParaRPr lang="en-GB" b="1" dirty="0"/>
          </a:p>
          <a:p>
            <a:endParaRPr lang="en-GB" b="1" dirty="0"/>
          </a:p>
          <a:p>
            <a:r>
              <a:rPr lang="en-GB" b="1" dirty="0"/>
              <a:t>UNDERPINNING VALUES</a:t>
            </a:r>
          </a:p>
          <a:p>
            <a:endParaRPr lang="en-GB" dirty="0"/>
          </a:p>
          <a:p>
            <a:r>
              <a:rPr lang="en-GB" b="1" dirty="0"/>
              <a:t>Underpinning values associated with effective assessment in end of life care:</a:t>
            </a:r>
          </a:p>
          <a:p>
            <a:endParaRPr lang="en-GB" b="1" dirty="0"/>
          </a:p>
          <a:p>
            <a:pPr marL="285750" indent="-285750">
              <a:buFont typeface="Arial" panose="020B0604020202020204" pitchFamily="34" charset="0"/>
              <a:buChar char="•"/>
            </a:pPr>
            <a:r>
              <a:rPr lang="en-GB" b="1" dirty="0"/>
              <a:t>Consent</a:t>
            </a:r>
          </a:p>
          <a:p>
            <a:pPr marL="285750" indent="-285750">
              <a:buFont typeface="Arial" panose="020B0604020202020204" pitchFamily="34" charset="0"/>
              <a:buChar char="•"/>
            </a:pPr>
            <a:r>
              <a:rPr lang="en-GB" b="1" dirty="0"/>
              <a:t>Confidentiality</a:t>
            </a:r>
          </a:p>
          <a:p>
            <a:pPr marL="285750" indent="-285750">
              <a:buFont typeface="Arial" panose="020B0604020202020204" pitchFamily="34" charset="0"/>
              <a:buChar char="•"/>
            </a:pPr>
            <a:r>
              <a:rPr lang="en-GB" b="1" dirty="0"/>
              <a:t>Data protection</a:t>
            </a:r>
          </a:p>
          <a:p>
            <a:pPr marL="285750" indent="-285750">
              <a:buFont typeface="Arial" panose="020B0604020202020204" pitchFamily="34" charset="0"/>
              <a:buChar char="•"/>
            </a:pPr>
            <a:r>
              <a:rPr lang="en-GB" b="1" dirty="0"/>
              <a:t>Mental capacity</a:t>
            </a:r>
          </a:p>
          <a:p>
            <a:pPr marL="285750" indent="-285750">
              <a:buFont typeface="Arial" panose="020B0604020202020204" pitchFamily="34" charset="0"/>
              <a:buChar char="•"/>
            </a:pPr>
            <a:r>
              <a:rPr lang="en-GB" b="1" dirty="0"/>
              <a:t>Patient/professional relationship</a:t>
            </a:r>
          </a:p>
          <a:p>
            <a:pPr marL="285750" indent="-285750">
              <a:buFont typeface="Arial" panose="020B0604020202020204" pitchFamily="34" charset="0"/>
              <a:buChar char="•"/>
            </a:pPr>
            <a:r>
              <a:rPr lang="en-GB" b="1" dirty="0"/>
              <a:t>Person-centred approach</a:t>
            </a:r>
          </a:p>
          <a:p>
            <a:pPr marL="285750" indent="-285750">
              <a:buFont typeface="Arial" panose="020B0604020202020204" pitchFamily="34" charset="0"/>
              <a:buChar char="•"/>
            </a:pPr>
            <a:r>
              <a:rPr lang="en-GB" b="1" dirty="0"/>
              <a:t>Proportionate assessment of need</a:t>
            </a:r>
          </a:p>
          <a:p>
            <a:pPr marL="285750" indent="-285750">
              <a:buFont typeface="Arial" panose="020B0604020202020204" pitchFamily="34" charset="0"/>
              <a:buChar char="•"/>
            </a:pPr>
            <a:r>
              <a:rPr lang="en-GB" b="1" dirty="0"/>
              <a:t>Identifying impact on family members/carers and significant others</a:t>
            </a:r>
          </a:p>
          <a:p>
            <a:pPr marL="285750" indent="-285750">
              <a:buFont typeface="Arial" panose="020B0604020202020204" pitchFamily="34" charset="0"/>
              <a:buChar char="•"/>
            </a:pPr>
            <a:r>
              <a:rPr lang="en-GB" b="1" dirty="0"/>
              <a:t>Appropriate action planning and follow-through following the assessment.</a:t>
            </a:r>
          </a:p>
        </p:txBody>
      </p:sp>
    </p:spTree>
    <p:extLst>
      <p:ext uri="{BB962C8B-B14F-4D97-AF65-F5344CB8AC3E}">
        <p14:creationId xmlns:p14="http://schemas.microsoft.com/office/powerpoint/2010/main" val="1380905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139321"/>
          </a:xfrm>
          <a:prstGeom prst="rect">
            <a:avLst/>
          </a:prstGeom>
          <a:noFill/>
        </p:spPr>
        <p:txBody>
          <a:bodyPr wrap="square">
            <a:spAutoFit/>
          </a:bodyPr>
          <a:lstStyle/>
          <a:p>
            <a:endParaRPr lang="en-GB" b="1" dirty="0"/>
          </a:p>
          <a:p>
            <a:endParaRPr lang="en-GB" b="1" dirty="0"/>
          </a:p>
          <a:p>
            <a:r>
              <a:rPr lang="en-GB" b="1" dirty="0"/>
              <a:t>ASSESSMENT DOMAINS</a:t>
            </a:r>
          </a:p>
          <a:p>
            <a:endParaRPr lang="en-GB" dirty="0"/>
          </a:p>
          <a:p>
            <a:pPr marL="285750" indent="-285750">
              <a:buFont typeface="Arial" panose="020B0604020202020204" pitchFamily="34" charset="0"/>
              <a:buChar char="•"/>
            </a:pPr>
            <a:r>
              <a:rPr lang="en-GB" b="1" dirty="0"/>
              <a:t>Physical</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Social</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Psychological</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Spiritual.</a:t>
            </a:r>
          </a:p>
        </p:txBody>
      </p:sp>
    </p:spTree>
    <p:extLst>
      <p:ext uri="{BB962C8B-B14F-4D97-AF65-F5344CB8AC3E}">
        <p14:creationId xmlns:p14="http://schemas.microsoft.com/office/powerpoint/2010/main" val="158107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031325"/>
          </a:xfrm>
          <a:prstGeom prst="rect">
            <a:avLst/>
          </a:prstGeom>
          <a:noFill/>
        </p:spPr>
        <p:txBody>
          <a:bodyPr wrap="square">
            <a:spAutoFit/>
          </a:bodyPr>
          <a:lstStyle/>
          <a:p>
            <a:endParaRPr lang="en-GB" b="1" dirty="0"/>
          </a:p>
          <a:p>
            <a:endParaRPr lang="en-GB" b="1" dirty="0"/>
          </a:p>
          <a:p>
            <a:r>
              <a:rPr lang="en-GB" b="1" dirty="0"/>
              <a:t>ASSESSMENT FRAMEWORKS</a:t>
            </a:r>
          </a:p>
          <a:p>
            <a:endParaRPr lang="en-GB" dirty="0"/>
          </a:p>
          <a:p>
            <a:pPr marL="285750" indent="-285750">
              <a:buFont typeface="Arial" panose="020B0604020202020204" pitchFamily="34" charset="0"/>
              <a:buChar char="•"/>
            </a:pPr>
            <a:r>
              <a:rPr lang="en-GB" b="1" dirty="0"/>
              <a:t>Single Assessment Process (SAP) and </a:t>
            </a:r>
            <a:r>
              <a:rPr lang="en-GB" b="1" dirty="0" err="1"/>
              <a:t>eSAP</a:t>
            </a:r>
            <a:endParaRPr lang="en-GB" b="1" dirty="0"/>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Common Assessment Framework (CAF).</a:t>
            </a:r>
          </a:p>
        </p:txBody>
      </p:sp>
    </p:spTree>
    <p:extLst>
      <p:ext uri="{BB962C8B-B14F-4D97-AF65-F5344CB8AC3E}">
        <p14:creationId xmlns:p14="http://schemas.microsoft.com/office/powerpoint/2010/main" val="4192173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416320"/>
          </a:xfrm>
          <a:prstGeom prst="rect">
            <a:avLst/>
          </a:prstGeom>
          <a:noFill/>
        </p:spPr>
        <p:txBody>
          <a:bodyPr wrap="square">
            <a:spAutoFit/>
          </a:bodyPr>
          <a:lstStyle/>
          <a:p>
            <a:endParaRPr lang="en-GB" b="1" dirty="0"/>
          </a:p>
          <a:p>
            <a:endParaRPr lang="en-GB" b="1" dirty="0"/>
          </a:p>
          <a:p>
            <a:r>
              <a:rPr lang="en-GB" b="1" dirty="0"/>
              <a:t>ASSESSMENT OF SYMPTOMS </a:t>
            </a:r>
          </a:p>
          <a:p>
            <a:endParaRPr lang="en-GB" dirty="0"/>
          </a:p>
          <a:p>
            <a:r>
              <a:rPr lang="en-GB" b="1" dirty="0"/>
              <a:t>“Providing the best possible care for the dying remains of paramount importance. Too many patients still experience distressing symptoms, poor care, poor psychological and social support and inadequate communication from healthcare professionals during the final stages of an illness</a:t>
            </a:r>
          </a:p>
          <a:p>
            <a:pPr marL="285750" indent="-285750">
              <a:buFont typeface="Arial" panose="020B0604020202020204" pitchFamily="34" charset="0"/>
              <a:buChar char="•"/>
            </a:pPr>
            <a:endParaRPr lang="en-GB" b="1" dirty="0"/>
          </a:p>
          <a:p>
            <a:r>
              <a:rPr lang="en-GB" b="1" dirty="0"/>
              <a:t>The care of all dying patients must improve to the level of the best”</a:t>
            </a:r>
          </a:p>
          <a:p>
            <a:pPr marL="285750" indent="-285750">
              <a:buFont typeface="Arial" panose="020B0604020202020204" pitchFamily="34" charset="0"/>
              <a:buChar char="•"/>
            </a:pPr>
            <a:endParaRPr lang="en-GB" b="1" dirty="0"/>
          </a:p>
          <a:p>
            <a:r>
              <a:rPr lang="en-GB" b="1" dirty="0"/>
              <a:t>(NHS Cancer Plan, England, 2000).</a:t>
            </a:r>
          </a:p>
        </p:txBody>
      </p:sp>
    </p:spTree>
    <p:extLst>
      <p:ext uri="{BB962C8B-B14F-4D97-AF65-F5344CB8AC3E}">
        <p14:creationId xmlns:p14="http://schemas.microsoft.com/office/powerpoint/2010/main" val="1074759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693319"/>
          </a:xfrm>
          <a:prstGeom prst="rect">
            <a:avLst/>
          </a:prstGeom>
          <a:noFill/>
        </p:spPr>
        <p:txBody>
          <a:bodyPr wrap="square">
            <a:spAutoFit/>
          </a:bodyPr>
          <a:lstStyle/>
          <a:p>
            <a:endParaRPr lang="en-GB" b="1" dirty="0"/>
          </a:p>
          <a:p>
            <a:endParaRPr lang="en-GB" b="1" dirty="0"/>
          </a:p>
          <a:p>
            <a:r>
              <a:rPr lang="en-GB" b="1" dirty="0"/>
              <a:t>DIAGNOSIS CORE STEPS</a:t>
            </a:r>
          </a:p>
          <a:p>
            <a:endParaRPr lang="en-GB" dirty="0"/>
          </a:p>
          <a:p>
            <a:pPr marL="285750" indent="-285750">
              <a:buFont typeface="Arial" panose="020B0604020202020204" pitchFamily="34" charset="0"/>
              <a:buChar char="•"/>
            </a:pPr>
            <a:r>
              <a:rPr lang="en-GB" b="1" dirty="0"/>
              <a:t>Initial approach</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Assessing impact of symptoms</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History taking</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Physical examination</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Investigations.</a:t>
            </a:r>
          </a:p>
        </p:txBody>
      </p:sp>
    </p:spTree>
    <p:extLst>
      <p:ext uri="{BB962C8B-B14F-4D97-AF65-F5344CB8AC3E}">
        <p14:creationId xmlns:p14="http://schemas.microsoft.com/office/powerpoint/2010/main" val="2868346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355312"/>
          </a:xfrm>
          <a:prstGeom prst="rect">
            <a:avLst/>
          </a:prstGeom>
          <a:noFill/>
        </p:spPr>
        <p:txBody>
          <a:bodyPr wrap="square">
            <a:spAutoFit/>
          </a:bodyPr>
          <a:lstStyle/>
          <a:p>
            <a:endParaRPr lang="en-GB" b="1" dirty="0"/>
          </a:p>
          <a:p>
            <a:endParaRPr lang="en-GB" b="1" dirty="0"/>
          </a:p>
          <a:p>
            <a:r>
              <a:rPr lang="en-GB" b="1" dirty="0"/>
              <a:t>PRINCIPLES OF GOOD COMMUNICATION</a:t>
            </a:r>
          </a:p>
          <a:p>
            <a:endParaRPr lang="en-GB" dirty="0"/>
          </a:p>
          <a:p>
            <a:pPr marL="285750" indent="-285750">
              <a:buFont typeface="Arial" panose="020B0604020202020204" pitchFamily="34" charset="0"/>
              <a:buChar char="•"/>
            </a:pPr>
            <a:r>
              <a:rPr lang="en-GB" b="1" dirty="0"/>
              <a:t>Introduction and greeting appropriately</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Mutual respect</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Listening</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Giving each other space</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Avoiding distractions and interruptions</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Maintaining appropriate eye contact</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Setting - right place, right time, right people present</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Privacy.</a:t>
            </a:r>
          </a:p>
        </p:txBody>
      </p:sp>
    </p:spTree>
    <p:extLst>
      <p:ext uri="{BB962C8B-B14F-4D97-AF65-F5344CB8AC3E}">
        <p14:creationId xmlns:p14="http://schemas.microsoft.com/office/powerpoint/2010/main" val="1533282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6" end="1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970318"/>
          </a:xfrm>
          <a:prstGeom prst="rect">
            <a:avLst/>
          </a:prstGeom>
          <a:noFill/>
        </p:spPr>
        <p:txBody>
          <a:bodyPr wrap="square">
            <a:spAutoFit/>
          </a:bodyPr>
          <a:lstStyle/>
          <a:p>
            <a:endParaRPr lang="en-GB" b="1" dirty="0"/>
          </a:p>
          <a:p>
            <a:endParaRPr lang="en-GB" b="1" dirty="0"/>
          </a:p>
          <a:p>
            <a:r>
              <a:rPr lang="en-GB" b="1" dirty="0"/>
              <a:t>COURSE OBJECTIVES</a:t>
            </a:r>
          </a:p>
          <a:p>
            <a:endParaRPr lang="en-GB" dirty="0"/>
          </a:p>
          <a:p>
            <a:r>
              <a:rPr lang="en-GB" dirty="0"/>
              <a:t>At the end of the training participants will be able to:</a:t>
            </a:r>
          </a:p>
          <a:p>
            <a:endParaRPr lang="en-GB" dirty="0"/>
          </a:p>
          <a:p>
            <a:pPr marL="285750" indent="-285750">
              <a:buFont typeface="Arial" panose="020B0604020202020204" pitchFamily="34" charset="0"/>
              <a:buChar char="•"/>
            </a:pPr>
            <a:r>
              <a:rPr lang="en-GB" dirty="0"/>
              <a:t>Describe the key principles of palliative care and end of life care</a:t>
            </a:r>
          </a:p>
          <a:p>
            <a:pPr marL="285750" indent="-285750">
              <a:buFont typeface="Arial" panose="020B0604020202020204" pitchFamily="34" charset="0"/>
              <a:buChar char="•"/>
            </a:pPr>
            <a:r>
              <a:rPr lang="en-GB" dirty="0"/>
              <a:t>Describe the principles of good practice within the process of advance care planning</a:t>
            </a:r>
          </a:p>
          <a:p>
            <a:pPr marL="285750" indent="-285750">
              <a:buFont typeface="Arial" panose="020B0604020202020204" pitchFamily="34" charset="0"/>
              <a:buChar char="•"/>
            </a:pPr>
            <a:r>
              <a:rPr lang="en-GB" dirty="0"/>
              <a:t>Explain the purpose of assessment in end of life care</a:t>
            </a:r>
          </a:p>
          <a:p>
            <a:pPr marL="285750" indent="-285750">
              <a:buFont typeface="Arial" panose="020B0604020202020204" pitchFamily="34" charset="0"/>
              <a:buChar char="•"/>
            </a:pPr>
            <a:r>
              <a:rPr lang="en-GB" dirty="0"/>
              <a:t>Explain what is included in a holistic assessment</a:t>
            </a:r>
          </a:p>
          <a:p>
            <a:pPr marL="285750" indent="-285750">
              <a:buFont typeface="Arial" panose="020B0604020202020204" pitchFamily="34" charset="0"/>
              <a:buChar char="•"/>
            </a:pPr>
            <a:r>
              <a:rPr lang="en-GB" dirty="0"/>
              <a:t>Describe the core steps in the assessment of symptoms to reach a diagnosis</a:t>
            </a:r>
          </a:p>
          <a:p>
            <a:pPr marL="285750" indent="-285750">
              <a:buFont typeface="Arial" panose="020B0604020202020204" pitchFamily="34" charset="0"/>
              <a:buChar char="•"/>
            </a:pPr>
            <a:r>
              <a:rPr lang="en-GB" dirty="0"/>
              <a:t>Describe the principles of good communication in end of life care.</a:t>
            </a:r>
          </a:p>
          <a:p>
            <a:br>
              <a:rPr lang="en-GB" dirty="0"/>
            </a:br>
            <a:endParaRPr lang="en-GB" dirty="0"/>
          </a:p>
        </p:txBody>
      </p:sp>
    </p:spTree>
    <p:extLst>
      <p:ext uri="{BB962C8B-B14F-4D97-AF65-F5344CB8AC3E}">
        <p14:creationId xmlns:p14="http://schemas.microsoft.com/office/powerpoint/2010/main" val="68135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862322"/>
          </a:xfrm>
          <a:prstGeom prst="rect">
            <a:avLst/>
          </a:prstGeom>
          <a:noFill/>
        </p:spPr>
        <p:txBody>
          <a:bodyPr wrap="square">
            <a:spAutoFit/>
          </a:bodyPr>
          <a:lstStyle/>
          <a:p>
            <a:endParaRPr lang="en-GB" b="1" dirty="0"/>
          </a:p>
          <a:p>
            <a:endParaRPr lang="en-GB" b="1" dirty="0"/>
          </a:p>
          <a:p>
            <a:r>
              <a:rPr lang="en-GB" b="1" dirty="0"/>
              <a:t>IMPACT OF POOR COMMUNICATION</a:t>
            </a:r>
          </a:p>
          <a:p>
            <a:endParaRPr lang="en-GB" dirty="0"/>
          </a:p>
          <a:p>
            <a:r>
              <a:rPr lang="en-GB" b="1" dirty="0"/>
              <a:t>“Poor communication can have serious consequences leading to complaints by patients and their relatives”. (DOH, 2000)</a:t>
            </a:r>
          </a:p>
          <a:p>
            <a:pPr marL="285750" indent="-285750">
              <a:buFont typeface="Arial" panose="020B0604020202020204" pitchFamily="34" charset="0"/>
              <a:buChar char="•"/>
            </a:pPr>
            <a:endParaRPr lang="en-GB" b="1" dirty="0"/>
          </a:p>
          <a:p>
            <a:r>
              <a:rPr lang="en-GB" b="1" dirty="0"/>
              <a:t>“They can be left feeling frustrated, unsatisfied and anxious and their sense of uncertainty may impair their ability to comply with recommended treatments”. (</a:t>
            </a:r>
            <a:r>
              <a:rPr lang="en-GB" b="1" dirty="0" err="1"/>
              <a:t>Turnberg</a:t>
            </a:r>
            <a:r>
              <a:rPr lang="en-GB" b="1" dirty="0"/>
              <a:t>, 1997).</a:t>
            </a:r>
          </a:p>
        </p:txBody>
      </p:sp>
    </p:spTree>
    <p:extLst>
      <p:ext uri="{BB962C8B-B14F-4D97-AF65-F5344CB8AC3E}">
        <p14:creationId xmlns:p14="http://schemas.microsoft.com/office/powerpoint/2010/main" val="3595302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2862322"/>
          </a:xfrm>
          <a:prstGeom prst="rect">
            <a:avLst/>
          </a:prstGeom>
          <a:noFill/>
        </p:spPr>
        <p:txBody>
          <a:bodyPr wrap="square">
            <a:spAutoFit/>
          </a:bodyPr>
          <a:lstStyle/>
          <a:p>
            <a:endParaRPr lang="en-GB" b="1" dirty="0"/>
          </a:p>
          <a:p>
            <a:endParaRPr lang="en-GB" b="1" dirty="0"/>
          </a:p>
          <a:p>
            <a:r>
              <a:rPr lang="en-GB" b="1" dirty="0"/>
              <a:t>DEFINITION OF PALLIATIVE CARE</a:t>
            </a:r>
          </a:p>
          <a:p>
            <a:endParaRPr lang="en-GB" dirty="0"/>
          </a:p>
          <a:p>
            <a:r>
              <a:rPr lang="en-GB" dirty="0"/>
              <a:t>“Palliative care is an approach that improves the quality of life of patients and their families facing the problem associated with life-threatening illness, through the prevention and relief of suffering by means of early identification and impeccable assessment and treatment of pain and other problems, physical, psychosocial and spiritual”  </a:t>
            </a:r>
          </a:p>
          <a:p>
            <a:endParaRPr lang="en-GB" dirty="0"/>
          </a:p>
          <a:p>
            <a:r>
              <a:rPr lang="en-GB" dirty="0"/>
              <a:t>World Health Organisation (2002).</a:t>
            </a:r>
          </a:p>
        </p:txBody>
      </p:sp>
    </p:spTree>
    <p:extLst>
      <p:ext uri="{BB962C8B-B14F-4D97-AF65-F5344CB8AC3E}">
        <p14:creationId xmlns:p14="http://schemas.microsoft.com/office/powerpoint/2010/main" val="138553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970318"/>
          </a:xfrm>
          <a:prstGeom prst="rect">
            <a:avLst/>
          </a:prstGeom>
          <a:noFill/>
        </p:spPr>
        <p:txBody>
          <a:bodyPr wrap="square">
            <a:spAutoFit/>
          </a:bodyPr>
          <a:lstStyle/>
          <a:p>
            <a:endParaRPr lang="en-GB" b="1" dirty="0"/>
          </a:p>
          <a:p>
            <a:endParaRPr lang="en-GB" b="1" dirty="0"/>
          </a:p>
          <a:p>
            <a:r>
              <a:rPr lang="en-GB" b="1" dirty="0"/>
              <a:t>DEFINITION OF END OF LIFE CARE</a:t>
            </a:r>
          </a:p>
          <a:p>
            <a:endParaRPr lang="en-GB" dirty="0"/>
          </a:p>
          <a:p>
            <a:r>
              <a:rPr lang="en-GB" dirty="0"/>
              <a:t>“End of life care is care that helps all those with advanced, progressive, incurable illness to live as well as possible until they die</a:t>
            </a:r>
          </a:p>
          <a:p>
            <a:endParaRPr lang="en-GB" dirty="0"/>
          </a:p>
          <a:p>
            <a:r>
              <a:rPr lang="en-GB" dirty="0"/>
              <a:t>It enables the supportive and palliative care needs of both patient and family to be identified and met throughout the last phase of life and into bereavement</a:t>
            </a:r>
          </a:p>
          <a:p>
            <a:r>
              <a:rPr lang="en-GB" dirty="0"/>
              <a:t> </a:t>
            </a:r>
          </a:p>
          <a:p>
            <a:r>
              <a:rPr lang="en-GB" dirty="0"/>
              <a:t>It includes the management of pain and other symptoms and provision of psychological, social, spiritual and practical support”</a:t>
            </a:r>
          </a:p>
          <a:p>
            <a:endParaRPr lang="en-GB" dirty="0"/>
          </a:p>
          <a:p>
            <a:r>
              <a:rPr lang="en-GB" dirty="0"/>
              <a:t>The National Council for Palliative Care (2006). </a:t>
            </a:r>
          </a:p>
        </p:txBody>
      </p:sp>
    </p:spTree>
    <p:extLst>
      <p:ext uri="{BB962C8B-B14F-4D97-AF65-F5344CB8AC3E}">
        <p14:creationId xmlns:p14="http://schemas.microsoft.com/office/powerpoint/2010/main" val="10406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1200329"/>
          </a:xfrm>
          <a:prstGeom prst="rect">
            <a:avLst/>
          </a:prstGeom>
          <a:noFill/>
        </p:spPr>
        <p:txBody>
          <a:bodyPr wrap="square">
            <a:spAutoFit/>
          </a:bodyPr>
          <a:lstStyle/>
          <a:p>
            <a:endParaRPr lang="en-GB" b="1" dirty="0"/>
          </a:p>
          <a:p>
            <a:endParaRPr lang="en-GB" b="1" dirty="0"/>
          </a:p>
          <a:p>
            <a:r>
              <a:rPr lang="en-GB" b="1" dirty="0"/>
              <a:t>COMPARISONS</a:t>
            </a:r>
          </a:p>
          <a:p>
            <a:endParaRPr lang="en-GB" dirty="0"/>
          </a:p>
        </p:txBody>
      </p:sp>
      <p:pic>
        <p:nvPicPr>
          <p:cNvPr id="2" name="Picture 1">
            <a:extLst>
              <a:ext uri="{FF2B5EF4-FFF2-40B4-BE49-F238E27FC236}">
                <a16:creationId xmlns:a16="http://schemas.microsoft.com/office/drawing/2014/main" id="{7E8B2C58-6169-4989-9E0C-C51471A558DB}"/>
              </a:ext>
            </a:extLst>
          </p:cNvPr>
          <p:cNvPicPr>
            <a:picLocks noChangeAspect="1"/>
          </p:cNvPicPr>
          <p:nvPr/>
        </p:nvPicPr>
        <p:blipFill>
          <a:blip r:embed="rId2"/>
          <a:stretch>
            <a:fillRect/>
          </a:stretch>
        </p:blipFill>
        <p:spPr>
          <a:xfrm>
            <a:off x="2114551" y="1736466"/>
            <a:ext cx="8703502" cy="4658284"/>
          </a:xfrm>
          <a:prstGeom prst="rect">
            <a:avLst/>
          </a:prstGeom>
        </p:spPr>
      </p:pic>
    </p:spTree>
    <p:extLst>
      <p:ext uri="{BB962C8B-B14F-4D97-AF65-F5344CB8AC3E}">
        <p14:creationId xmlns:p14="http://schemas.microsoft.com/office/powerpoint/2010/main" val="150805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416320"/>
          </a:xfrm>
          <a:prstGeom prst="rect">
            <a:avLst/>
          </a:prstGeom>
          <a:noFill/>
        </p:spPr>
        <p:txBody>
          <a:bodyPr wrap="square">
            <a:spAutoFit/>
          </a:bodyPr>
          <a:lstStyle/>
          <a:p>
            <a:endParaRPr lang="en-GB" b="1" dirty="0"/>
          </a:p>
          <a:p>
            <a:endParaRPr lang="en-GB" b="1" dirty="0"/>
          </a:p>
          <a:p>
            <a:r>
              <a:rPr lang="en-GB" b="1" dirty="0"/>
              <a:t>IMPORTANT ELEMENTS TO CARE OF THE INDIVIDUAL</a:t>
            </a:r>
          </a:p>
          <a:p>
            <a:endParaRPr lang="en-GB" dirty="0"/>
          </a:p>
          <a:p>
            <a:pPr marL="285750" indent="-285750">
              <a:buFont typeface="Arial" panose="020B0604020202020204" pitchFamily="34" charset="0"/>
              <a:buChar char="•"/>
            </a:pPr>
            <a:r>
              <a:rPr lang="en-GB" dirty="0"/>
              <a:t>Symptom Management</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Psychological and Spiritual Concerns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Communication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Carer’s Concerns.</a:t>
            </a:r>
          </a:p>
          <a:p>
            <a:endParaRPr lang="en-GB" dirty="0"/>
          </a:p>
        </p:txBody>
      </p:sp>
    </p:spTree>
    <p:extLst>
      <p:ext uri="{BB962C8B-B14F-4D97-AF65-F5344CB8AC3E}">
        <p14:creationId xmlns:p14="http://schemas.microsoft.com/office/powerpoint/2010/main" val="1294898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416320"/>
          </a:xfrm>
          <a:prstGeom prst="rect">
            <a:avLst/>
          </a:prstGeom>
          <a:noFill/>
        </p:spPr>
        <p:txBody>
          <a:bodyPr wrap="square">
            <a:spAutoFit/>
          </a:bodyPr>
          <a:lstStyle/>
          <a:p>
            <a:endParaRPr lang="en-GB" b="1" dirty="0"/>
          </a:p>
          <a:p>
            <a:endParaRPr lang="en-GB" b="1" dirty="0"/>
          </a:p>
          <a:p>
            <a:r>
              <a:rPr lang="en-GB" b="1" dirty="0"/>
              <a:t>ADVANCED CARE PLANNING</a:t>
            </a:r>
          </a:p>
          <a:p>
            <a:endParaRPr lang="en-GB" dirty="0"/>
          </a:p>
          <a:p>
            <a:r>
              <a:rPr lang="en-GB" dirty="0"/>
              <a:t>“Advance Care Planning (ACP) is a process of discussion between an individual and their care providers. It is to make clear a person’s wishes in anticipation of the deterioration in the individual’s condition in the future, with attendant loss of capacity to make decisions and/or ability to communicate wishes to others”</a:t>
            </a:r>
          </a:p>
          <a:p>
            <a:pPr marL="285750" indent="-285750">
              <a:buFont typeface="Arial" panose="020B0604020202020204" pitchFamily="34" charset="0"/>
              <a:buChar char="•"/>
            </a:pPr>
            <a:endParaRPr lang="en-GB" dirty="0"/>
          </a:p>
          <a:p>
            <a:r>
              <a:rPr lang="en-GB" dirty="0"/>
              <a:t>(National End of Life Care Programme, Advance Care Planning: a guide for health and social care staff. February 2007).</a:t>
            </a:r>
          </a:p>
          <a:p>
            <a:endParaRPr lang="en-GB" dirty="0"/>
          </a:p>
        </p:txBody>
      </p:sp>
    </p:spTree>
    <p:extLst>
      <p:ext uri="{BB962C8B-B14F-4D97-AF65-F5344CB8AC3E}">
        <p14:creationId xmlns:p14="http://schemas.microsoft.com/office/powerpoint/2010/main" val="58494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62642"/>
            <a:ext cx="10301287" cy="2585323"/>
          </a:xfrm>
          <a:prstGeom prst="rect">
            <a:avLst/>
          </a:prstGeom>
          <a:noFill/>
        </p:spPr>
        <p:txBody>
          <a:bodyPr wrap="square">
            <a:spAutoFit/>
          </a:bodyPr>
          <a:lstStyle/>
          <a:p>
            <a:endParaRPr lang="en-GB" b="1" dirty="0"/>
          </a:p>
          <a:p>
            <a:endParaRPr lang="en-GB" b="1" dirty="0"/>
          </a:p>
          <a:p>
            <a:r>
              <a:rPr lang="en-GB" b="1" dirty="0"/>
              <a:t>QUESTIONS TO BE CONSIDERED</a:t>
            </a:r>
          </a:p>
          <a:p>
            <a:endParaRPr lang="en-GB" dirty="0"/>
          </a:p>
          <a:p>
            <a:r>
              <a:rPr lang="en-GB" dirty="0"/>
              <a:t>“All people approaching the end of life need to have their needs assessed and their wishes and preferences discussed”</a:t>
            </a:r>
          </a:p>
          <a:p>
            <a:endParaRPr lang="en-GB" dirty="0"/>
          </a:p>
          <a:p>
            <a:r>
              <a:rPr lang="en-GB" dirty="0"/>
              <a:t>(Department of Health End of Life Care Strategy: promoting high quality care for all adults at the end of life, July 2008).</a:t>
            </a:r>
          </a:p>
        </p:txBody>
      </p:sp>
    </p:spTree>
    <p:extLst>
      <p:ext uri="{BB962C8B-B14F-4D97-AF65-F5344CB8AC3E}">
        <p14:creationId xmlns:p14="http://schemas.microsoft.com/office/powerpoint/2010/main" val="3111817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139321"/>
          </a:xfrm>
          <a:prstGeom prst="rect">
            <a:avLst/>
          </a:prstGeom>
          <a:noFill/>
        </p:spPr>
        <p:txBody>
          <a:bodyPr wrap="square">
            <a:spAutoFit/>
          </a:bodyPr>
          <a:lstStyle/>
          <a:p>
            <a:endParaRPr lang="en-GB" b="1" dirty="0"/>
          </a:p>
          <a:p>
            <a:endParaRPr lang="en-GB" b="1" dirty="0"/>
          </a:p>
          <a:p>
            <a:r>
              <a:rPr lang="en-GB" b="1" dirty="0"/>
              <a:t>A “GOOD DEATH”</a:t>
            </a:r>
          </a:p>
          <a:p>
            <a:endParaRPr lang="en-GB" dirty="0"/>
          </a:p>
          <a:p>
            <a:r>
              <a:rPr lang="en-GB" dirty="0"/>
              <a:t>Every individual may have a different idea about what a ‘good death’ might be, but for many, the common factors are:</a:t>
            </a:r>
          </a:p>
          <a:p>
            <a:endParaRPr lang="en-GB" dirty="0"/>
          </a:p>
          <a:p>
            <a:r>
              <a:rPr lang="en-GB" dirty="0"/>
              <a:t>•	Being treated as an individual, with dignity and respect </a:t>
            </a:r>
          </a:p>
          <a:p>
            <a:r>
              <a:rPr lang="en-GB" dirty="0"/>
              <a:t>•	Being without pain and other symptoms </a:t>
            </a:r>
          </a:p>
          <a:p>
            <a:r>
              <a:rPr lang="en-GB" dirty="0"/>
              <a:t>•	Being in familiar surroundings </a:t>
            </a:r>
          </a:p>
          <a:p>
            <a:r>
              <a:rPr lang="en-GB" dirty="0"/>
              <a:t>•	Being in the company of close friends and family.</a:t>
            </a:r>
          </a:p>
        </p:txBody>
      </p:sp>
    </p:spTree>
    <p:extLst>
      <p:ext uri="{BB962C8B-B14F-4D97-AF65-F5344CB8AC3E}">
        <p14:creationId xmlns:p14="http://schemas.microsoft.com/office/powerpoint/2010/main" val="492909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128</TotalTime>
  <Words>904</Words>
  <Application>Microsoft Office PowerPoint</Application>
  <PresentationFormat>Widescreen</PresentationFormat>
  <Paragraphs>196</Paragraphs>
  <Slides>20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Bookman Old Style</vt:lpstr>
      <vt:lpstr>Rockwell</vt:lpstr>
      <vt:lpstr>Damask</vt:lpstr>
      <vt:lpstr>END OF LIFE CARE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Moving &amp; Assisting People</dc:title>
  <dc:creator>Healthcare Trainers Network</dc:creator>
  <cp:lastModifiedBy>David Inglis</cp:lastModifiedBy>
  <cp:revision>21</cp:revision>
  <dcterms:created xsi:type="dcterms:W3CDTF">2020-12-27T08:34:17Z</dcterms:created>
  <dcterms:modified xsi:type="dcterms:W3CDTF">2022-12-28T10:34:27Z</dcterms:modified>
</cp:coreProperties>
</file>