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>
      <p:cViewPr varScale="1">
        <p:scale>
          <a:sx n="67" d="100"/>
          <a:sy n="67" d="100"/>
        </p:scale>
        <p:origin x="9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30/12/2020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0197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30/12/2020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44864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30/12/2020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86555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30/12/2020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2781516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30/12/2020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3519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30/12/2020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069928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30/12/2020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8258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30/12/2020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0957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30/12/2020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730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30/12/2020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00386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30/12/2020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1825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30/12/2020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3081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30/12/2020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17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30/12/2020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270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30/12/2020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62858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30/12/2020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52071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27312-2994-4F75-A570-DCB98AC3AF4E}" type="datetimeFigureOut">
              <a:rPr lang="en-GB" smtClean="0"/>
              <a:t>30/12/2020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249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27312-2994-4F75-A570-DCB98AC3AF4E}" type="datetimeFigureOut">
              <a:rPr lang="en-GB" smtClean="0"/>
              <a:t>30/12/2020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7D079D-14FB-4C5F-BB91-C10B4EEDAD7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768555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EF15B-BF3E-4E0B-9EF0-F28D54F2BF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28799"/>
            <a:ext cx="9347200" cy="2731912"/>
          </a:xfrm>
        </p:spPr>
        <p:txBody>
          <a:bodyPr>
            <a:norm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Moving &amp; Assisting People</a:t>
            </a:r>
            <a:br>
              <a:rPr lang="en-GB" dirty="0"/>
            </a:br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F52D707-0AEF-4177-909E-4829336854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1387" y="1109561"/>
            <a:ext cx="3772426" cy="143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2889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WHAT CAUSES BACK PAIN?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Injury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Fatigue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Twisting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Unaccustomed activities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Lack of or no recovery time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Sustained or long time holding of a weight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Holding or stooping posture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Struggling to move someone who is too heavy or awkward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Activities which use static muscles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Activities which use ligaments at full stretch.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181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WHAT ARE THE WARNING SIGNS?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 tired and aching back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Sudden shooting pains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Leg pains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Reduced or changed sensation in the back, legs and arms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Reduced muscle power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Pins and needles in the legs and arms.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930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MANUAL HANDLING DO’S?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Know your own strength &amp; ability	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Explain to client / patient what is involved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Enlist client / patients co-operation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Make room to move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Keep weight close to body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Wear suitable clothing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Where possible adjust working height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When moving with another agree who is going to take the lead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Move  together on the command: Ready - Steady - Move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Always follow the assessed method.		</a:t>
            </a:r>
          </a:p>
        </p:txBody>
      </p:sp>
    </p:spTree>
    <p:extLst>
      <p:ext uri="{BB962C8B-B14F-4D97-AF65-F5344CB8AC3E}">
        <p14:creationId xmlns:p14="http://schemas.microsoft.com/office/powerpoint/2010/main" val="56760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MANUAL HANDLING DON’TS?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Never twist while manual handling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Do not stoop - keep your head in line with the back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Do not move loads over long distances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Do not try and move the person away from you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Do not take risks.</a:t>
            </a:r>
          </a:p>
        </p:txBody>
      </p:sp>
    </p:spTree>
    <p:extLst>
      <p:ext uri="{BB962C8B-B14F-4D97-AF65-F5344CB8AC3E}">
        <p14:creationId xmlns:p14="http://schemas.microsoft.com/office/powerpoint/2010/main" val="2383043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GOOD POSTURE IS IMPORTANT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Feet			-	Flat and apart - One foot pointing  in the direction of the move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Knees  		-	Bent - Flexible - Relaxed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Waist  		-	Never twist whilst manual handling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Back  			-	Do not stoop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Head &amp; Neck	-  	Keep in line with your back.</a:t>
            </a:r>
          </a:p>
        </p:txBody>
      </p:sp>
    </p:spTree>
    <p:extLst>
      <p:ext uri="{BB962C8B-B14F-4D97-AF65-F5344CB8AC3E}">
        <p14:creationId xmlns:p14="http://schemas.microsoft.com/office/powerpoint/2010/main" val="2972729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RISK ASSESSMENT</a:t>
            </a:r>
          </a:p>
          <a:p>
            <a:endParaRPr lang="en-GB" b="1" dirty="0"/>
          </a:p>
          <a:p>
            <a:r>
              <a:rPr lang="en-GB" b="1" dirty="0"/>
              <a:t>When a risk assessment is undertaken the assessor considers: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The Tasks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The Working Environment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The Client / Patient</a:t>
            </a:r>
          </a:p>
          <a:p>
            <a:endParaRPr lang="en-GB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/>
              <a:t>The Capability of the Carer.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3610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CHOICES</a:t>
            </a:r>
          </a:p>
          <a:p>
            <a:endParaRPr lang="en-GB" b="1" dirty="0"/>
          </a:p>
          <a:p>
            <a:r>
              <a:rPr lang="en-GB" b="1" dirty="0"/>
              <a:t>1st -	Always encourage the client / patient to do as much as possible for themselves</a:t>
            </a:r>
          </a:p>
          <a:p>
            <a:endParaRPr lang="en-GB" b="1" dirty="0"/>
          </a:p>
          <a:p>
            <a:r>
              <a:rPr lang="en-GB" b="1" dirty="0"/>
              <a:t>2nd - 	Use manual handling equipment, including hoist</a:t>
            </a:r>
          </a:p>
          <a:p>
            <a:endParaRPr lang="en-GB" b="1" dirty="0"/>
          </a:p>
          <a:p>
            <a:r>
              <a:rPr lang="en-GB" b="1" dirty="0"/>
              <a:t>3rd - 	Only when there is no other option use correct manual handling techniques.     		        The very last option.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1078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COURSE OBJECTIVES</a:t>
            </a:r>
          </a:p>
          <a:p>
            <a:endParaRPr lang="en-GB" dirty="0"/>
          </a:p>
          <a:p>
            <a:r>
              <a:rPr lang="en-GB" dirty="0"/>
              <a:t>At the end of the training participants will be able to: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State their obligations and that of their employers with regard to manual handling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Understand the consequences of poor manual handling practice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State the actions to be taken in the event of a manual handling manoeuvre being required at their place of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Identify the correct manoeuvre for use on a range of different manual handling situations.	</a:t>
            </a:r>
            <a:br>
              <a:rPr lang="en-GB" dirty="0"/>
            </a:b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1358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A DEFINITION OF MANUAL HANDLING</a:t>
            </a:r>
          </a:p>
          <a:p>
            <a:endParaRPr lang="en-GB" dirty="0"/>
          </a:p>
          <a:p>
            <a:r>
              <a:rPr lang="en-GB" dirty="0"/>
              <a:t>Any transportation or supporting of a load by hand or by bodily force (ROSPA)</a:t>
            </a:r>
          </a:p>
          <a:p>
            <a:endParaRPr lang="en-GB" dirty="0"/>
          </a:p>
          <a:p>
            <a:r>
              <a:rPr lang="en-GB" dirty="0"/>
              <a:t>This includes:</a:t>
            </a:r>
          </a:p>
          <a:p>
            <a:r>
              <a:rPr lang="en-GB" dirty="0"/>
              <a:t>	</a:t>
            </a:r>
          </a:p>
          <a:p>
            <a:r>
              <a:rPr lang="en-GB" dirty="0"/>
              <a:t>					Lifting			Moving</a:t>
            </a:r>
          </a:p>
          <a:p>
            <a:r>
              <a:rPr lang="en-GB" dirty="0"/>
              <a:t>					Pushing			Pulling</a:t>
            </a:r>
          </a:p>
          <a:p>
            <a:r>
              <a:rPr lang="en-GB" dirty="0"/>
              <a:t>					Carrying		Putting Down.</a:t>
            </a:r>
          </a:p>
        </p:txBody>
      </p:sp>
    </p:spTree>
    <p:extLst>
      <p:ext uri="{BB962C8B-B14F-4D97-AF65-F5344CB8AC3E}">
        <p14:creationId xmlns:p14="http://schemas.microsoft.com/office/powerpoint/2010/main" val="138553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HEALTH &amp; SAFETY AT WORK (ETC.) ACT 1974</a:t>
            </a:r>
          </a:p>
          <a:p>
            <a:endParaRPr lang="en-GB" dirty="0"/>
          </a:p>
          <a:p>
            <a:r>
              <a:rPr lang="en-GB" dirty="0"/>
              <a:t>Employer must:</a:t>
            </a:r>
          </a:p>
          <a:p>
            <a:r>
              <a:rPr lang="en-GB" dirty="0"/>
              <a:t>		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Ensure safe place of work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Provide safe equipment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Provide information, training, instruction &amp; supervision.</a:t>
            </a:r>
          </a:p>
          <a:p>
            <a:endParaRPr lang="en-GB" dirty="0"/>
          </a:p>
          <a:p>
            <a:r>
              <a:rPr lang="en-GB" dirty="0"/>
              <a:t>Employee: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Has a duty to take reasonable care of their own health &amp; safety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Has a duty of care to other employees, clients, visitors, etc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Must co-operate with the employer in performing duties under the act and raise any health &amp; safety concerns they might have. 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06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57262" y="536137"/>
            <a:ext cx="10301287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MANUAL HANDLING OPERATIONS REGULATIONS 1992 (As amended 2002)</a:t>
            </a:r>
          </a:p>
          <a:p>
            <a:endParaRPr lang="en-GB" dirty="0"/>
          </a:p>
          <a:p>
            <a:r>
              <a:rPr lang="en-GB" dirty="0"/>
              <a:t>Requires employees: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To obey reasonable &amp; lawful instruction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To act with reasonable care &amp; skill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To use professional judgement to decide if a move is safe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To report concerns to the appropriate person or authority.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0805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945356" y="536137"/>
            <a:ext cx="10301287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b="1" dirty="0"/>
          </a:p>
          <a:p>
            <a:endParaRPr lang="en-GB" b="1" dirty="0"/>
          </a:p>
          <a:p>
            <a:r>
              <a:rPr lang="en-GB" b="1" dirty="0"/>
              <a:t>UNSAFE LIFTING PRACTICES</a:t>
            </a:r>
          </a:p>
          <a:p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use of a Drag Lift which refers to the method of lifting where a client / patient is supported under the arms.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use of an Orthodox Lift, which refers to the practice of lifting a client / patient in bed with two carers clasping wrists under the client / patients thighs and back.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Top &amp; Tail Lift.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use of an Australian Lift.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The Bear Hug or Pivotal Lift.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Two procedures at a time.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Manually lifting a person from the floor.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Lifting a client / patient out of a bath manually.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94898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F3C5BA0-8B24-4B05-A9E7-20545338C2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4927471" y="628651"/>
            <a:ext cx="6588253" cy="3495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cap="all">
                <a:solidFill>
                  <a:srgbClr val="FFFFFF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THE SPINE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4FDB7F-33A2-451F-BA20-13ED87CF4B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3743325" cy="5391150"/>
          </a:xfrm>
          <a:prstGeom prst="rect">
            <a:avLst/>
          </a:prstGeom>
          <a:solidFill>
            <a:schemeClr val="bg1"/>
          </a:solidFill>
          <a:ln w="190500" cap="sq">
            <a:solidFill>
              <a:schemeClr val="bg1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4DF834A-39AB-45B3-ACE9-75506E25A0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857" y="1142969"/>
            <a:ext cx="2964561" cy="457206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460027F-6625-463B-B6D4-594AC32F23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1340" y="804806"/>
            <a:ext cx="3625595" cy="5248389"/>
          </a:xfrm>
          <a:prstGeom prst="rect">
            <a:avLst/>
          </a:prstGeom>
          <a:noFill/>
          <a:ln w="12700">
            <a:solidFill>
              <a:srgbClr val="2A5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6628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F3C5BA0-8B24-4B05-A9E7-20545338C2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4927471" y="628651"/>
            <a:ext cx="6588253" cy="3495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cap="all" dirty="0">
                <a:solidFill>
                  <a:srgbClr val="FFFFFF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THE MUSCLES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4FDB7F-33A2-451F-BA20-13ED87CF4B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3743325" cy="5391150"/>
          </a:xfrm>
          <a:prstGeom prst="rect">
            <a:avLst/>
          </a:prstGeom>
          <a:solidFill>
            <a:schemeClr val="bg1"/>
          </a:solidFill>
          <a:ln w="190500" cap="sq">
            <a:solidFill>
              <a:schemeClr val="bg1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460027F-6625-463B-B6D4-594AC32F23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1340" y="804806"/>
            <a:ext cx="3625595" cy="5248389"/>
          </a:xfrm>
          <a:prstGeom prst="rect">
            <a:avLst/>
          </a:prstGeom>
          <a:noFill/>
          <a:ln w="12700">
            <a:solidFill>
              <a:srgbClr val="2A5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5A76BD8-13A5-4170-9FAB-B3ECB86E3A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344" y="1124945"/>
            <a:ext cx="3558591" cy="4646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6359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AF3C5BA0-8B24-4B05-A9E7-20545338C2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434501-BAEF-404B-B995-A1EBC2082CE4}"/>
              </a:ext>
            </a:extLst>
          </p:cNvPr>
          <p:cNvSpPr txBox="1"/>
          <p:nvPr/>
        </p:nvSpPr>
        <p:spPr>
          <a:xfrm>
            <a:off x="4927471" y="628651"/>
            <a:ext cx="6588253" cy="3495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4800" b="1" cap="all" dirty="0">
                <a:solidFill>
                  <a:srgbClr val="FFFFFF"/>
                </a:solidFill>
                <a:effectLst>
                  <a:outerShdw blurRad="50800" dist="63500" dir="2700000" algn="tl" rotWithShape="0">
                    <a:srgbClr val="000000">
                      <a:alpha val="48000"/>
                    </a:srgbClr>
                  </a:outerShdw>
                </a:effectLst>
                <a:latin typeface="+mj-lt"/>
                <a:ea typeface="+mj-ea"/>
                <a:cs typeface="+mj-cs"/>
              </a:rPr>
              <a:t>SLIPPED OR PROLAPSED DISC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endParaRPr lang="en-US" sz="4800" b="1" cap="all" dirty="0">
              <a:solidFill>
                <a:srgbClr val="FFFFFF"/>
              </a:solidFill>
              <a:effectLst>
                <a:outerShdw blurRad="50800" dist="63500" dir="2700000" algn="tl" rotWithShape="0">
                  <a:srgbClr val="000000">
                    <a:alpha val="4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24FDB7F-33A2-451F-BA20-13ED87CF4B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2475" y="733425"/>
            <a:ext cx="3743325" cy="5391150"/>
          </a:xfrm>
          <a:prstGeom prst="rect">
            <a:avLst/>
          </a:prstGeom>
          <a:solidFill>
            <a:schemeClr val="bg1"/>
          </a:solidFill>
          <a:ln w="190500" cap="sq">
            <a:solidFill>
              <a:schemeClr val="bg1"/>
            </a:solidFill>
            <a:miter lim="800000"/>
          </a:ln>
          <a:effectLst>
            <a:outerShdw blurRad="54991" dist="17780" dir="5400000" algn="ctr" rotWithShape="0">
              <a:schemeClr val="bg1"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460027F-6625-463B-B6D4-594AC32F23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1340" y="804806"/>
            <a:ext cx="3625595" cy="5248389"/>
          </a:xfrm>
          <a:prstGeom prst="rect">
            <a:avLst/>
          </a:prstGeom>
          <a:noFill/>
          <a:ln w="12700">
            <a:solidFill>
              <a:srgbClr val="2A5B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860769C-933A-43B1-821C-A4100ECF64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440" y="1424030"/>
            <a:ext cx="4215993" cy="4357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5815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TM04033921[[fn=Damask]]</Template>
  <TotalTime>55</TotalTime>
  <Words>730</Words>
  <Application>Microsoft Office PowerPoint</Application>
  <PresentationFormat>Widescreen</PresentationFormat>
  <Paragraphs>147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Bookman Old Style</vt:lpstr>
      <vt:lpstr>Rockwell</vt:lpstr>
      <vt:lpstr>Damask</vt:lpstr>
      <vt:lpstr>Moving &amp; Assisting People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Moving &amp; Assisting People </dc:title>
  <dc:creator>Healthcare Trainers Network</dc:creator>
  <cp:lastModifiedBy>David Inglis</cp:lastModifiedBy>
  <cp:revision>10</cp:revision>
  <dcterms:created xsi:type="dcterms:W3CDTF">2020-12-27T08:34:17Z</dcterms:created>
  <dcterms:modified xsi:type="dcterms:W3CDTF">2020-12-30T07:40:28Z</dcterms:modified>
</cp:coreProperties>
</file>