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36" r:id="rId1"/>
  </p:sldMasterIdLst>
  <p:notesMasterIdLst>
    <p:notesMasterId r:id="rId5"/>
  </p:notesMasterIdLst>
  <p:sldIdLst>
    <p:sldId id="283" r:id="rId2"/>
    <p:sldId id="288" r:id="rId3"/>
    <p:sldId id="293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79" autoAdjust="0"/>
    <p:restoredTop sz="85144" autoAdjust="0"/>
  </p:normalViewPr>
  <p:slideViewPr>
    <p:cSldViewPr snapToGrid="0" snapToObjects="1">
      <p:cViewPr varScale="1">
        <p:scale>
          <a:sx n="77" d="100"/>
          <a:sy n="77" d="100"/>
        </p:scale>
        <p:origin x="89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1EAFA6-6E43-7145-A76B-BFDDC4AA6BB5}" type="datetimeFigureOut">
              <a:rPr lang="en-US" smtClean="0"/>
              <a:t>5/25/2023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DE5CE6-994C-EF47-9C2C-65C4F61E34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76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E5CE6-994C-EF47-9C2C-65C4F61E344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9717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E5CE6-994C-EF47-9C2C-65C4F61E344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0784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Update with 2023 numbers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E5CE6-994C-EF47-9C2C-65C4F61E344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7742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238D4-29AB-C042-BBA2-FF3173BE3CD8}" type="datetimeFigureOut">
              <a:rPr lang="en-US" smtClean="0"/>
              <a:t>5/25/2023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7037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238D4-29AB-C042-BBA2-FF3173BE3CD8}" type="datetimeFigureOut">
              <a:rPr lang="en-US" smtClean="0"/>
              <a:t>5/25/2023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0309E-9E2A-2B40-BD44-FB115A6F68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913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238D4-29AB-C042-BBA2-FF3173BE3CD8}" type="datetimeFigureOut">
              <a:rPr lang="en-US" smtClean="0"/>
              <a:t>5/25/2023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0309E-9E2A-2B40-BD44-FB115A6F68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0602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238D4-29AB-C042-BBA2-FF3173BE3CD8}" type="datetimeFigureOut">
              <a:rPr lang="en-US" smtClean="0"/>
              <a:t>5/25/2023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0309E-9E2A-2B40-BD44-FB115A6F68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271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238D4-29AB-C042-BBA2-FF3173BE3CD8}" type="datetimeFigureOut">
              <a:rPr lang="en-US" smtClean="0"/>
              <a:t>5/25/2023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0309E-9E2A-2B40-BD44-FB115A6F68ED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7187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238D4-29AB-C042-BBA2-FF3173BE3CD8}" type="datetimeFigureOut">
              <a:rPr lang="en-US" smtClean="0"/>
              <a:t>5/25/2023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0309E-9E2A-2B40-BD44-FB115A6F68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546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238D4-29AB-C042-BBA2-FF3173BE3CD8}" type="datetimeFigureOut">
              <a:rPr lang="en-US" smtClean="0"/>
              <a:t>5/25/2023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0309E-9E2A-2B40-BD44-FB115A6F68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780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238D4-29AB-C042-BBA2-FF3173BE3CD8}" type="datetimeFigureOut">
              <a:rPr lang="en-US" smtClean="0"/>
              <a:t>5/25/2023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0309E-9E2A-2B40-BD44-FB115A6F68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681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238D4-29AB-C042-BBA2-FF3173BE3CD8}" type="datetimeFigureOut">
              <a:rPr lang="en-US" smtClean="0"/>
              <a:t>5/25/2023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3628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3D238D4-29AB-C042-BBA2-FF3173BE3CD8}" type="datetimeFigureOut">
              <a:rPr lang="en-US" smtClean="0"/>
              <a:t>5/25/2023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250309E-9E2A-2B40-BD44-FB115A6F68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300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238D4-29AB-C042-BBA2-FF3173BE3CD8}" type="datetimeFigureOut">
              <a:rPr lang="en-US" smtClean="0"/>
              <a:t>5/25/2023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0309E-9E2A-2B40-BD44-FB115A6F68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783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3D238D4-29AB-C042-BBA2-FF3173BE3CD8}" type="datetimeFigureOut">
              <a:rPr lang="en-US" smtClean="0"/>
              <a:t>5/25/2023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333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svg"/><Relationship Id="rId5" Type="http://schemas.openxmlformats.org/officeDocument/2006/relationships/image" Target="../media/image3.sv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80000" y="2134032"/>
            <a:ext cx="6083300" cy="2165038"/>
          </a:xfrm>
        </p:spPr>
        <p:txBody>
          <a:bodyPr>
            <a:normAutofit fontScale="90000"/>
          </a:bodyPr>
          <a:lstStyle/>
          <a:p>
            <a:r>
              <a:rPr lang="en-US" sz="8000" b="1" dirty="0"/>
              <a:t>AEG Foundation</a:t>
            </a:r>
            <a:br>
              <a:rPr lang="en-US" sz="8000" b="1" dirty="0"/>
            </a:br>
            <a:endParaRPr lang="en-US" sz="8000" b="1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8700" y="448142"/>
            <a:ext cx="3727521" cy="337177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163819" y="4514371"/>
            <a:ext cx="654920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www.aegfoundation.org</a:t>
            </a:r>
          </a:p>
          <a:p>
            <a:r>
              <a:rPr lang="en-US" sz="2800" b="1" dirty="0"/>
              <a:t>www.facebook.com/AEGFoundation</a:t>
            </a:r>
          </a:p>
          <a:p>
            <a:r>
              <a:rPr lang="en-US" sz="2800" b="1" dirty="0"/>
              <a:t>staff@aegfoundation.org </a:t>
            </a:r>
          </a:p>
          <a:p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185954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7702" y="1131200"/>
            <a:ext cx="883920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Scholarships</a:t>
            </a:r>
          </a:p>
          <a:p>
            <a:pPr algn="ctr"/>
            <a:r>
              <a:rPr lang="en-US" sz="3200" b="1" dirty="0"/>
              <a:t>Research Grants</a:t>
            </a:r>
          </a:p>
          <a:p>
            <a:pPr algn="ctr"/>
            <a:r>
              <a:rPr lang="en-US" sz="3200" b="1" dirty="0"/>
              <a:t>Student Chapter Grants</a:t>
            </a:r>
          </a:p>
          <a:p>
            <a:pPr algn="ctr"/>
            <a:r>
              <a:rPr lang="en-US" sz="3200" b="1" dirty="0"/>
              <a:t>Professional Development and Learning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818872" y="3810189"/>
            <a:ext cx="571686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Supporting Students and Professionals in Research, Field Camp/Field Work and Professional Development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4923" t="8422" r="19986"/>
          <a:stretch/>
        </p:blipFill>
        <p:spPr>
          <a:xfrm>
            <a:off x="10863943" y="5388428"/>
            <a:ext cx="1328058" cy="1465097"/>
          </a:xfrm>
          <a:prstGeom prst="rect">
            <a:avLst/>
          </a:prstGeom>
        </p:spPr>
      </p:pic>
      <p:pic>
        <p:nvPicPr>
          <p:cNvPr id="6" name="Graphic 5" descr="Hammer">
            <a:extLst>
              <a:ext uri="{FF2B5EF4-FFF2-40B4-BE49-F238E27FC236}">
                <a16:creationId xmlns:a16="http://schemas.microsoft.com/office/drawing/2014/main" id="{ED849FD6-6282-F491-1238-92E6335C52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9420250" y="487698"/>
            <a:ext cx="2276799" cy="2276799"/>
          </a:xfrm>
          <a:prstGeom prst="rect">
            <a:avLst/>
          </a:prstGeom>
        </p:spPr>
      </p:pic>
      <p:pic>
        <p:nvPicPr>
          <p:cNvPr id="8" name="Graphic 7" descr="Books">
            <a:extLst>
              <a:ext uri="{FF2B5EF4-FFF2-40B4-BE49-F238E27FC236}">
                <a16:creationId xmlns:a16="http://schemas.microsoft.com/office/drawing/2014/main" id="{13BAAEF4-013D-6A9C-B429-D7FE4ED649F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039686" y="3470112"/>
            <a:ext cx="2541480" cy="2541480"/>
          </a:xfrm>
          <a:prstGeom prst="rect">
            <a:avLst/>
          </a:prstGeom>
        </p:spPr>
      </p:pic>
      <p:pic>
        <p:nvPicPr>
          <p:cNvPr id="10" name="Graphic 9" descr="Group success">
            <a:extLst>
              <a:ext uri="{FF2B5EF4-FFF2-40B4-BE49-F238E27FC236}">
                <a16:creationId xmlns:a16="http://schemas.microsoft.com/office/drawing/2014/main" id="{073CE6FD-1B67-113C-8769-33425E0E8AA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16428" y="3832665"/>
            <a:ext cx="1998492" cy="1998492"/>
          </a:xfrm>
          <a:prstGeom prst="rect">
            <a:avLst/>
          </a:prstGeom>
        </p:spPr>
      </p:pic>
      <p:pic>
        <p:nvPicPr>
          <p:cNvPr id="12" name="Graphic 11" descr="Diploma roll">
            <a:extLst>
              <a:ext uri="{FF2B5EF4-FFF2-40B4-BE49-F238E27FC236}">
                <a16:creationId xmlns:a16="http://schemas.microsoft.com/office/drawing/2014/main" id="{3E8A2433-C44C-9DA7-969B-E570A4AD182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41001" y="487698"/>
            <a:ext cx="2529914" cy="179316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F0772F2-7081-0F58-525F-0A3F286A2445}"/>
              </a:ext>
            </a:extLst>
          </p:cNvPr>
          <p:cNvSpPr txBox="1"/>
          <p:nvPr/>
        </p:nvSpPr>
        <p:spPr>
          <a:xfrm>
            <a:off x="3606800" y="6268751"/>
            <a:ext cx="497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www.aegfoundation.org</a:t>
            </a:r>
          </a:p>
        </p:txBody>
      </p:sp>
    </p:spTree>
    <p:extLst>
      <p:ext uri="{BB962C8B-B14F-4D97-AF65-F5344CB8AC3E}">
        <p14:creationId xmlns:p14="http://schemas.microsoft.com/office/powerpoint/2010/main" val="1819546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314504"/>
            <a:ext cx="8175171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The AEG Foundation offers 13 programs for students and 8 programs for practitioners.</a:t>
            </a:r>
          </a:p>
          <a:p>
            <a:pPr algn="ctr"/>
            <a:endParaRPr lang="en-US" sz="3200" dirty="0"/>
          </a:p>
          <a:p>
            <a:pPr algn="ctr"/>
            <a:r>
              <a:rPr lang="en-US" sz="3200" dirty="0"/>
              <a:t>In 2022 the AEG Foundation awarded more than $50,000 to 18 hard-working students.</a:t>
            </a:r>
          </a:p>
          <a:p>
            <a:pPr algn="ctr"/>
            <a:endParaRPr lang="en-US" sz="3200" dirty="0"/>
          </a:p>
          <a:p>
            <a:pPr algn="ctr"/>
            <a:r>
              <a:rPr lang="en-US" sz="3200" dirty="0"/>
              <a:t>Scholarship applications are due January 15 each year.</a:t>
            </a:r>
          </a:p>
          <a:p>
            <a:pPr algn="ctr"/>
            <a:endParaRPr lang="en-US" sz="3200" dirty="0"/>
          </a:p>
          <a:p>
            <a:pPr algn="ctr"/>
            <a:r>
              <a:rPr lang="en-US" sz="3200" dirty="0"/>
              <a:t>Grant applications can be submitted anytime in the year.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3606800" y="6238240"/>
            <a:ext cx="497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www.aegfoundation.org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7C552A3-ACD8-55D1-54A2-9D1F974F081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4923" t="8422" r="19986"/>
          <a:stretch/>
        </p:blipFill>
        <p:spPr>
          <a:xfrm>
            <a:off x="10863943" y="5388428"/>
            <a:ext cx="1328058" cy="1465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46311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8511</TotalTime>
  <Words>110</Words>
  <Application>Microsoft Office PowerPoint</Application>
  <PresentationFormat>Widescreen</PresentationFormat>
  <Paragraphs>22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Calibri</vt:lpstr>
      <vt:lpstr>Calibri Light</vt:lpstr>
      <vt:lpstr>Retrospect</vt:lpstr>
      <vt:lpstr>AEG Foundation 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AEG Foundation</dc:title>
  <dc:subject/>
  <dc:creator>Microsoft Office User</dc:creator>
  <cp:keywords/>
  <dc:description/>
  <cp:lastModifiedBy>Anna</cp:lastModifiedBy>
  <cp:revision>109</cp:revision>
  <dcterms:created xsi:type="dcterms:W3CDTF">2017-08-29T04:09:38Z</dcterms:created>
  <dcterms:modified xsi:type="dcterms:W3CDTF">2023-05-25T18:48:39Z</dcterms:modified>
  <cp:category/>
</cp:coreProperties>
</file>