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4" r:id="rId37"/>
    <p:sldId id="299" r:id="rId38"/>
    <p:sldId id="300" r:id="rId39"/>
    <p:sldId id="301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37" d="100"/>
          <a:sy n="37" d="100"/>
        </p:scale>
        <p:origin x="144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6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8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67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903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39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58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8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58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57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EDE2B-3A0E-694F-872E-85F296E0E74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1D721-6AAE-EF41-9AE4-C07FAB826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43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stpiusvparish.org" TargetMode="External"/><Relationship Id="rId2" Type="http://schemas.openxmlformats.org/officeDocument/2006/relationships/hyperlink" Target="http://faithtrustinstitute.or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evon.gov.uk/index/childrenfamilies/domestic_violence.htm" TargetMode="External"/><Relationship Id="rId4" Type="http://schemas.openxmlformats.org/officeDocument/2006/relationships/hyperlink" Target="http://www.futureswithoutviolence.org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illinoisattornerygeneral.gov/women/vittims.html" TargetMode="External"/><Relationship Id="rId2" Type="http://schemas.openxmlformats.org/officeDocument/2006/relationships/hyperlink" Target="http://www.ilcadv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llinoisattorneygeneral.gov/women/victims.html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ga.gov/legislation/ilcs/ilcs3.asp?ActID=2100&amp;ChapterID=59" TargetMode="External"/><Relationship Id="rId2" Type="http://schemas.openxmlformats.org/officeDocument/2006/relationships/hyperlink" Target="http://www.state.il.us/DCFS/docs/CFS_1050-21_Mandated_Reporter_Manual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Do’s and Don’ts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Wingdings" charset="2"/>
              <a:buChar char="§"/>
            </a:pPr>
            <a:r>
              <a:rPr lang="en-US" sz="3200" dirty="0"/>
              <a:t>Victims</a:t>
            </a:r>
          </a:p>
          <a:p>
            <a:pPr marL="1314450" lvl="2" indent="-514350">
              <a:buFont typeface="Wingdings" charset="2"/>
              <a:buChar char="§"/>
            </a:pPr>
            <a:r>
              <a:rPr lang="en-US" sz="3200" dirty="0"/>
              <a:t>Perpetrators</a:t>
            </a:r>
          </a:p>
          <a:p>
            <a:pPr marL="1314450" lvl="2" indent="-514350">
              <a:buFont typeface="Wingdings" charset="2"/>
              <a:buChar char="§"/>
            </a:pPr>
            <a:r>
              <a:rPr lang="en-US" sz="3200"/>
              <a:t>Witnesses/Children</a:t>
            </a:r>
            <a:endParaRPr lang="en-US" sz="3200" dirty="0"/>
          </a:p>
          <a:p>
            <a:pPr marL="1314450" lvl="2" indent="-514350">
              <a:buFont typeface="Wingdings" charset="2"/>
              <a:buChar char="§"/>
            </a:pPr>
            <a:endParaRPr lang="en-US" sz="3200" dirty="0"/>
          </a:p>
          <a:p>
            <a:pPr marL="800100" lvl="2" indent="0" algn="ctr">
              <a:buNone/>
            </a:pPr>
            <a:endParaRPr lang="en-US" sz="4800" dirty="0"/>
          </a:p>
          <a:p>
            <a:pPr marL="1314450" lvl="2" indent="-514350">
              <a:buFont typeface="Wingdings" charset="2"/>
              <a:buChar char="§"/>
            </a:pPr>
            <a:endParaRPr lang="en-US" sz="48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800100" lvl="2" indent="0" algn="r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63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Don’ts – Abusive Partner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Do not:</a:t>
            </a:r>
          </a:p>
          <a:p>
            <a:pPr lvl="2"/>
            <a:r>
              <a:rPr lang="en-US" sz="2800" dirty="0"/>
              <a:t>approach him or let him know that you know about his violence unless:  </a:t>
            </a:r>
          </a:p>
          <a:p>
            <a:pPr lvl="3">
              <a:buFont typeface="Courier New"/>
              <a:buChar char="o"/>
            </a:pPr>
            <a:r>
              <a:rPr lang="en-US" sz="2300" dirty="0"/>
              <a:t>The victim wants you to. </a:t>
            </a:r>
          </a:p>
          <a:p>
            <a:pPr lvl="3">
              <a:buFont typeface="Courier New"/>
              <a:buChar char="o"/>
            </a:pPr>
            <a:r>
              <a:rPr lang="en-US" sz="2300" dirty="0"/>
              <a:t>She is aware you plan to talk to him. </a:t>
            </a:r>
          </a:p>
          <a:p>
            <a:pPr lvl="3">
              <a:buFont typeface="Courier New"/>
              <a:buChar char="o"/>
            </a:pPr>
            <a:r>
              <a:rPr lang="en-US" sz="2300" dirty="0"/>
              <a:t>You are certain that his partner is safely separated from him. </a:t>
            </a:r>
          </a:p>
          <a:p>
            <a:pPr lvl="2"/>
            <a:r>
              <a:rPr lang="en-US" sz="2800" dirty="0"/>
              <a:t>go to him to confirm the victim’s story.</a:t>
            </a:r>
          </a:p>
          <a:p>
            <a:pPr lvl="2"/>
            <a:r>
              <a:rPr lang="en-US" sz="2800" dirty="0"/>
              <a:t>meet with him alone. Meet in your office or public place where others are present. </a:t>
            </a:r>
          </a:p>
          <a:p>
            <a:pPr marL="914400" lvl="2" indent="0">
              <a:buNone/>
            </a:pPr>
            <a:endParaRPr lang="en-US" sz="2700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96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Don’ts – Abusive Partner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>
              <a:buFont typeface="Wingdings" charset="2"/>
              <a:buChar char="§"/>
            </a:pPr>
            <a:r>
              <a:rPr lang="en-US" sz="4600" dirty="0"/>
              <a:t>Do not:</a:t>
            </a:r>
          </a:p>
          <a:p>
            <a:pPr lvl="2"/>
            <a:r>
              <a:rPr lang="en-US" sz="4000" dirty="0"/>
              <a:t>give him any information about his partner or her whereabouts. </a:t>
            </a:r>
          </a:p>
          <a:p>
            <a:pPr lvl="2"/>
            <a:r>
              <a:rPr lang="en-US" sz="4000" dirty="0"/>
              <a:t>be taken in by his minimization, denial, or lying about his violence. </a:t>
            </a:r>
          </a:p>
          <a:p>
            <a:pPr lvl="2"/>
            <a:r>
              <a:rPr lang="en-US" sz="4000" dirty="0"/>
              <a:t>confuse his remorse with true repentance. </a:t>
            </a:r>
          </a:p>
          <a:p>
            <a:pPr lvl="2"/>
            <a:r>
              <a:rPr lang="en-US" sz="4000" dirty="0"/>
              <a:t>forgive an abuser quickly and easily. </a:t>
            </a:r>
          </a:p>
          <a:p>
            <a:pPr lvl="2"/>
            <a:r>
              <a:rPr lang="en-US" sz="4000" dirty="0"/>
              <a:t>send him home with just a prayer. </a:t>
            </a:r>
          </a:p>
          <a:p>
            <a:pPr lvl="2"/>
            <a:endParaRPr lang="en-US" sz="30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24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Don’ts – Abusive Partner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Do not:</a:t>
            </a:r>
          </a:p>
          <a:p>
            <a:pPr lvl="2"/>
            <a:r>
              <a:rPr lang="en-US" sz="2800" dirty="0"/>
              <a:t>be taken in by his “conversion” experience.  </a:t>
            </a:r>
          </a:p>
          <a:p>
            <a:pPr lvl="2"/>
            <a:r>
              <a:rPr lang="en-US" sz="2800" dirty="0"/>
              <a:t>advocate for the abuser to avoid the legal consequences of his violence. </a:t>
            </a:r>
          </a:p>
          <a:p>
            <a:pPr lvl="2"/>
            <a:r>
              <a:rPr lang="en-US" sz="2800" dirty="0"/>
              <a:t>provide a character witness for this purpose in any legal proceedings. 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82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</a:t>
            </a:r>
            <a:br>
              <a:rPr lang="en-US" dirty="0"/>
            </a:br>
            <a:r>
              <a:rPr lang="en-US" dirty="0"/>
              <a:t>Questionable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lnSpc>
                <a:spcPct val="90000"/>
              </a:lnSpc>
              <a:buSzPct val="90000"/>
              <a:buFont typeface="Wingdings" charset="2"/>
              <a:buChar char="§"/>
              <a:defRPr/>
            </a:pPr>
            <a:r>
              <a:rPr lang="en-US" sz="3500" dirty="0">
                <a:solidFill>
                  <a:srgbClr val="171717"/>
                </a:solidFill>
                <a:cs typeface="ＭＳ Ｐゴシック" charset="0"/>
              </a:rPr>
              <a:t>You feel it is necessary to get both sides because…</a:t>
            </a:r>
          </a:p>
          <a:p>
            <a:pPr lvl="2">
              <a:lnSpc>
                <a:spcPct val="90000"/>
              </a:lnSpc>
              <a:buSzPct val="90000"/>
              <a:defRPr/>
            </a:pP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You want to be fair.</a:t>
            </a:r>
          </a:p>
          <a:p>
            <a:pPr lvl="2">
              <a:lnSpc>
                <a:spcPct val="90000"/>
              </a:lnSpc>
              <a:buSzPct val="90000"/>
              <a:defRPr/>
            </a:pP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You are afraid that she may be exaggerating. She may be the cause of the problem</a:t>
            </a:r>
            <a:r>
              <a:rPr lang="en-US" sz="3000" dirty="0">
                <a:solidFill>
                  <a:srgbClr val="400080"/>
                </a:solidFill>
                <a:cs typeface="ＭＳ Ｐゴシック" charset="0"/>
              </a:rPr>
              <a:t>.</a:t>
            </a:r>
          </a:p>
          <a:p>
            <a:pPr lvl="2">
              <a:lnSpc>
                <a:spcPct val="90000"/>
              </a:lnSpc>
              <a:buSzPct val="90000"/>
              <a:defRPr/>
            </a:pP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You make an appointment with both of them. </a:t>
            </a:r>
          </a:p>
          <a:p>
            <a:pPr lvl="1">
              <a:lnSpc>
                <a:spcPct val="90000"/>
              </a:lnSpc>
              <a:buSzPct val="90000"/>
              <a:buFont typeface="Wingdings" charset="2"/>
              <a:buChar char="§"/>
              <a:defRPr/>
            </a:pPr>
            <a:r>
              <a:rPr lang="en-US" sz="3500" dirty="0">
                <a:solidFill>
                  <a:srgbClr val="171717"/>
                </a:solidFill>
                <a:cs typeface="ＭＳ Ｐゴシック" charset="0"/>
              </a:rPr>
              <a:t>Bad idea. This is dangerous.</a:t>
            </a:r>
          </a:p>
          <a:p>
            <a:pPr marL="457200" lvl="1" indent="0">
              <a:lnSpc>
                <a:spcPct val="90000"/>
              </a:lnSpc>
              <a:buSzPct val="90000"/>
              <a:buNone/>
              <a:defRPr/>
            </a:pPr>
            <a:endParaRPr lang="en-US" sz="2200" dirty="0">
              <a:solidFill>
                <a:srgbClr val="171717"/>
              </a:solidFill>
              <a:cs typeface="ＭＳ Ｐゴシック" charset="0"/>
            </a:endParaRPr>
          </a:p>
          <a:p>
            <a:pPr marL="457200" lvl="1" indent="0">
              <a:lnSpc>
                <a:spcPct val="90000"/>
              </a:lnSpc>
              <a:buSzPct val="90000"/>
              <a:buNone/>
              <a:defRPr/>
            </a:pPr>
            <a:endParaRPr lang="en-US" sz="2200" dirty="0">
              <a:solidFill>
                <a:srgbClr val="171717"/>
              </a:solidFill>
              <a:cs typeface="ＭＳ Ｐゴシック" charset="0"/>
            </a:endParaRPr>
          </a:p>
          <a:p>
            <a:pPr marL="457200" lvl="1" indent="0" algn="r">
              <a:buNone/>
            </a:pPr>
            <a:r>
              <a:rPr lang="en-US" sz="1500" dirty="0"/>
              <a:t>Fr. Charles W. Dahm, O.P.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80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</a:t>
            </a:r>
            <a:br>
              <a:rPr lang="en-US" dirty="0"/>
            </a:br>
            <a:r>
              <a:rPr lang="en-US" dirty="0"/>
              <a:t>Questionable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90000"/>
              </a:lnSpc>
              <a:buFont typeface="Wingdings" charset="2"/>
              <a:buChar char="§"/>
              <a:defRPr/>
            </a:pPr>
            <a:r>
              <a:rPr lang="en-US" sz="3200" dirty="0">
                <a:solidFill>
                  <a:srgbClr val="171717"/>
                </a:solidFill>
                <a:cs typeface="ＭＳ Ｐゴシック" charset="0"/>
              </a:rPr>
              <a:t>Your bias is to save the marriage.  So…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You encourage her to be forgiving.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Give her tips on how not to avoid antagonizing abuser. </a:t>
            </a:r>
            <a:endParaRPr lang="en-US" altLang="ja-JP" sz="2800" dirty="0">
              <a:solidFill>
                <a:srgbClr val="171717"/>
              </a:solidFill>
              <a:cs typeface="ＭＳ Ｐゴシック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You recommend marriage counseling.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You pray with her for healing the marriage.</a:t>
            </a:r>
          </a:p>
          <a:p>
            <a:pPr lvl="1">
              <a:buFont typeface="Wingdings" charset="2"/>
              <a:buChar char="§"/>
            </a:pPr>
            <a:r>
              <a:rPr lang="en-US" sz="3200" b="1" dirty="0"/>
              <a:t>Bad ideas.  These actions do not provide help.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48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</a:t>
            </a:r>
            <a:br>
              <a:rPr lang="en-US" dirty="0"/>
            </a:br>
            <a:r>
              <a:rPr lang="en-US" dirty="0"/>
              <a:t>Good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Clr>
                <a:schemeClr val="tx1"/>
              </a:buClr>
              <a:buSzPct val="90000"/>
              <a:buFont typeface="Wingdings" charset="2"/>
              <a:buChar char="§"/>
              <a:defRPr/>
            </a:pPr>
            <a:r>
              <a:rPr lang="en-US" sz="3200" dirty="0"/>
              <a:t>Be aware.</a:t>
            </a:r>
          </a:p>
          <a:p>
            <a:pPr marL="1314450" lvl="3" indent="-457200">
              <a:buClr>
                <a:schemeClr val="tx1"/>
              </a:buClr>
              <a:buSzPct val="90000"/>
              <a:buFont typeface="Arial"/>
              <a:buChar char="•"/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Investigate the possible presence of DV with the victim privately. For example, at sacramental registration, confession…</a:t>
            </a:r>
            <a:endParaRPr lang="en-US" sz="2800" dirty="0"/>
          </a:p>
          <a:p>
            <a:pPr marL="1314450" lvl="3" indent="-457200">
              <a:buSzPct val="90000"/>
              <a:buFont typeface="Arial"/>
              <a:buChar char="•"/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Be sensitive to any sign of DV––physical, emotional, or economic––and investigate. 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77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</a:t>
            </a:r>
            <a:br>
              <a:rPr lang="en-US" dirty="0"/>
            </a:br>
            <a:r>
              <a:rPr lang="en-US" dirty="0"/>
              <a:t>Good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dirty="0"/>
              <a:t> </a:t>
            </a:r>
            <a:r>
              <a:rPr lang="en-US" sz="3500" dirty="0"/>
              <a:t>Ask questions and probe.</a:t>
            </a:r>
          </a:p>
          <a:p>
            <a:pPr lvl="2"/>
            <a:r>
              <a:rPr lang="en-US" sz="2600" dirty="0"/>
              <a:t>If she is angry, ask why.</a:t>
            </a:r>
          </a:p>
          <a:p>
            <a:pPr lvl="2"/>
            <a:r>
              <a:rPr lang="en-US" sz="2600" dirty="0"/>
              <a:t>Does he hit you?</a:t>
            </a:r>
          </a:p>
          <a:p>
            <a:pPr lvl="2"/>
            <a:r>
              <a:rPr lang="en-US" sz="2600" dirty="0"/>
              <a:t>Does he use bad language directed at you?</a:t>
            </a:r>
          </a:p>
          <a:p>
            <a:pPr lvl="2"/>
            <a:r>
              <a:rPr lang="en-US" sz="2600" dirty="0"/>
              <a:t>Is he jealous, controlling?  How so?</a:t>
            </a:r>
          </a:p>
          <a:p>
            <a:pPr lvl="2"/>
            <a:r>
              <a:rPr lang="en-US" sz="2600" dirty="0"/>
              <a:t>Are you afraid?  What causes your fear?</a:t>
            </a:r>
          </a:p>
          <a:p>
            <a:pPr lvl="2"/>
            <a:r>
              <a:rPr lang="en-US" sz="2600" dirty="0"/>
              <a:t>Does he share money with you?</a:t>
            </a:r>
          </a:p>
          <a:p>
            <a:pPr lvl="2"/>
            <a:r>
              <a:rPr lang="en-US" sz="2600" dirty="0"/>
              <a:t>Do you have anyone to talk to?</a:t>
            </a:r>
          </a:p>
          <a:p>
            <a:pPr lvl="2"/>
            <a:r>
              <a:rPr lang="en-US" sz="2600" dirty="0"/>
              <a:t>Does he threaten you?</a:t>
            </a:r>
          </a:p>
          <a:p>
            <a:pPr lvl="2"/>
            <a:r>
              <a:rPr lang="en-US" sz="2600" dirty="0"/>
              <a:t>Are the children safe? How are they treated?</a:t>
            </a:r>
          </a:p>
          <a:p>
            <a:pPr lvl="1">
              <a:buFont typeface="Arial"/>
              <a:buChar char="•"/>
            </a:pP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07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Validate.</a:t>
            </a:r>
          </a:p>
          <a:p>
            <a:pPr lvl="2"/>
            <a:r>
              <a:rPr lang="en-US" dirty="0"/>
              <a:t>I believe what you are telling me.</a:t>
            </a:r>
          </a:p>
          <a:p>
            <a:pPr lvl="2"/>
            <a:r>
              <a:rPr lang="en-US" dirty="0"/>
              <a:t>I can sense how difficult this must be for you.</a:t>
            </a:r>
          </a:p>
          <a:p>
            <a:pPr lvl="2"/>
            <a:r>
              <a:rPr lang="en-US" dirty="0"/>
              <a:t>You are not crazy.</a:t>
            </a:r>
          </a:p>
          <a:p>
            <a:pPr lvl="2"/>
            <a:r>
              <a:rPr lang="en-US" dirty="0"/>
              <a:t>You are not alone.</a:t>
            </a:r>
          </a:p>
          <a:p>
            <a:pPr lvl="2"/>
            <a:r>
              <a:rPr lang="en-US" dirty="0"/>
              <a:t>I care about you and your children’s safety and well-being.</a:t>
            </a:r>
          </a:p>
          <a:p>
            <a:pPr lvl="2"/>
            <a:r>
              <a:rPr lang="en-US" dirty="0"/>
              <a:t>I respect your choices.</a:t>
            </a:r>
          </a:p>
          <a:p>
            <a:pPr lvl="2"/>
            <a:r>
              <a:rPr lang="en-US" dirty="0"/>
              <a:t>When you are ready, we are here to help.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56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dirty="0"/>
              <a:t>Motivate.</a:t>
            </a:r>
          </a:p>
          <a:p>
            <a:pPr lvl="2">
              <a:defRPr/>
            </a:pPr>
            <a:r>
              <a:rPr lang="en-US" dirty="0">
                <a:solidFill>
                  <a:srgbClr val="171717"/>
                </a:solidFill>
                <a:cs typeface="ＭＳ Ｐゴシック" charset="0"/>
              </a:rPr>
              <a:t>How is this affecting your children?</a:t>
            </a:r>
          </a:p>
          <a:p>
            <a:pPr lvl="2">
              <a:defRPr/>
            </a:pPr>
            <a:r>
              <a:rPr lang="en-US" dirty="0">
                <a:solidFill>
                  <a:srgbClr val="171717"/>
                </a:solidFill>
                <a:cs typeface="ＭＳ Ｐゴシック" charset="0"/>
              </a:rPr>
              <a:t>Do you want your sons to grow up abusers and your daughters to be submissive to abusers?   That i</a:t>
            </a:r>
            <a:r>
              <a:rPr lang="en-US" altLang="ja-JP" dirty="0">
                <a:solidFill>
                  <a:srgbClr val="171717"/>
                </a:solidFill>
                <a:cs typeface="ＭＳ Ｐゴシック" charset="0"/>
              </a:rPr>
              <a:t>s what they are learning.</a:t>
            </a:r>
          </a:p>
          <a:p>
            <a:pPr lvl="2">
              <a:defRPr/>
            </a:pPr>
            <a:r>
              <a:rPr lang="en-US" dirty="0">
                <a:solidFill>
                  <a:srgbClr val="171717"/>
                </a:solidFill>
                <a:cs typeface="ＭＳ Ｐゴシック" charset="0"/>
              </a:rPr>
              <a:t>Do you feel weak and powerless?  Would you like to feel stronger?  </a:t>
            </a:r>
          </a:p>
          <a:p>
            <a:pPr lvl="2">
              <a:defRPr/>
            </a:pPr>
            <a:r>
              <a:rPr lang="en-US" dirty="0">
                <a:solidFill>
                  <a:srgbClr val="171717"/>
                </a:solidFill>
                <a:cs typeface="ＭＳ Ｐゴシック" charset="0"/>
              </a:rPr>
              <a:t>Do you feel depressed? Would you like to feel hope for the future? 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37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Provide spiritual direction.  Be prepared to speak to issues such as:</a:t>
            </a:r>
          </a:p>
          <a:p>
            <a:pPr lvl="2"/>
            <a:r>
              <a:rPr lang="en-US" sz="2800" dirty="0"/>
              <a:t>Why does domestic violence happen?</a:t>
            </a:r>
          </a:p>
          <a:p>
            <a:pPr lvl="2"/>
            <a:r>
              <a:rPr lang="en-US" sz="2800" dirty="0"/>
              <a:t>Why has God abandoned me?</a:t>
            </a:r>
          </a:p>
          <a:p>
            <a:pPr lvl="2"/>
            <a:r>
              <a:rPr lang="en-US" sz="2800" dirty="0"/>
              <a:t> I do not feel God’s presence.</a:t>
            </a:r>
          </a:p>
          <a:p>
            <a:pPr lvl="2"/>
            <a:r>
              <a:rPr lang="en-US" sz="2800" dirty="0"/>
              <a:t>I do not</a:t>
            </a:r>
            <a:r>
              <a:rPr lang="fr-FR" sz="2800" dirty="0"/>
              <a:t> believe in God.</a:t>
            </a:r>
          </a:p>
          <a:p>
            <a:pPr marL="914400" lvl="2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12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Do’s and Don’ts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Wingdings" charset="2"/>
              <a:buChar char="§"/>
            </a:pPr>
            <a:endParaRPr lang="en-US" sz="3600" dirty="0"/>
          </a:p>
          <a:p>
            <a:pPr marL="800100" lvl="2" indent="0">
              <a:buNone/>
            </a:pPr>
            <a:endParaRPr lang="en-US" sz="3200" dirty="0"/>
          </a:p>
          <a:p>
            <a:pPr algn="ctr">
              <a:buFont typeface="Wingdings" charset="2"/>
              <a:buChar char="§"/>
            </a:pPr>
            <a:r>
              <a:rPr lang="en-US" sz="4400" dirty="0"/>
              <a:t>Do No Harm!</a:t>
            </a:r>
          </a:p>
          <a:p>
            <a:pPr marL="800100" lvl="2" indent="0" algn="ctr">
              <a:buNone/>
            </a:pPr>
            <a:endParaRPr lang="en-US" sz="3600" dirty="0"/>
          </a:p>
          <a:p>
            <a:pPr marL="1314450" lvl="2" indent="-514350">
              <a:buFont typeface="Wingdings" charset="2"/>
              <a:buChar char="§"/>
            </a:pPr>
            <a:endParaRPr lang="en-US" sz="48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800100" lvl="2" indent="0" algn="r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Provide spiritual direction.  Be prepared to speak to issues such as:</a:t>
            </a:r>
          </a:p>
          <a:p>
            <a:pPr lvl="2"/>
            <a:r>
              <a:rPr lang="fr-FR" sz="2800" dirty="0"/>
              <a:t>I am worthless.</a:t>
            </a:r>
          </a:p>
          <a:p>
            <a:pPr lvl="2"/>
            <a:r>
              <a:rPr lang="en-US" sz="2600" dirty="0"/>
              <a:t>I am ashamed.  </a:t>
            </a:r>
          </a:p>
          <a:p>
            <a:pPr lvl="2"/>
            <a:r>
              <a:rPr lang="en-US" sz="2600" dirty="0"/>
              <a:t>My sin has caused this.</a:t>
            </a:r>
          </a:p>
          <a:p>
            <a:pPr lvl="2"/>
            <a:r>
              <a:rPr lang="en-US" sz="2600" dirty="0"/>
              <a:t>I will never trust or love anyone again.</a:t>
            </a:r>
          </a:p>
          <a:p>
            <a:pPr lvl="2"/>
            <a:r>
              <a:rPr lang="en-US" sz="2600" dirty="0"/>
              <a:t>I will never get out of this relationship.</a:t>
            </a:r>
          </a:p>
          <a:p>
            <a:pPr lvl="2"/>
            <a:r>
              <a:rPr lang="en-US" sz="2600" dirty="0"/>
              <a:t>He will kill me.</a:t>
            </a:r>
          </a:p>
          <a:p>
            <a:pPr marL="914400" lvl="2" indent="0">
              <a:buNone/>
            </a:pPr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59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 Responses to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000" dirty="0"/>
              <a:t>Help</a:t>
            </a:r>
          </a:p>
          <a:p>
            <a:pPr lvl="2"/>
            <a:r>
              <a:rPr lang="en-US" sz="2600" dirty="0"/>
              <a:t>Accompanying her through steps </a:t>
            </a:r>
            <a:r>
              <a:rPr lang="en-US" sz="2600" b="1" dirty="0"/>
              <a:t>she</a:t>
            </a:r>
            <a:r>
              <a:rPr lang="en-US" sz="2600" dirty="0"/>
              <a:t> chooses:</a:t>
            </a:r>
          </a:p>
          <a:p>
            <a:pPr lvl="3">
              <a:buFont typeface="Courier New"/>
              <a:buChar char="o"/>
            </a:pPr>
            <a:r>
              <a:rPr lang="en-US" sz="2600" dirty="0"/>
              <a:t>Calling to shelters.</a:t>
            </a:r>
          </a:p>
          <a:p>
            <a:pPr lvl="3">
              <a:buFont typeface="Courier New"/>
              <a:buChar char="o"/>
            </a:pPr>
            <a:r>
              <a:rPr lang="en-US" sz="2600" dirty="0"/>
              <a:t>Visiting the police station.</a:t>
            </a:r>
          </a:p>
          <a:p>
            <a:pPr lvl="3">
              <a:buFont typeface="Courier New"/>
              <a:buChar char="o"/>
            </a:pPr>
            <a:r>
              <a:rPr lang="en-US" sz="2600" dirty="0"/>
              <a:t>Making a safety plan.</a:t>
            </a:r>
          </a:p>
          <a:p>
            <a:pPr lvl="3">
              <a:buFont typeface="Courier New"/>
              <a:buChar char="o"/>
            </a:pPr>
            <a:r>
              <a:rPr lang="en-US" sz="2600" dirty="0"/>
              <a:t>Obtaining legal protection.</a:t>
            </a:r>
          </a:p>
          <a:p>
            <a:pPr lvl="1">
              <a:buFont typeface="Wingdings" charset="2"/>
              <a:buChar char="§"/>
            </a:pPr>
            <a:r>
              <a:rPr lang="en-US" sz="3000" dirty="0"/>
              <a:t>Maintain contact</a:t>
            </a:r>
          </a:p>
          <a:p>
            <a:pPr lvl="2"/>
            <a:r>
              <a:rPr lang="en-US" sz="2600" dirty="0"/>
              <a:t> Provide your phone number.</a:t>
            </a:r>
          </a:p>
          <a:p>
            <a:pPr marL="457200" lvl="1" indent="0">
              <a:buNone/>
            </a:pPr>
            <a:endParaRPr lang="en-US" sz="3200" dirty="0"/>
          </a:p>
          <a:p>
            <a:pPr marL="914400" lvl="2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90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 Responses to Abusers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Be prepared. He is likely to be: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Right about everything.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In denial.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Jealous or envious.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Righteous, arrogant, and narcissistic.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Angry, simmering, and explosive.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A liar and self-absorbed.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Lacks remorse and refuses advice. </a:t>
            </a:r>
          </a:p>
          <a:p>
            <a:pPr lvl="1">
              <a:buFont typeface="Arial"/>
              <a:buChar char="•"/>
            </a:pPr>
            <a:r>
              <a:rPr lang="en-US" sz="3000" dirty="0"/>
              <a:t>Be careful.  Abusers tend to be charmers.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24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 Responses to Abusers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Be aware.</a:t>
            </a:r>
          </a:p>
          <a:p>
            <a:pPr lvl="1">
              <a:buFont typeface="Arial"/>
              <a:buChar char="•"/>
            </a:pPr>
            <a:r>
              <a:rPr lang="en-US" dirty="0"/>
              <a:t>Anger management training is no substitute for DV counseling.</a:t>
            </a:r>
          </a:p>
          <a:p>
            <a:pPr lvl="1">
              <a:buFont typeface="Arial"/>
              <a:buChar char="•"/>
            </a:pPr>
            <a:r>
              <a:rPr lang="en-US" dirty="0"/>
              <a:t>If drinking is an issue, that needs to be addressed apart from DV counseling. </a:t>
            </a:r>
          </a:p>
          <a:p>
            <a:pPr lvl="1">
              <a:buFont typeface="Arial"/>
              <a:buChar char="•"/>
            </a:pPr>
            <a:r>
              <a:rPr lang="en-US" dirty="0"/>
              <a:t>Relate that forgiveness may come in time.  That is up to the victim.</a:t>
            </a:r>
          </a:p>
          <a:p>
            <a:pPr lvl="1">
              <a:buFont typeface="Arial"/>
              <a:buChar char="•"/>
            </a:pPr>
            <a:r>
              <a:rPr lang="en-US" dirty="0"/>
              <a:t>Do not rush to reconciliation.  Remorse (being sorry) is not the same as repentance (a change in behavior).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46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</a:t>
            </a:r>
            <a:br>
              <a:rPr lang="en-US" dirty="0"/>
            </a:br>
            <a:r>
              <a:rPr lang="en-US" dirty="0"/>
              <a:t>Good Responses to Abusers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Be straightforward.  </a:t>
            </a:r>
          </a:p>
          <a:p>
            <a:pPr lvl="1">
              <a:buFont typeface="Arial"/>
              <a:buChar char="•"/>
            </a:pPr>
            <a:r>
              <a:rPr lang="en-US" dirty="0"/>
              <a:t>Advise that abuses are the perpetrator’s problem.</a:t>
            </a:r>
          </a:p>
          <a:p>
            <a:pPr lvl="1">
              <a:buFont typeface="Arial"/>
              <a:buChar char="•"/>
            </a:pPr>
            <a:r>
              <a:rPr lang="en-US" dirty="0"/>
              <a:t>He must take responsibility for his actions.</a:t>
            </a:r>
          </a:p>
          <a:p>
            <a:pPr lvl="1">
              <a:buFont typeface="Arial"/>
              <a:buChar char="•"/>
            </a:pPr>
            <a:r>
              <a:rPr lang="en-US" dirty="0"/>
              <a:t>Remorse must be accompanied by positive actions.</a:t>
            </a:r>
          </a:p>
          <a:p>
            <a:pPr lvl="2"/>
            <a:endParaRPr lang="en-US" sz="3200" dirty="0"/>
          </a:p>
          <a:p>
            <a:pPr marL="914400" lvl="2" indent="0">
              <a:buNone/>
            </a:pPr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2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 </a:t>
            </a:r>
            <a:br>
              <a:rPr lang="en-US" dirty="0"/>
            </a:br>
            <a:r>
              <a:rPr lang="en-US" dirty="0"/>
              <a:t>Good</a:t>
            </a:r>
            <a:r>
              <a:rPr lang="en-US" b="1" dirty="0"/>
              <a:t> </a:t>
            </a:r>
            <a:r>
              <a:rPr lang="en-US" dirty="0"/>
              <a:t>Responses to Abusers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Point out support.  </a:t>
            </a:r>
          </a:p>
          <a:p>
            <a:pPr lvl="1">
              <a:buFont typeface="Arial"/>
              <a:buChar char="•"/>
            </a:pPr>
            <a:r>
              <a:rPr lang="en-US" dirty="0"/>
              <a:t>Domestic violence counseling is available and necessary.</a:t>
            </a:r>
          </a:p>
          <a:p>
            <a:pPr lvl="1">
              <a:buFont typeface="Arial"/>
              <a:buChar char="•"/>
            </a:pPr>
            <a:r>
              <a:rPr lang="en-US" dirty="0"/>
              <a:t>Recommend individual counseling.</a:t>
            </a:r>
          </a:p>
          <a:p>
            <a:pPr lvl="1">
              <a:buFont typeface="Arial"/>
              <a:buChar char="•"/>
            </a:pPr>
            <a:r>
              <a:rPr lang="en-US" dirty="0"/>
              <a:t>Guide him to the appropriate community resources.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92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</a:t>
            </a:r>
            <a:br>
              <a:rPr lang="en-US" dirty="0"/>
            </a:br>
            <a:r>
              <a:rPr lang="en-US" dirty="0"/>
              <a:t>Good Responses to Abusers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Provide spiritual direction. </a:t>
            </a:r>
          </a:p>
          <a:p>
            <a:pPr lvl="1">
              <a:buFont typeface="Arial"/>
              <a:buChar char="•"/>
            </a:pPr>
            <a:r>
              <a:rPr lang="en-US" dirty="0"/>
              <a:t>Do not accept rationalizations.</a:t>
            </a:r>
          </a:p>
          <a:p>
            <a:pPr lvl="1">
              <a:buFont typeface="Arial"/>
              <a:buChar char="•"/>
            </a:pPr>
            <a:r>
              <a:rPr lang="en-US" dirty="0"/>
              <a:t>Pray with him. The abuse must stop.</a:t>
            </a:r>
          </a:p>
          <a:p>
            <a:pPr lvl="1">
              <a:buFont typeface="Arial"/>
              <a:buChar char="•"/>
            </a:pPr>
            <a:r>
              <a:rPr lang="en-US" dirty="0"/>
              <a:t>All of us are responsible and accountable for our actions.  There is no excuse for abuse.</a:t>
            </a:r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72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§"/>
            </a:pPr>
            <a:r>
              <a:rPr lang="en-US" sz="3800" dirty="0"/>
              <a:t>How are children exposed to DV?</a:t>
            </a:r>
          </a:p>
          <a:p>
            <a:pPr lvl="1">
              <a:buFont typeface="Arial"/>
              <a:buChar char="•"/>
            </a:pPr>
            <a:r>
              <a:rPr lang="en-US" sz="2900" dirty="0">
                <a:cs typeface="Times New Roman" charset="0"/>
              </a:rPr>
              <a:t>Directly witness assault, rape</a:t>
            </a:r>
          </a:p>
          <a:p>
            <a:pPr lvl="1">
              <a:buFont typeface="Arial"/>
              <a:buChar char="•"/>
            </a:pPr>
            <a:r>
              <a:rPr lang="en-US" sz="2900" dirty="0">
                <a:cs typeface="Times New Roman" charset="0"/>
              </a:rPr>
              <a:t>Hear the violence, name calling, intimidation, threats, disrespect</a:t>
            </a:r>
          </a:p>
          <a:p>
            <a:pPr lvl="1">
              <a:buFont typeface="Arial"/>
              <a:buChar char="•"/>
            </a:pPr>
            <a:r>
              <a:rPr lang="en-US" sz="2900" dirty="0">
                <a:cs typeface="Times New Roman" charset="0"/>
              </a:rPr>
              <a:t>Feel the tension</a:t>
            </a:r>
          </a:p>
          <a:p>
            <a:pPr lvl="1">
              <a:buFont typeface="Arial"/>
              <a:buChar char="•"/>
            </a:pPr>
            <a:r>
              <a:rPr lang="en-US" sz="2900" dirty="0">
                <a:cs typeface="Times New Roman" charset="0"/>
              </a:rPr>
              <a:t>See the aftermath—broken furniture, bruises on their mother, father being taken away by police</a:t>
            </a:r>
          </a:p>
          <a:p>
            <a:pPr lvl="1">
              <a:lnSpc>
                <a:spcPct val="110000"/>
              </a:lnSpc>
              <a:buFont typeface="Arial"/>
              <a:buChar char="•"/>
            </a:pPr>
            <a:r>
              <a:rPr lang="en-US" sz="2900" dirty="0">
                <a:cs typeface="Times New Roman" charset="0"/>
              </a:rPr>
              <a:t>Forced to participate in or watch the abuse of their mother</a:t>
            </a:r>
          </a:p>
          <a:p>
            <a:pPr lvl="1">
              <a:lnSpc>
                <a:spcPct val="110000"/>
              </a:lnSpc>
              <a:buFont typeface="Arial"/>
              <a:buChar char="•"/>
            </a:pPr>
            <a:r>
              <a:rPr lang="en-US" sz="2900" dirty="0">
                <a:cs typeface="Times New Roman" charset="0"/>
              </a:rPr>
              <a:t>Intervene to protect their mother </a:t>
            </a:r>
          </a:p>
          <a:p>
            <a:pPr marL="0" indent="0" algn="r">
              <a:lnSpc>
                <a:spcPct val="110000"/>
              </a:lnSpc>
              <a:buNone/>
            </a:pPr>
            <a:endParaRPr lang="en-US" sz="2900" dirty="0">
              <a:cs typeface="Times New Roman" charset="0"/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sz="1600" dirty="0">
                <a:cs typeface="Times New Roman" charset="0"/>
              </a:rPr>
              <a:t>Futures Without Violence (formerly Family Violence Prevention Fund)-quoted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50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1">
              <a:lnSpc>
                <a:spcPct val="110000"/>
              </a:lnSpc>
              <a:buFont typeface="Arial"/>
              <a:buChar char="•"/>
            </a:pPr>
            <a:r>
              <a:rPr lang="en-US" sz="5900" dirty="0">
                <a:cs typeface="Times New Roman" charset="0"/>
              </a:rPr>
              <a:t>May have their own safety or well-being threatened: threats to kill, threats to call DCFS, threats of kidnapping, never seeing their mother again.</a:t>
            </a:r>
          </a:p>
          <a:p>
            <a:pPr lvl="1">
              <a:lnSpc>
                <a:spcPct val="110000"/>
              </a:lnSpc>
              <a:buFont typeface="Arial"/>
              <a:buChar char="•"/>
            </a:pPr>
            <a:r>
              <a:rPr lang="en-US" sz="5900" dirty="0">
                <a:cs typeface="Times New Roman" charset="0"/>
              </a:rPr>
              <a:t>Physically placed in harm’s way.</a:t>
            </a:r>
          </a:p>
          <a:p>
            <a:pPr lvl="1">
              <a:lnSpc>
                <a:spcPct val="110000"/>
              </a:lnSpc>
              <a:buFont typeface="Arial"/>
              <a:buChar char="•"/>
            </a:pPr>
            <a:r>
              <a:rPr lang="en-US" sz="5900" dirty="0">
                <a:cs typeface="Times New Roman" charset="0"/>
              </a:rPr>
              <a:t>Seriously injured or killed during an assault.</a:t>
            </a:r>
          </a:p>
          <a:p>
            <a:pPr lvl="1">
              <a:lnSpc>
                <a:spcPct val="110000"/>
              </a:lnSpc>
              <a:buFont typeface="Arial"/>
              <a:buChar char="•"/>
            </a:pPr>
            <a:r>
              <a:rPr lang="en-US" sz="5900" dirty="0">
                <a:cs typeface="Times New Roman" charset="0"/>
              </a:rPr>
              <a:t>Witness homicide of mother.</a:t>
            </a:r>
          </a:p>
          <a:p>
            <a:pPr lvl="1">
              <a:lnSpc>
                <a:spcPct val="110000"/>
              </a:lnSpc>
              <a:buFont typeface="Arial"/>
              <a:buChar char="•"/>
            </a:pPr>
            <a:r>
              <a:rPr lang="en-US" sz="5900" dirty="0">
                <a:cs typeface="Times New Roman" charset="0"/>
              </a:rPr>
              <a:t>After separation, may be used to relay messages, keep tabs on mother, harass mother.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3400" dirty="0">
              <a:latin typeface="Times New Roman" charset="0"/>
              <a:cs typeface="Times New Roman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500" dirty="0">
              <a:latin typeface="Times New Roman" charset="0"/>
              <a:cs typeface="Times New Roman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500" dirty="0">
              <a:latin typeface="Times New Roman" charset="0"/>
              <a:cs typeface="Times New Roman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500" dirty="0">
              <a:latin typeface="Times New Roman" charset="0"/>
              <a:cs typeface="Times New Roman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500" dirty="0">
              <a:latin typeface="Times New Roman" charset="0"/>
              <a:cs typeface="Times New Roman" charset="0"/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sz="3500" dirty="0">
                <a:latin typeface="Times New Roman" charset="0"/>
                <a:cs typeface="Times New Roman" charset="0"/>
              </a:rPr>
              <a:t>Futures Without Violence (formerly Family Violence Prevention Fund)</a:t>
            </a:r>
            <a:r>
              <a:rPr lang="en-US" sz="3500" dirty="0">
                <a:cs typeface="Times New Roman" charset="0"/>
              </a:rPr>
              <a:t>-quoted</a:t>
            </a:r>
            <a:endParaRPr lang="en-US" sz="3500" dirty="0">
              <a:latin typeface="Times New Roman" charset="0"/>
              <a:cs typeface="Times New Roman" charset="0"/>
            </a:endParaRPr>
          </a:p>
          <a:p>
            <a:pPr marL="0" indent="0" algn="r">
              <a:lnSpc>
                <a:spcPct val="110000"/>
              </a:lnSpc>
              <a:buNone/>
            </a:pPr>
            <a:endParaRPr lang="en-US" sz="3500" dirty="0">
              <a:latin typeface="Times New Roman" charset="0"/>
              <a:cs typeface="Times New Roman" charset="0"/>
            </a:endParaRPr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54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  <a:br>
              <a:rPr lang="en-US" dirty="0"/>
            </a:br>
            <a:r>
              <a:rPr lang="en-US" dirty="0"/>
              <a:t>For Parents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Children who live with domestic violence feel: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Powerless. They can’t stop the violence.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Confused. It doesn’t make sense.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Angry. It shouldn't be happening.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Guilty. They think they’ve done something wrong.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Sad. It’s a loss.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Afraid. They may be hurt, lose someone they love, or others may find out.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Alone. They think it’s happening only to them.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 algn="r">
              <a:buNone/>
            </a:pPr>
            <a:r>
              <a:rPr lang="en-US" sz="1400" dirty="0"/>
              <a:t>ADVA (Against DV &amp; Abuse), Devon County Council, UK-quoted</a:t>
            </a:r>
          </a:p>
          <a:p>
            <a:pPr lvl="1">
              <a:buFont typeface="Arial"/>
              <a:buChar char="•"/>
            </a:pPr>
            <a:endParaRPr lang="en-US" sz="1200" dirty="0"/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5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Do’s and Don’ts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Wingdings" charset="2"/>
              <a:buChar char="§"/>
            </a:pPr>
            <a:r>
              <a:rPr lang="en-US" dirty="0"/>
              <a:t>Faith Trust Institute has three</a:t>
            </a:r>
            <a:r>
              <a:rPr lang="en-US" sz="3600" dirty="0"/>
              <a:t> goals:</a:t>
            </a:r>
          </a:p>
          <a:p>
            <a:pPr marL="914400" lvl="1" indent="-514350">
              <a:buFont typeface="Arial"/>
              <a:buChar char="•"/>
            </a:pPr>
            <a:r>
              <a:rPr lang="en-US" dirty="0"/>
              <a:t>Safety for the woman and her children.</a:t>
            </a:r>
          </a:p>
          <a:p>
            <a:pPr marL="914400" lvl="1" indent="-514350">
              <a:buFont typeface="Arial"/>
              <a:buChar char="•"/>
            </a:pPr>
            <a:r>
              <a:rPr lang="en-US" dirty="0"/>
              <a:t>Accountability for the abuser. </a:t>
            </a:r>
          </a:p>
          <a:p>
            <a:pPr marL="914400" lvl="1" indent="-514350">
              <a:buFont typeface="Arial"/>
              <a:buChar char="•"/>
            </a:pPr>
            <a:r>
              <a:rPr lang="en-US" dirty="0"/>
              <a:t>Restoration of the individuals and, if possible, relationships or mourning the loss of the relationships.</a:t>
            </a:r>
          </a:p>
          <a:p>
            <a:pPr marL="1771650" lvl="3" indent="-514350">
              <a:buFont typeface="Arial"/>
              <a:buChar char="•"/>
            </a:pPr>
            <a:endParaRPr lang="en-US" sz="2800" dirty="0"/>
          </a:p>
          <a:p>
            <a:pPr marL="1257300" lvl="3" indent="0">
              <a:buNone/>
            </a:pPr>
            <a:endParaRPr lang="en-US" sz="2800" dirty="0"/>
          </a:p>
          <a:p>
            <a:pPr marL="1257300" lvl="3" indent="0" algn="r">
              <a:buNone/>
            </a:pPr>
            <a:r>
              <a:rPr lang="en-US" sz="1200" dirty="0"/>
              <a:t>Faith Trust Institute </a:t>
            </a:r>
          </a:p>
          <a:p>
            <a:pPr marL="1257300" lvl="3" indent="0" algn="r">
              <a:buNone/>
            </a:pPr>
            <a:endParaRPr lang="en-US" sz="1200" dirty="0"/>
          </a:p>
          <a:p>
            <a:pPr marL="800100" lvl="2" indent="0">
              <a:buNone/>
            </a:pPr>
            <a:endParaRPr lang="en-US" sz="1400" dirty="0"/>
          </a:p>
          <a:p>
            <a:pPr marL="800100" lvl="2" indent="0" algn="r"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167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  <a:br>
              <a:rPr lang="en-US" dirty="0"/>
            </a:br>
            <a:r>
              <a:rPr lang="en-US" dirty="0"/>
              <a:t>For Parents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What children need to hear about DV:</a:t>
            </a:r>
          </a:p>
          <a:p>
            <a:pPr lvl="2"/>
            <a:r>
              <a:rPr lang="en-US" sz="2800" dirty="0"/>
              <a:t>It is not okay.</a:t>
            </a:r>
          </a:p>
          <a:p>
            <a:pPr lvl="2"/>
            <a:r>
              <a:rPr lang="en-US" sz="2800" dirty="0"/>
              <a:t>It is not your fault.</a:t>
            </a:r>
          </a:p>
          <a:p>
            <a:pPr lvl="2"/>
            <a:r>
              <a:rPr lang="en-US" sz="2800" dirty="0"/>
              <a:t>It must be scary for you.</a:t>
            </a:r>
          </a:p>
          <a:p>
            <a:pPr lvl="2"/>
            <a:r>
              <a:rPr lang="en-US" sz="2800" dirty="0"/>
              <a:t>I will listen to you.</a:t>
            </a:r>
          </a:p>
          <a:p>
            <a:pPr lvl="2"/>
            <a:r>
              <a:rPr lang="en-US" sz="2800" dirty="0"/>
              <a:t>You can tell me how you feel.  It is important.</a:t>
            </a:r>
          </a:p>
          <a:p>
            <a:pPr lvl="2"/>
            <a:r>
              <a:rPr lang="en-US" sz="2800" dirty="0"/>
              <a:t>I am sorry you had to see/hear it.</a:t>
            </a:r>
          </a:p>
          <a:p>
            <a:pPr lvl="2"/>
            <a:r>
              <a:rPr lang="en-US" sz="2800" dirty="0"/>
              <a:t>You do not deserve to have this in your family.</a:t>
            </a:r>
          </a:p>
          <a:p>
            <a:pPr lvl="2"/>
            <a:r>
              <a:rPr lang="en-US" sz="2800" dirty="0"/>
              <a:t>I will help to keep you safe.</a:t>
            </a:r>
          </a:p>
          <a:p>
            <a:pPr lvl="1">
              <a:buFont typeface="Arial"/>
              <a:buChar char="•"/>
            </a:pPr>
            <a:endParaRPr lang="en-US" sz="1200" dirty="0"/>
          </a:p>
          <a:p>
            <a:pPr marL="914400" lvl="2" indent="0" algn="r">
              <a:buNone/>
            </a:pPr>
            <a:endParaRPr lang="en-US" sz="14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94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  <a:br>
              <a:rPr lang="en-US" dirty="0"/>
            </a:br>
            <a:r>
              <a:rPr lang="en-US" dirty="0"/>
              <a:t>For Parents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2800" dirty="0"/>
              <a:t>There is nothing you could have done to prevent/change it.</a:t>
            </a:r>
          </a:p>
          <a:p>
            <a:pPr lvl="2"/>
            <a:r>
              <a:rPr lang="en-US" sz="2800" dirty="0"/>
              <a:t>We can talk about what to do to keep you safe if it happens again.</a:t>
            </a:r>
          </a:p>
          <a:p>
            <a:pPr lvl="2"/>
            <a:r>
              <a:rPr lang="en-US" sz="2800" dirty="0"/>
              <a:t>You are an individual, and you can choose not to fight or hurt people.</a:t>
            </a:r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marL="914400" lvl="2" indent="0" algn="r">
              <a:buNone/>
            </a:pPr>
            <a:endParaRPr lang="en-US" sz="1400" dirty="0"/>
          </a:p>
          <a:p>
            <a:pPr lvl="2"/>
            <a:endParaRPr lang="en-US" sz="1400" dirty="0"/>
          </a:p>
          <a:p>
            <a:pPr lvl="2" algn="r"/>
            <a:endParaRPr lang="en-US" dirty="0"/>
          </a:p>
          <a:p>
            <a:pPr marL="457200" lvl="1" indent="0" algn="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93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  <a:br>
              <a:rPr lang="en-US" dirty="0"/>
            </a:br>
            <a:r>
              <a:rPr lang="en-US" dirty="0"/>
              <a:t>For Parents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How to talk about your ex-partner:</a:t>
            </a:r>
          </a:p>
          <a:p>
            <a:pPr lvl="2"/>
            <a:r>
              <a:rPr lang="en-US" sz="2800" dirty="0"/>
              <a:t>Speak about your “ex” [current] in a general way.</a:t>
            </a:r>
          </a:p>
          <a:p>
            <a:pPr lvl="2"/>
            <a:r>
              <a:rPr lang="en-US" sz="2800" dirty="0"/>
              <a:t>Try to avoid name-calling.</a:t>
            </a:r>
          </a:p>
          <a:p>
            <a:pPr lvl="2"/>
            <a:r>
              <a:rPr lang="en-US" sz="2800" dirty="0"/>
              <a:t>Challenge behavior, but not the person.</a:t>
            </a:r>
          </a:p>
          <a:p>
            <a:pPr lvl="2"/>
            <a:r>
              <a:rPr lang="en-US" sz="2800" dirty="0"/>
              <a:t>Your child may still love the abusive parent and may be confused by feeling the way that they do.</a:t>
            </a:r>
          </a:p>
          <a:p>
            <a:pPr lvl="2"/>
            <a:r>
              <a:rPr lang="en-US" sz="2800" dirty="0"/>
              <a:t>It will really help if your child is able to express feelings.</a:t>
            </a:r>
          </a:p>
          <a:p>
            <a:pPr lvl="2"/>
            <a:endParaRPr lang="en-US" dirty="0"/>
          </a:p>
          <a:p>
            <a:pPr lvl="2"/>
            <a:endParaRPr lang="en-US" sz="1300" dirty="0"/>
          </a:p>
          <a:p>
            <a:pPr marL="914400" lvl="2" indent="0" algn="r">
              <a:buNone/>
            </a:pPr>
            <a:endParaRPr lang="en-US" sz="1400" dirty="0"/>
          </a:p>
          <a:p>
            <a:pPr marL="914400" lvl="2" indent="0" algn="r">
              <a:buNone/>
            </a:pPr>
            <a:endParaRPr lang="en-US" sz="1400" dirty="0"/>
          </a:p>
          <a:p>
            <a:pPr lvl="2"/>
            <a:endParaRPr lang="en-US" dirty="0"/>
          </a:p>
          <a:p>
            <a:pPr lvl="2" algn="r"/>
            <a:endParaRPr lang="en-US" dirty="0"/>
          </a:p>
          <a:p>
            <a:pPr marL="457200" lvl="1" indent="0" algn="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187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  <a:br>
              <a:rPr lang="en-US" dirty="0"/>
            </a:br>
            <a:r>
              <a:rPr lang="en-US" dirty="0"/>
              <a:t>For Parents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Ideas for helping children when they have witnessed domestic violence.</a:t>
            </a:r>
          </a:p>
          <a:p>
            <a:pPr lvl="2"/>
            <a:r>
              <a:rPr lang="en-US" sz="2800" dirty="0"/>
              <a:t>Let them talk if they want to.</a:t>
            </a:r>
          </a:p>
          <a:p>
            <a:pPr lvl="2"/>
            <a:r>
              <a:rPr lang="en-US" sz="2800" dirty="0"/>
              <a:t>Accept that they may not be willing or able to talk about it right away.</a:t>
            </a:r>
          </a:p>
          <a:p>
            <a:pPr lvl="2"/>
            <a:r>
              <a:rPr lang="en-US" sz="2800" dirty="0"/>
              <a:t>Listen to them.</a:t>
            </a:r>
          </a:p>
          <a:p>
            <a:pPr lvl="2"/>
            <a:r>
              <a:rPr lang="en-US" sz="2800" dirty="0"/>
              <a:t>Talk about their feelings.</a:t>
            </a:r>
          </a:p>
          <a:p>
            <a:pPr lvl="2"/>
            <a:r>
              <a:rPr lang="en-US" sz="2800" dirty="0"/>
              <a:t>Show understanding.</a:t>
            </a:r>
          </a:p>
          <a:p>
            <a:pPr lvl="2"/>
            <a:r>
              <a:rPr lang="en-US" sz="2800" dirty="0"/>
              <a:t>Let them know it is not their fault.</a:t>
            </a:r>
          </a:p>
          <a:p>
            <a:pPr marL="914400" lvl="2" indent="0" algn="r">
              <a:buNone/>
            </a:pPr>
            <a:endParaRPr lang="en-US" sz="1400" dirty="0"/>
          </a:p>
          <a:p>
            <a:pPr marL="914400" lvl="2" indent="0" algn="r">
              <a:buNone/>
            </a:pPr>
            <a:endParaRPr lang="en-US" sz="1400" dirty="0"/>
          </a:p>
          <a:p>
            <a:pPr lvl="2" algn="r"/>
            <a:endParaRPr lang="en-US" dirty="0"/>
          </a:p>
          <a:p>
            <a:pPr marL="457200" lvl="1" indent="0" algn="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50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  <a:br>
              <a:rPr lang="en-US" dirty="0"/>
            </a:br>
            <a:r>
              <a:rPr lang="en-US" dirty="0"/>
              <a:t>For Parents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2800" dirty="0"/>
              <a:t>Let them know you will try to keep them safe.</a:t>
            </a:r>
          </a:p>
          <a:p>
            <a:pPr lvl="2"/>
            <a:r>
              <a:rPr lang="en-US" sz="2800" dirty="0"/>
              <a:t>Let them know that violence is not okay.</a:t>
            </a:r>
          </a:p>
          <a:p>
            <a:pPr lvl="2"/>
            <a:r>
              <a:rPr lang="en-US" sz="2800" dirty="0"/>
              <a:t>Acknowledge that it is hard and scary for them.</a:t>
            </a:r>
          </a:p>
          <a:p>
            <a:pPr lvl="2"/>
            <a:r>
              <a:rPr lang="en-US" sz="2800" dirty="0"/>
              <a:t>Always act in a way that is non-threatening and non-violent to your kids.</a:t>
            </a:r>
          </a:p>
          <a:p>
            <a:pPr lvl="2"/>
            <a:r>
              <a:rPr lang="en-US" sz="2800" dirty="0"/>
              <a:t>Take them to counseling if they need it.</a:t>
            </a:r>
          </a:p>
          <a:p>
            <a:pPr lvl="1">
              <a:buFont typeface="Arial"/>
              <a:buChar char="•"/>
            </a:pPr>
            <a:endParaRPr lang="en-US" sz="1200" dirty="0"/>
          </a:p>
          <a:p>
            <a:pPr marL="914400" lvl="2" indent="0" algn="r">
              <a:buNone/>
            </a:pPr>
            <a:endParaRPr lang="en-US" sz="1600" dirty="0"/>
          </a:p>
          <a:p>
            <a:pPr marL="914400" lvl="2" indent="0" algn="r">
              <a:buNone/>
            </a:pPr>
            <a:endParaRPr lang="en-US" sz="1500" dirty="0"/>
          </a:p>
          <a:p>
            <a:pPr lvl="2" algn="r"/>
            <a:endParaRPr lang="en-US" dirty="0"/>
          </a:p>
          <a:p>
            <a:pPr marL="457200" lvl="1" indent="0" algn="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84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Do’s and Don’ts – Children Witnesses</a:t>
            </a:r>
            <a:br>
              <a:rPr lang="en-US" dirty="0"/>
            </a:br>
            <a:r>
              <a:rPr lang="en-US" dirty="0"/>
              <a:t>For Parents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2800" dirty="0"/>
              <a:t>Let them be children and try to share your own worries with another adult.</a:t>
            </a:r>
          </a:p>
          <a:p>
            <a:pPr lvl="2"/>
            <a:r>
              <a:rPr lang="en-US" sz="2800" dirty="0"/>
              <a:t>Set limits respectfully if your child behaves in a violent or abusive way.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 algn="r">
              <a:buNone/>
            </a:pPr>
            <a:endParaRPr lang="en-US" sz="1600" dirty="0"/>
          </a:p>
          <a:p>
            <a:pPr marL="914400" lvl="2" indent="0" algn="r">
              <a:buNone/>
            </a:pPr>
            <a:endParaRPr lang="en-US" sz="1500" dirty="0"/>
          </a:p>
          <a:p>
            <a:pPr lvl="2" algn="r"/>
            <a:endParaRPr lang="en-US" dirty="0"/>
          </a:p>
          <a:p>
            <a:pPr marL="457200" lvl="1" indent="0" algn="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689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Presentation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314450" lvl="2" indent="-514350">
              <a:buFont typeface="+mj-lt"/>
              <a:buAutoNum type="arabicPeriod"/>
            </a:pPr>
            <a:r>
              <a:rPr lang="en-US" sz="3200" dirty="0"/>
              <a:t>Faith Trust Institute, </a:t>
            </a:r>
            <a:r>
              <a:rPr lang="en-US" sz="3200" u="sng" dirty="0">
                <a:hlinkClick r:id="rId2"/>
              </a:rPr>
              <a:t>http://faithtrustinstitute.org</a:t>
            </a:r>
            <a:r>
              <a:rPr lang="en-US" sz="3200" dirty="0"/>
              <a:t>  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sz="3000" dirty="0"/>
              <a:t>Fr. Charles W. Dahm, O.P.,</a:t>
            </a:r>
            <a:r>
              <a:rPr lang="en-US" sz="3000" u="sng" dirty="0">
                <a:hlinkClick r:id="rId3"/>
              </a:rPr>
              <a:t> http://stpiusvparish.org</a:t>
            </a:r>
            <a:r>
              <a:rPr lang="en-US" sz="3000" u="sng" dirty="0"/>
              <a:t>.</a:t>
            </a:r>
            <a:r>
              <a:rPr lang="en-US" sz="3000" dirty="0"/>
              <a:t> 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3200" dirty="0"/>
              <a:t>Futures Without Violence, </a:t>
            </a:r>
            <a:r>
              <a:rPr lang="en-US" sz="3200" dirty="0">
                <a:hlinkClick r:id="rId4"/>
              </a:rPr>
              <a:t>http://www.futureswithoutviolence.org</a:t>
            </a:r>
            <a:endParaRPr lang="en-US" sz="3200"/>
          </a:p>
          <a:p>
            <a:pPr marL="1428750" lvl="2" indent="-514350">
              <a:buFont typeface="+mj-lt"/>
              <a:buAutoNum type="arabicPeriod"/>
            </a:pPr>
            <a:r>
              <a:rPr lang="en-US" sz="3200"/>
              <a:t>ADVA</a:t>
            </a:r>
            <a:r>
              <a:rPr lang="en-US" sz="3200" dirty="0"/>
              <a:t>(Against DV &amp; Abuse), </a:t>
            </a:r>
            <a:r>
              <a:rPr lang="en-US" sz="3200" dirty="0">
                <a:hlinkClick r:id="rId5"/>
              </a:rPr>
              <a:t>http://www.devon.gov.uk/index/childrenfamilies/domestic_violence.htm</a:t>
            </a:r>
            <a:endParaRPr lang="en-US" sz="3200" dirty="0"/>
          </a:p>
          <a:p>
            <a:pPr marL="914400" lvl="2" indent="0">
              <a:buNone/>
            </a:pPr>
            <a:endParaRPr lang="en-US" sz="3200" dirty="0"/>
          </a:p>
          <a:p>
            <a:pPr marL="914400" lvl="2" indent="0">
              <a:buNone/>
            </a:pPr>
            <a:endParaRPr lang="en-US" sz="32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800100" lvl="2" indent="0">
              <a:buNone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63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Presentation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 startAt="12"/>
            </a:pP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marL="1428750" lvl="2" indent="-514350">
              <a:buFont typeface="+mj-lt"/>
              <a:buAutoNum type="arabicPeriod" startAt="12"/>
            </a:pPr>
            <a:endParaRPr lang="en-US" sz="2800" dirty="0"/>
          </a:p>
          <a:p>
            <a:pPr marL="1428750" lvl="2" indent="-514350">
              <a:buFont typeface="+mj-lt"/>
              <a:buAutoNum type="arabicPeriod" startAt="12"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912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Presentation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 startAt="13"/>
            </a:pPr>
            <a:r>
              <a:rPr lang="en-US" sz="2800" dirty="0"/>
              <a:t>Illinois Coalition Against Domestic Violence, </a:t>
            </a:r>
            <a:r>
              <a:rPr lang="en-US" sz="2800" dirty="0">
                <a:hlinkClick r:id="rId2"/>
              </a:rPr>
              <a:t>http://www.ilcadv.org</a:t>
            </a:r>
            <a:endParaRPr lang="en-US" sz="2800" dirty="0"/>
          </a:p>
          <a:p>
            <a:pPr marL="1428750" lvl="2" indent="-514350">
              <a:buFont typeface="+mj-lt"/>
              <a:buAutoNum type="arabicPeriod" startAt="13"/>
            </a:pPr>
            <a:r>
              <a:rPr lang="en-US" sz="2800" dirty="0"/>
              <a:t>Illinois Attorney General,</a:t>
            </a:r>
            <a:r>
              <a:rPr lang="en-US" sz="3200" dirty="0">
                <a:hlinkClick r:id="rId3"/>
              </a:rPr>
              <a:t> </a:t>
            </a:r>
            <a:r>
              <a:rPr lang="en-US" sz="3200" dirty="0">
                <a:hlinkClick r:id="rId4"/>
              </a:rPr>
              <a:t>h</a:t>
            </a:r>
            <a:r>
              <a:rPr lang="en-US" sz="2800" dirty="0">
                <a:hlinkClick r:id="rId4"/>
              </a:rPr>
              <a:t>ttp://www.illinoisattorneygeneral.gov/women/victims.html</a:t>
            </a:r>
            <a:endParaRPr lang="en-US" sz="2800" dirty="0"/>
          </a:p>
          <a:p>
            <a:pPr marL="1428750" lvl="2" indent="-514350">
              <a:buFont typeface="+mj-lt"/>
              <a:buAutoNum type="arabicPeriod" startAt="13"/>
            </a:pPr>
            <a:endParaRPr lang="en-US" sz="2800" dirty="0"/>
          </a:p>
          <a:p>
            <a:pPr marL="1428750" lvl="2" indent="-514350">
              <a:buFont typeface="+mj-lt"/>
              <a:buAutoNum type="arabicPeriod" startAt="13"/>
            </a:pPr>
            <a:endParaRPr lang="en-US" sz="2800" dirty="0"/>
          </a:p>
          <a:p>
            <a:pPr marL="1428750" lvl="2" indent="-514350">
              <a:buFont typeface="+mj-lt"/>
              <a:buAutoNum type="arabicPeriod" startAt="13"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465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Presentation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 startAt="15"/>
            </a:pPr>
            <a:r>
              <a:rPr lang="en-US" sz="2800" dirty="0"/>
              <a:t>Manual for Mandated Reporters, September 2012, Revised Edition, </a:t>
            </a:r>
            <a:r>
              <a:rPr lang="en-US" sz="2800" dirty="0">
                <a:hlinkClick r:id="rId2"/>
              </a:rPr>
              <a:t>http://www.state.il.us/DCFS/docs/CFS_1050-21_Mandated_Reporter_Manual.pdf</a:t>
            </a:r>
            <a:endParaRPr lang="en-US" sz="2800" dirty="0"/>
          </a:p>
          <a:p>
            <a:pPr marL="1428750" lvl="2" indent="-514350">
              <a:buFont typeface="+mj-lt"/>
              <a:buAutoNum type="arabicPeriod" startAt="15"/>
            </a:pPr>
            <a:r>
              <a:rPr lang="en-US" sz="2800" dirty="0"/>
              <a:t>Illinois Domestic Violence Act of 1986, </a:t>
            </a:r>
            <a:r>
              <a:rPr lang="en-US" sz="2800" dirty="0">
                <a:hlinkClick r:id="rId3"/>
              </a:rPr>
              <a:t>http://www.ilga.gov/legislation/ilcs/ilcs3.asp?ActID=2100&amp;ChapterID=59</a:t>
            </a:r>
            <a:endParaRPr lang="en-US" sz="2800" dirty="0"/>
          </a:p>
          <a:p>
            <a:pPr marL="1428750" lvl="2" indent="-514350">
              <a:buFont typeface="+mj-lt"/>
              <a:buAutoNum type="arabicPeriod" startAt="15"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98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Do’s –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Believe </a:t>
            </a:r>
          </a:p>
          <a:p>
            <a:pPr lvl="2"/>
            <a:r>
              <a:rPr lang="en-US" sz="2800" dirty="0"/>
              <a:t>Her description of the violence is only the tip of the iceberg. </a:t>
            </a:r>
          </a:p>
          <a:p>
            <a:pPr lvl="1">
              <a:buFont typeface="Wingdings" charset="2"/>
              <a:buChar char="§"/>
            </a:pPr>
            <a:r>
              <a:rPr lang="en-US" sz="3200" dirty="0"/>
              <a:t>Assure </a:t>
            </a:r>
          </a:p>
          <a:p>
            <a:pPr lvl="2"/>
            <a:r>
              <a:rPr lang="en-US" sz="2800" dirty="0"/>
              <a:t>The abuse is not her fault. </a:t>
            </a:r>
          </a:p>
          <a:p>
            <a:pPr lvl="2"/>
            <a:r>
              <a:rPr lang="en-US" sz="2800" dirty="0"/>
              <a:t>No one deserves to be abused.</a:t>
            </a:r>
          </a:p>
          <a:p>
            <a:pPr lvl="2"/>
            <a:r>
              <a:rPr lang="en-US" sz="2800" dirty="0"/>
              <a:t>God is not punishing her.</a:t>
            </a:r>
          </a:p>
          <a:p>
            <a:pPr lvl="2"/>
            <a:r>
              <a:rPr lang="en-US" sz="2800" dirty="0"/>
              <a:t>It is not God’s will for her. </a:t>
            </a:r>
          </a:p>
          <a:p>
            <a:pPr marL="457200" lvl="1" indent="0" algn="r">
              <a:buNone/>
            </a:pPr>
            <a:endParaRPr lang="en-US" sz="1200" dirty="0"/>
          </a:p>
          <a:p>
            <a:pPr marL="457200" lvl="1" indent="0" algn="r">
              <a:buNone/>
            </a:pPr>
            <a:endParaRPr lang="en-US" sz="1200" dirty="0"/>
          </a:p>
          <a:p>
            <a:pPr marL="457200" lvl="1" indent="0" algn="r">
              <a:buNone/>
            </a:pPr>
            <a:r>
              <a:rPr lang="en-US" sz="1200" dirty="0"/>
              <a:t>FaithTrust Institute, adapted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8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Do’s –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Support</a:t>
            </a:r>
          </a:p>
          <a:p>
            <a:pPr lvl="2"/>
            <a:r>
              <a:rPr lang="en-US" sz="2800" dirty="0"/>
              <a:t>Give her referral information and resources.</a:t>
            </a:r>
          </a:p>
          <a:p>
            <a:pPr lvl="2"/>
            <a:r>
              <a:rPr lang="en-US" sz="2800" dirty="0"/>
              <a:t>Empower, but remember that you cannot rescue the victim.</a:t>
            </a:r>
          </a:p>
          <a:p>
            <a:pPr lvl="2"/>
            <a:r>
              <a:rPr lang="en-US" sz="2800" dirty="0"/>
              <a:t>Respect her choices. Encourage her to think about a safety plan.</a:t>
            </a:r>
          </a:p>
          <a:p>
            <a:pPr lvl="2"/>
            <a:r>
              <a:rPr lang="en-US" sz="2800" dirty="0"/>
              <a:t>Protect her confidentiality. </a:t>
            </a:r>
          </a:p>
          <a:p>
            <a:pPr lvl="2"/>
            <a:r>
              <a:rPr lang="en-US" sz="2800" dirty="0"/>
              <a:t>Help her with any religious concerns.</a:t>
            </a:r>
          </a:p>
          <a:p>
            <a:pPr lvl="2"/>
            <a:r>
              <a:rPr lang="en-US" sz="2800" dirty="0"/>
              <a:t>Pray with her, if she wants to.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15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Don’ts –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Do not:</a:t>
            </a:r>
          </a:p>
          <a:p>
            <a:pPr lvl="2"/>
            <a:r>
              <a:rPr lang="en-US" sz="2800" dirty="0"/>
              <a:t>react with disbelief, disgust, or anger at what she tells you. </a:t>
            </a:r>
          </a:p>
          <a:p>
            <a:pPr lvl="2"/>
            <a:r>
              <a:rPr lang="en-US" sz="2800" dirty="0"/>
              <a:t>minimize the danger to her. </a:t>
            </a:r>
          </a:p>
          <a:p>
            <a:pPr lvl="2"/>
            <a:r>
              <a:rPr lang="en-US" sz="2800" dirty="0"/>
              <a:t>blame her for his violence. </a:t>
            </a:r>
          </a:p>
          <a:p>
            <a:pPr lvl="2"/>
            <a:r>
              <a:rPr lang="en-US" sz="2800" dirty="0"/>
              <a:t>recommend marriage or couples counseling. Individual counseling is appropriate.</a:t>
            </a:r>
          </a:p>
          <a:p>
            <a:pPr lvl="2"/>
            <a:r>
              <a:rPr lang="en-US" sz="2800" dirty="0"/>
              <a:t>recommend marriage enrichment, mediation, or a communications workshop. 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42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Don’ts – Victims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Do not:</a:t>
            </a:r>
          </a:p>
          <a:p>
            <a:pPr lvl="2"/>
            <a:r>
              <a:rPr lang="en-US" sz="2800" dirty="0"/>
              <a:t>send her home with just a prayer and directive to submit to her husband, bring him to church, or be a better Christian wife. </a:t>
            </a:r>
          </a:p>
          <a:p>
            <a:pPr lvl="2"/>
            <a:r>
              <a:rPr lang="en-US" sz="2800" dirty="0"/>
              <a:t>encourage her to forgive him and take him back. </a:t>
            </a:r>
          </a:p>
          <a:p>
            <a:pPr lvl="2"/>
            <a:r>
              <a:rPr lang="en-US" sz="2800" dirty="0"/>
              <a:t>encourage her dependence on you. </a:t>
            </a:r>
          </a:p>
          <a:p>
            <a:pPr lvl="2"/>
            <a:r>
              <a:rPr lang="en-US" sz="2800" dirty="0"/>
              <a:t>approach her husband and ask for “his side of the story.” These actions will endanger her. </a:t>
            </a:r>
          </a:p>
          <a:p>
            <a:pPr lvl="2"/>
            <a:endParaRPr lang="en-US" sz="2800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4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Do’s – Abusive Partner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Do: </a:t>
            </a:r>
          </a:p>
          <a:p>
            <a:pPr lvl="2"/>
            <a:r>
              <a:rPr lang="en-US" sz="2800" dirty="0"/>
              <a:t>warn the victim if he makes specific threats towards her.</a:t>
            </a:r>
          </a:p>
          <a:p>
            <a:pPr lvl="2"/>
            <a:r>
              <a:rPr lang="en-US" sz="2800" dirty="0"/>
              <a:t>name the violence as his problem, not hers. Tell him that only he can stop it; and you are willing to help. </a:t>
            </a:r>
          </a:p>
          <a:p>
            <a:pPr lvl="2"/>
            <a:r>
              <a:rPr lang="en-US" sz="2800" dirty="0"/>
              <a:t>refer him to a program that specifically addresses abusers. </a:t>
            </a:r>
          </a:p>
          <a:p>
            <a:pPr lvl="2"/>
            <a:r>
              <a:rPr lang="en-US" sz="2800" dirty="0"/>
              <a:t>assess him for suicide or threats of homicide.</a:t>
            </a:r>
          </a:p>
          <a:p>
            <a:pPr marL="914400" lvl="2" indent="0">
              <a:buNone/>
            </a:pPr>
            <a:r>
              <a:rPr lang="en-US" sz="2800" dirty="0"/>
              <a:t> </a:t>
            </a: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3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Do’s – Abusive Partner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Do: </a:t>
            </a:r>
          </a:p>
          <a:p>
            <a:pPr lvl="2"/>
            <a:r>
              <a:rPr lang="en-US" sz="2800" dirty="0"/>
              <a:t>address any religious rationalizations he may offer or questions he may have. </a:t>
            </a:r>
          </a:p>
          <a:p>
            <a:pPr lvl="2"/>
            <a:r>
              <a:rPr lang="en-US" sz="2800" dirty="0"/>
              <a:t>find ways to collaborate with community agencies and law enforcement to hold him accountable.</a:t>
            </a:r>
          </a:p>
          <a:p>
            <a:pPr lvl="2"/>
            <a:r>
              <a:rPr lang="en-US" sz="2800" dirty="0"/>
              <a:t>pray with him. Ask God to help him stop his violence, repent, and find a new way.  Give him referrals. </a:t>
            </a:r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sz="2600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2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2215</Words>
  <Application>Microsoft Office PowerPoint</Application>
  <PresentationFormat>On-screen Show (4:3)</PresentationFormat>
  <Paragraphs>405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Times New Roman</vt:lpstr>
      <vt:lpstr>Wingdings</vt:lpstr>
      <vt:lpstr>Office Theme</vt:lpstr>
      <vt:lpstr>Do’s and Don’ts </vt:lpstr>
      <vt:lpstr>Do’s and Don’ts </vt:lpstr>
      <vt:lpstr>Do’s and Don’ts</vt:lpstr>
      <vt:lpstr>Do’s – Victims</vt:lpstr>
      <vt:lpstr>Do’s – Victims</vt:lpstr>
      <vt:lpstr>Don’ts – Victims</vt:lpstr>
      <vt:lpstr>Don’ts – Victims</vt:lpstr>
      <vt:lpstr>Do’s – Abusive Partner</vt:lpstr>
      <vt:lpstr>Do’s – Abusive Partner</vt:lpstr>
      <vt:lpstr>Don’ts – Abusive Partner</vt:lpstr>
      <vt:lpstr>Don’ts – Abusive Partner</vt:lpstr>
      <vt:lpstr>Don’ts – Abusive Partner</vt:lpstr>
      <vt:lpstr>Do’s and Don’ts  Questionable Responses to Victims</vt:lpstr>
      <vt:lpstr>Do’s and Don’ts  Questionable Responses to Victims</vt:lpstr>
      <vt:lpstr>Do’s and Don’ts  Good Responses to Victims</vt:lpstr>
      <vt:lpstr>Do’s and Don’ts  Good Responses to Victims</vt:lpstr>
      <vt:lpstr>Do’s and Don’ts   Good Responses to Victims</vt:lpstr>
      <vt:lpstr>Do’s and Don’ts   Good Responses to Victims</vt:lpstr>
      <vt:lpstr>Do’s and Don’ts   Good Responses to Victims</vt:lpstr>
      <vt:lpstr>Do’s and Don’ts   Good Responses to Victims</vt:lpstr>
      <vt:lpstr>Do’s and Don’ts   Good Responses to Victims</vt:lpstr>
      <vt:lpstr>Do’s and Don’ts   Good Responses to Abusers</vt:lpstr>
      <vt:lpstr>Do’s and Don’ts   Good Responses to Abusers</vt:lpstr>
      <vt:lpstr>Do’s and Don’ts  Good Responses to Abusers</vt:lpstr>
      <vt:lpstr>Do’s and Don’ts   Good Responses to Abusers</vt:lpstr>
      <vt:lpstr>Do’s and Don’ts  Good Responses to Abusers</vt:lpstr>
      <vt:lpstr>Do’s and Don’ts – Children Witnesses</vt:lpstr>
      <vt:lpstr>Do’s and Don’ts – Children Witnesses</vt:lpstr>
      <vt:lpstr>Do’s and Don’ts – Children Witnesses For Parents</vt:lpstr>
      <vt:lpstr>Do’s and Don’ts – Children Witnesses For Parents</vt:lpstr>
      <vt:lpstr>Do’s and Don’ts – Children Witnesses For Parents</vt:lpstr>
      <vt:lpstr>Do’s and Don’ts – Children Witnesses For Parents</vt:lpstr>
      <vt:lpstr>Do’s and Don’ts – Children Witnesses For Parents</vt:lpstr>
      <vt:lpstr>Do’s and Don’ts – Children Witnesses For Parents</vt:lpstr>
      <vt:lpstr>Do’s and Don’ts – Children Witnesses For Parents</vt:lpstr>
      <vt:lpstr>Presentation References</vt:lpstr>
      <vt:lpstr>Presentation References</vt:lpstr>
      <vt:lpstr>Presentation References</vt:lpstr>
      <vt:lpstr>Presentation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Do’s and Don’ts </dc:title>
  <dc:creator>Carole &amp; John Monaco</dc:creator>
  <cp:lastModifiedBy>aryder.acdvo@gmail.com</cp:lastModifiedBy>
  <cp:revision>3</cp:revision>
  <dcterms:created xsi:type="dcterms:W3CDTF">2013-11-13T22:33:24Z</dcterms:created>
  <dcterms:modified xsi:type="dcterms:W3CDTF">2024-09-18T03:15:56Z</dcterms:modified>
</cp:coreProperties>
</file>