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505" r:id="rId2"/>
    <p:sldId id="420" r:id="rId3"/>
    <p:sldId id="421" r:id="rId4"/>
    <p:sldId id="507" r:id="rId5"/>
    <p:sldId id="508" r:id="rId6"/>
    <p:sldId id="465" r:id="rId7"/>
    <p:sldId id="468" r:id="rId8"/>
    <p:sldId id="469" r:id="rId9"/>
    <p:sldId id="470" r:id="rId10"/>
    <p:sldId id="471" r:id="rId11"/>
    <p:sldId id="472" r:id="rId12"/>
    <p:sldId id="473" r:id="rId13"/>
    <p:sldId id="474" r:id="rId14"/>
    <p:sldId id="475" r:id="rId15"/>
    <p:sldId id="419" r:id="rId16"/>
    <p:sldId id="512" r:id="rId17"/>
  </p:sldIdLst>
  <p:sldSz cx="12192000" cy="6858000"/>
  <p:notesSz cx="6888163" cy="10018713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84443"/>
    <a:srgbClr val="FAFEE3"/>
    <a:srgbClr val="93B2D2"/>
    <a:srgbClr val="F0F0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中等深淺樣式 1 - 輔色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00A15C55-8517-42AA-B614-E9B94910E393}" styleName="中等深淺樣式 2 - 輔色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中等深淺樣式 2 - 輔色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中等深淺樣式 2 - 輔色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BC89EF96-8CEA-46FF-86C4-4CE0E7609802}" styleName="淺色樣式 3 - 輔色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DBED569-4797-4DF1-A0F4-6AAB3CD982D8}" styleName="淺色樣式 3 - 輔色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1421" autoAdjust="0"/>
    <p:restoredTop sz="94660"/>
  </p:normalViewPr>
  <p:slideViewPr>
    <p:cSldViewPr snapToGrid="0">
      <p:cViewPr varScale="1">
        <p:scale>
          <a:sx n="76" d="100"/>
          <a:sy n="76" d="100"/>
        </p:scale>
        <p:origin x="5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902075" y="0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003486-76F3-4E65-AA1A-4F1B06C1AF9E}" type="datetimeFigureOut">
              <a:rPr lang="zh-TW" altLang="en-US" smtClean="0"/>
              <a:t>2026/9/29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81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8975" y="4821238"/>
            <a:ext cx="5510213" cy="39449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517063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902075" y="9517063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FBA97D-35F3-44AF-858F-2AFD6C9686F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349737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13A28A1-64A6-2FB9-FEE8-63BDD29638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957BBD1D-30A0-E043-0108-FAC616BE3E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BFE1DF04-FF9A-E670-D7B7-AF850C7344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19AD4-115F-42A1-B568-2CD3278A9D62}" type="datetimeFigureOut">
              <a:rPr lang="zh-TW" altLang="en-US" smtClean="0"/>
              <a:t>2026/9/29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CB0B632F-9D57-1679-BAB0-74BADED76C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7F9F1033-D937-C34F-CC6E-362E43F8E5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33743-2B3D-46DB-82A7-EA82F63688C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355522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B9C3870C-7F9E-E95A-A99F-C313338544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marL="0" algn="just" defTabSz="914400" rtl="0" eaLnBrk="1" latinLnBrk="0" hangingPunct="1">
              <a:defRPr lang="zh-TW" altLang="en-US" sz="3600" b="1" kern="1200" dirty="0">
                <a:solidFill>
                  <a:schemeClr val="accent5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EB97D74E-03B3-25FF-3544-80DFF4A108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7FAF2D33-B7FC-41D7-D2E9-3FBDA5052D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19AD4-115F-42A1-B568-2CD3278A9D62}" type="datetimeFigureOut">
              <a:rPr lang="zh-TW" altLang="en-US" smtClean="0"/>
              <a:t>2026/9/29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98CAFC9D-A058-4DA6-D17F-0E3EE7A35B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01B0DE5B-1EC8-E318-0B64-4EB8B1E960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33743-2B3D-46DB-82A7-EA82F63688C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319993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E936222-2A2E-26F3-5045-6EA1651345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lang="zh-TW" altLang="en-US" sz="3600" b="1" kern="1200">
                <a:solidFill>
                  <a:schemeClr val="accent5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B62CCEA1-77CB-26BB-FE73-542C6D520E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96045C96-BDA0-739C-BF06-E5B156617E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19AD4-115F-42A1-B568-2CD3278A9D62}" type="datetimeFigureOut">
              <a:rPr lang="zh-TW" altLang="en-US" smtClean="0"/>
              <a:t>2026/9/29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FC6FF91E-C995-09C2-D082-5CBD55D6BC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713398F7-E76F-A183-4B81-BF955BD149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33743-2B3D-46DB-82A7-EA82F63688C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878915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27E256D-5DDA-3A32-BAF2-A3A93819F5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marL="0" algn="just" defTabSz="914400" rtl="0" eaLnBrk="1" latinLnBrk="0" hangingPunct="1">
              <a:defRPr lang="zh-TW" altLang="en-US" sz="3600" b="1" kern="1200" dirty="0">
                <a:solidFill>
                  <a:schemeClr val="accent5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4716F95A-7B35-9BCD-F79C-AB12424B31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58EB8FAE-1F7F-B4A5-2871-98F1ACA6E2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AF355A55-49D0-4FC6-70F5-D5FA4977FA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19AD4-115F-42A1-B568-2CD3278A9D62}" type="datetimeFigureOut">
              <a:rPr lang="zh-TW" altLang="en-US" smtClean="0"/>
              <a:t>2026/9/29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A4C60A81-5F11-BBE4-0D50-8645980D92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BCCD3769-C1E7-1B3C-5D11-8C4DA05AFF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33743-2B3D-46DB-82A7-EA82F63688C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255606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D9ABD5B-87B9-6C7C-E557-A1DF164396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>
            <a:normAutofit/>
          </a:bodyPr>
          <a:lstStyle>
            <a:lvl1pPr marL="0" algn="just" defTabSz="914400" rtl="0" eaLnBrk="1" latinLnBrk="0" hangingPunct="1">
              <a:defRPr lang="zh-TW" altLang="en-US" sz="3600" b="1" kern="1200" dirty="0">
                <a:solidFill>
                  <a:schemeClr val="accent5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FF7B913B-54ED-9D49-9ECF-E4E7D5DC6C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50400909-FD02-D1C1-2958-2F49DB17B3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id="{95D5609A-4B2B-3ECF-E694-6365B3EF97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5A882D16-251A-A63C-9157-7664CC3F9FC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id="{455F1856-33BE-5F0A-8D99-18B86FDA6B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19AD4-115F-42A1-B568-2CD3278A9D62}" type="datetimeFigureOut">
              <a:rPr lang="zh-TW" altLang="en-US" smtClean="0"/>
              <a:t>2026/9/29</a:t>
            </a:fld>
            <a:endParaRPr lang="zh-TW" altLang="en-US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8B13A71C-8EAB-FFBD-FF39-15544E90D9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EF8F6EA2-0FE9-76EA-12B9-6ABB7E9254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33743-2B3D-46DB-82A7-EA82F63688C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225954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CFBEFF3-E597-95A1-5106-B238CDFDFB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marL="0" algn="just" defTabSz="914400" rtl="0" eaLnBrk="1" latinLnBrk="0" hangingPunct="1">
              <a:defRPr lang="zh-TW" altLang="en-US" sz="3600" b="1" kern="1200" dirty="0">
                <a:solidFill>
                  <a:schemeClr val="accent5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A956206F-4A11-F6AA-EE62-933C85C07A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19AD4-115F-42A1-B568-2CD3278A9D62}" type="datetimeFigureOut">
              <a:rPr lang="zh-TW" altLang="en-US" smtClean="0"/>
              <a:t>2026/9/29</a:t>
            </a:fld>
            <a:endParaRPr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D3E3134B-39D1-D0FE-9E06-A37167651F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AD9BD2A0-6042-32F0-894B-9627707D17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33743-2B3D-46DB-82A7-EA82F63688C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3607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58859E0D-EC46-030E-B3FB-C5ED614AD0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19AD4-115F-42A1-B568-2CD3278A9D62}" type="datetimeFigureOut">
              <a:rPr lang="zh-TW" altLang="en-US" smtClean="0"/>
              <a:t>2026/9/29</a:t>
            </a:fld>
            <a:endParaRPr lang="zh-TW" altLang="en-US"/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id="{64A21007-630D-5398-319A-F8A0DD2230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996AE275-1B2F-66C4-AC27-EF23B3B785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33743-2B3D-46DB-82A7-EA82F63688C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797114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38BA703-1EEB-83DA-3E91-3D0E828E1D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>
            <a:normAutofit/>
          </a:bodyPr>
          <a:lstStyle>
            <a:lvl1pPr marL="0" algn="just" defTabSz="914400" rtl="0" eaLnBrk="1" latinLnBrk="0" hangingPunct="1">
              <a:defRPr lang="zh-TW" altLang="en-US" sz="3600" b="1" kern="1200" dirty="0">
                <a:solidFill>
                  <a:schemeClr val="accent5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4F430F45-A05C-AA39-B889-E347179056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algn="just" defTabSz="914400" rtl="0" eaLnBrk="1" latinLnBrk="0" hangingPunct="1">
              <a:defRPr lang="zh-TW" altLang="en-US" sz="3600" b="1" kern="1200" dirty="0">
                <a:solidFill>
                  <a:schemeClr val="accent5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4292479D-2356-B550-BCBA-A3568C9F0C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87FBB35E-7B15-3150-CC5C-6746912609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19AD4-115F-42A1-B568-2CD3278A9D62}" type="datetimeFigureOut">
              <a:rPr lang="zh-TW" altLang="en-US" smtClean="0"/>
              <a:t>2026/9/29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009C75B8-5454-B4AC-B264-E156406F10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F7A12FA0-CCD1-A5AA-EA4C-35BBDDBA86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33743-2B3D-46DB-82A7-EA82F63688C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252400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BC5ECFDC-4BBE-21B9-1F11-7F7E6CBD08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>
            <a:normAutofit/>
          </a:bodyPr>
          <a:lstStyle>
            <a:lvl1pPr marL="0" algn="just" defTabSz="914400" rtl="0" eaLnBrk="1" latinLnBrk="0" hangingPunct="1">
              <a:defRPr lang="zh-TW" altLang="en-US" sz="3600" b="1" kern="1200" dirty="0">
                <a:solidFill>
                  <a:schemeClr val="accent5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圖片版面配置區 2">
            <a:extLst>
              <a:ext uri="{FF2B5EF4-FFF2-40B4-BE49-F238E27FC236}">
                <a16:creationId xmlns:a16="http://schemas.microsoft.com/office/drawing/2014/main" id="{6DD311B7-7B40-E545-640A-95969B15B6A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>
            <a:normAutofit/>
          </a:bodyPr>
          <a:lstStyle>
            <a:lvl1pPr marL="0" indent="0">
              <a:buNone/>
              <a:defRPr lang="zh-TW" altLang="en-US" sz="3600" b="1" kern="1200">
                <a:solidFill>
                  <a:schemeClr val="accent5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 dirty="0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778E3AAA-66D6-F05A-49CD-03AD265F44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36E60D17-C773-E9C2-311A-B2C4DFBF23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19AD4-115F-42A1-B568-2CD3278A9D62}" type="datetimeFigureOut">
              <a:rPr lang="zh-TW" altLang="en-US" smtClean="0"/>
              <a:t>2026/9/29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D9BF60E5-5F18-4FAD-527E-3719B80065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E0A62F7B-F973-0E68-ABFA-46C9DF7D5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33743-2B3D-46DB-82A7-EA82F63688C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290397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9ED052BC-E61F-89A9-5123-3B4D7110BC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marL="0" algn="just" defTabSz="914400" rtl="0" eaLnBrk="1" latinLnBrk="0" hangingPunct="1">
              <a:defRPr lang="zh-TW" altLang="en-US" sz="3600" b="1" kern="1200" dirty="0">
                <a:solidFill>
                  <a:schemeClr val="accent5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6322F43E-885A-AF88-985F-F08C8960FF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034BA98F-9A2F-472E-AC5A-9503840F1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19AD4-115F-42A1-B568-2CD3278A9D62}" type="datetimeFigureOut">
              <a:rPr lang="zh-TW" altLang="en-US" smtClean="0"/>
              <a:t>2026/9/29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91B4318B-F76D-03ED-A637-C9F20C6BB2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69978A38-F547-5625-C393-882D7A25B8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33743-2B3D-46DB-82A7-EA82F63688C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597653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>
            <a:extLst>
              <a:ext uri="{FF2B5EF4-FFF2-40B4-BE49-F238E27FC236}">
                <a16:creationId xmlns:a16="http://schemas.microsoft.com/office/drawing/2014/main" id="{709768E4-8702-CE13-B044-5FB8B5F31F5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E17E1F09-940B-F140-BE61-8F2DD18226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A8E6C99E-A527-CCD3-2590-7182A560CA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19AD4-115F-42A1-B568-2CD3278A9D62}" type="datetimeFigureOut">
              <a:rPr lang="zh-TW" altLang="en-US" smtClean="0"/>
              <a:t>2026/9/29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5CB2F532-44E2-F2A4-2F36-6994A455F0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EA656ED0-EC3E-4D76-38C5-5A354B8681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33743-2B3D-46DB-82A7-EA82F63688C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300547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>
            <a:extLst>
              <a:ext uri="{FF2B5EF4-FFF2-40B4-BE49-F238E27FC236}">
                <a16:creationId xmlns:a16="http://schemas.microsoft.com/office/drawing/2014/main" id="{E4D10E9C-C30B-EC0A-2ADE-967D65519E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653460C8-DB86-E284-733F-BF11C5AC71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ACDC07D3-2CA9-64FD-5D44-24DD24271D4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819AD4-115F-42A1-B568-2CD3278A9D62}" type="datetimeFigureOut">
              <a:rPr lang="zh-TW" altLang="en-US" smtClean="0"/>
              <a:t>2026/9/29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67FC7289-64C3-8E42-42C3-803E8A3C04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C6317E22-EA55-70A4-4635-982D2A50F6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833743-2B3D-46DB-82A7-EA82F63688C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924372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9302E7-1300-1EB9-DD58-B2131EE770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字方塊 4">
            <a:extLst>
              <a:ext uri="{FF2B5EF4-FFF2-40B4-BE49-F238E27FC236}">
                <a16:creationId xmlns:a16="http://schemas.microsoft.com/office/drawing/2014/main" id="{B5410571-5965-9C50-4C63-C44396DD6F52}"/>
              </a:ext>
            </a:extLst>
          </p:cNvPr>
          <p:cNvSpPr txBox="1"/>
          <p:nvPr/>
        </p:nvSpPr>
        <p:spPr>
          <a:xfrm>
            <a:off x="235831" y="1773113"/>
            <a:ext cx="817002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TW" altLang="en-US" sz="4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用</a:t>
            </a:r>
            <a:r>
              <a:rPr lang="en-US" altLang="zh-TW" sz="4800" b="1" dirty="0" err="1">
                <a:latin typeface="微軟正黑體" panose="020B0604030504040204" pitchFamily="34" charset="-120"/>
                <a:ea typeface="微軟正黑體" panose="020B0604030504040204" pitchFamily="34" charset="-120"/>
              </a:rPr>
              <a:t>Nvivo</a:t>
            </a:r>
            <a:r>
              <a:rPr lang="zh-TW" altLang="en-US" sz="4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解鎖卡關的質性研究</a:t>
            </a:r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E6B7DDFC-2938-EAD8-C93F-0BCE342C5997}"/>
              </a:ext>
            </a:extLst>
          </p:cNvPr>
          <p:cNvSpPr txBox="1"/>
          <p:nvPr/>
        </p:nvSpPr>
        <p:spPr>
          <a:xfrm>
            <a:off x="3608623" y="5358975"/>
            <a:ext cx="459403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屏東大學 文化創意產業學系</a:t>
            </a:r>
            <a:endParaRPr lang="en-US" altLang="zh-TW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葉晉嘉 教授</a:t>
            </a:r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079939CB-979F-4F0F-83D2-F0AF9918E1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9797" y="253263"/>
            <a:ext cx="4594034" cy="1079598"/>
          </a:xfrm>
          <a:prstGeom prst="rect">
            <a:avLst/>
          </a:prstGeom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B3C2FCF2-8011-486B-AF60-2DFA04DFFC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3494" y="1887040"/>
            <a:ext cx="3285107" cy="4426042"/>
          </a:xfrm>
          <a:prstGeom prst="rect">
            <a:avLst/>
          </a:prstGeom>
        </p:spPr>
      </p:pic>
      <p:pic>
        <p:nvPicPr>
          <p:cNvPr id="12" name="圖片 11">
            <a:extLst>
              <a:ext uri="{FF2B5EF4-FFF2-40B4-BE49-F238E27FC236}">
                <a16:creationId xmlns:a16="http://schemas.microsoft.com/office/drawing/2014/main" id="{E027EF4B-921A-4100-9E86-EB7E750A62B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61" r="11157" b="35129"/>
          <a:stretch/>
        </p:blipFill>
        <p:spPr>
          <a:xfrm>
            <a:off x="426853" y="3082660"/>
            <a:ext cx="3039073" cy="3145755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958038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68B5319-B56F-5451-A3A9-EE0BE0B0B5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方塊 2">
            <a:extLst>
              <a:ext uri="{FF2B5EF4-FFF2-40B4-BE49-F238E27FC236}">
                <a16:creationId xmlns:a16="http://schemas.microsoft.com/office/drawing/2014/main" id="{D1A9758D-CABE-708C-EC2A-6040C77198DA}"/>
              </a:ext>
            </a:extLst>
          </p:cNvPr>
          <p:cNvSpPr txBox="1"/>
          <p:nvPr/>
        </p:nvSpPr>
        <p:spPr>
          <a:xfrm>
            <a:off x="4845608" y="1722374"/>
            <a:ext cx="6506115" cy="46524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本書以簡易、直覺且可快速上手的方式，帶領讀者使用 </a:t>
            </a:r>
            <a:r>
              <a:rPr lang="en-US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NVivo </a:t>
            </a:r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軟體完成質性研究的主題建構、個案分析與訪談資料整理。內容自訪綱設計、逐字稿處理一路延伸至 </a:t>
            </a:r>
            <a:r>
              <a:rPr lang="en-US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NVivo </a:t>
            </a:r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的編碼、主題分析與網絡分析，透過清楚的步驟化示範，引導讀者將龐雜資料有效整理並轉化為有脈絡的資訊與視覺圖示。</a:t>
            </a:r>
          </a:p>
          <a:p>
            <a:pPr algn="just">
              <a:lnSpc>
                <a:spcPct val="150000"/>
              </a:lnSpc>
              <a:buNone/>
            </a:pPr>
            <a:endParaRPr lang="zh-TW" altLang="en-US" sz="20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ct val="150000"/>
              </a:lnSpc>
              <a:buNone/>
            </a:pPr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無論是論文研究或實務案例，本書皆透過研究方法與軟體操作的結合，協助研究者不只學會 </a:t>
            </a:r>
            <a:r>
              <a:rPr lang="en-US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NVivo </a:t>
            </a:r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的技巧，更真正產出具深度、具詮釋力的質性研究成果。</a:t>
            </a: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724F36DA-8566-98C2-71A5-FB1064989C88}"/>
              </a:ext>
            </a:extLst>
          </p:cNvPr>
          <p:cNvSpPr txBox="1"/>
          <p:nvPr/>
        </p:nvSpPr>
        <p:spPr>
          <a:xfrm>
            <a:off x="355838" y="331617"/>
            <a:ext cx="1018516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zh-TW" altLang="en-US" sz="3600" b="1" dirty="0">
                <a:solidFill>
                  <a:schemeClr val="accent5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新書推薦！</a:t>
            </a:r>
            <a:endParaRPr lang="en-US" altLang="zh-TW" sz="3600" b="1" dirty="0">
              <a:solidFill>
                <a:schemeClr val="accent5">
                  <a:lumMod val="5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buNone/>
            </a:pPr>
            <a:r>
              <a:rPr lang="en-US" altLang="zh-TW" sz="3600" b="1" dirty="0">
                <a:solidFill>
                  <a:schemeClr val="accent5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en-US" sz="3600" b="1" dirty="0">
                <a:solidFill>
                  <a:schemeClr val="accent5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質性研究求生手冊：</a:t>
            </a:r>
            <a:r>
              <a:rPr lang="en-US" altLang="zh-TW" sz="3600" b="1" dirty="0">
                <a:solidFill>
                  <a:schemeClr val="accent5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NVivo </a:t>
            </a:r>
            <a:r>
              <a:rPr lang="zh-TW" altLang="en-US" sz="3600" b="1" dirty="0">
                <a:solidFill>
                  <a:schemeClr val="accent5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步驟化速成指南</a:t>
            </a:r>
            <a:r>
              <a:rPr lang="en-US" altLang="zh-TW" sz="3600" b="1" dirty="0">
                <a:solidFill>
                  <a:schemeClr val="accent5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3A2FD424-598E-68DB-C1D8-84EF8CE2F71A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8734" y="1967459"/>
            <a:ext cx="3179239" cy="4280789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251949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584C85-129C-7852-F482-9C46A463AB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>
            <a:extLst>
              <a:ext uri="{FF2B5EF4-FFF2-40B4-BE49-F238E27FC236}">
                <a16:creationId xmlns:a16="http://schemas.microsoft.com/office/drawing/2014/main" id="{54E59D41-D19A-A798-8231-6668FFC23EC7}"/>
              </a:ext>
            </a:extLst>
          </p:cNvPr>
          <p:cNvSpPr txBox="1"/>
          <p:nvPr/>
        </p:nvSpPr>
        <p:spPr>
          <a:xfrm>
            <a:off x="240187" y="240632"/>
            <a:ext cx="329041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TW"/>
            </a:defPPr>
            <a:lvl1pPr algn="just">
              <a:buNone/>
              <a:defRPr sz="3600" b="1">
                <a:solidFill>
                  <a:schemeClr val="accent5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r>
              <a:rPr lang="zh-TW" altLang="en-US" dirty="0"/>
              <a:t>課程簡報目錄</a:t>
            </a:r>
          </a:p>
        </p:txBody>
      </p:sp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id="{3DF17561-1384-5253-D1C9-8F5A89D4209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1150974"/>
              </p:ext>
            </p:extLst>
          </p:nvPr>
        </p:nvGraphicFramePr>
        <p:xfrm>
          <a:off x="2289220" y="1034926"/>
          <a:ext cx="7613559" cy="5476944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1709224">
                  <a:extLst>
                    <a:ext uri="{9D8B030D-6E8A-4147-A177-3AD203B41FA5}">
                      <a16:colId xmlns:a16="http://schemas.microsoft.com/office/drawing/2014/main" val="3532310904"/>
                    </a:ext>
                  </a:extLst>
                </a:gridCol>
                <a:gridCol w="5904335">
                  <a:extLst>
                    <a:ext uri="{9D8B030D-6E8A-4147-A177-3AD203B41FA5}">
                      <a16:colId xmlns:a16="http://schemas.microsoft.com/office/drawing/2014/main" val="2847606756"/>
                    </a:ext>
                  </a:extLst>
                </a:gridCol>
              </a:tblGrid>
              <a:tr h="362611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TW" altLang="en-US" sz="24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章節</a:t>
                      </a:r>
                    </a:p>
                  </a:txBody>
                  <a:tcPr marL="90653" marR="90653" marT="45326" marB="45326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TW" altLang="en-US" sz="24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章名</a:t>
                      </a:r>
                    </a:p>
                  </a:txBody>
                  <a:tcPr marL="90653" marR="90653" marT="45326" marB="45326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890351"/>
                  </a:ext>
                </a:extLst>
              </a:tr>
              <a:tr h="362611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TW" altLang="en-US" sz="24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第 </a:t>
                      </a:r>
                      <a:r>
                        <a:rPr lang="en-US" altLang="zh-TW" sz="24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 </a:t>
                      </a:r>
                      <a:r>
                        <a:rPr lang="zh-TW" altLang="en-US" sz="24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章</a:t>
                      </a:r>
                    </a:p>
                  </a:txBody>
                  <a:tcPr marL="90653" marR="90653" marT="45326" marB="45326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TW" altLang="en-US" sz="24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建構良好的訪談要件：訪談法簡介</a:t>
                      </a:r>
                    </a:p>
                  </a:txBody>
                  <a:tcPr marL="90653" marR="90653" marT="45326" marB="45326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539969"/>
                  </a:ext>
                </a:extLst>
              </a:tr>
              <a:tr h="362611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TW" altLang="en-US" sz="24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第 </a:t>
                      </a:r>
                      <a:r>
                        <a:rPr lang="en-US" altLang="zh-TW" sz="24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 </a:t>
                      </a:r>
                      <a:r>
                        <a:rPr lang="zh-TW" altLang="en-US" sz="24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章</a:t>
                      </a:r>
                    </a:p>
                  </a:txBody>
                  <a:tcPr marL="90653" marR="90653" marT="45326" marB="45326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TW" altLang="en-US" sz="24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設計一份好的訪談題目</a:t>
                      </a:r>
                    </a:p>
                  </a:txBody>
                  <a:tcPr marL="90653" marR="90653" marT="45326" marB="45326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458800"/>
                  </a:ext>
                </a:extLst>
              </a:tr>
              <a:tr h="362611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TW" altLang="en-US" sz="2400" b="1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第 </a:t>
                      </a:r>
                      <a:r>
                        <a:rPr lang="en-US" altLang="zh-TW" sz="2400" b="1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3 </a:t>
                      </a:r>
                      <a:r>
                        <a:rPr lang="zh-TW" altLang="en-US" sz="2400" b="1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章</a:t>
                      </a:r>
                    </a:p>
                  </a:txBody>
                  <a:tcPr marL="90653" marR="90653" marT="45326" marB="45326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TW" altLang="en-US" sz="24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軟體運作前的準備工作：</a:t>
                      </a:r>
                      <a:r>
                        <a:rPr lang="en-US" altLang="zh-TW" sz="24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NVivo </a:t>
                      </a:r>
                      <a:r>
                        <a:rPr lang="zh-TW" altLang="en-US" sz="24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軟體概說</a:t>
                      </a:r>
                    </a:p>
                  </a:txBody>
                  <a:tcPr marL="90653" marR="90653" marT="45326" marB="45326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3874660"/>
                  </a:ext>
                </a:extLst>
              </a:tr>
              <a:tr h="362611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TW" altLang="en-US" sz="24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第 </a:t>
                      </a:r>
                      <a:r>
                        <a:rPr lang="en-US" altLang="zh-TW" sz="24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4 </a:t>
                      </a:r>
                      <a:r>
                        <a:rPr lang="zh-TW" altLang="en-US" sz="24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章</a:t>
                      </a:r>
                    </a:p>
                  </a:txBody>
                  <a:tcPr marL="90653" marR="90653" marT="45326" marB="45326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TW" altLang="en-US" sz="24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基本操作介面介紹</a:t>
                      </a:r>
                    </a:p>
                  </a:txBody>
                  <a:tcPr marL="90653" marR="90653" marT="45326" marB="45326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1971159"/>
                  </a:ext>
                </a:extLst>
              </a:tr>
              <a:tr h="381226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TW" altLang="en-US" sz="2400" b="1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第 </a:t>
                      </a:r>
                      <a:r>
                        <a:rPr lang="en-US" altLang="zh-TW" sz="2400" b="1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5 </a:t>
                      </a:r>
                      <a:r>
                        <a:rPr lang="zh-TW" altLang="en-US" sz="2400" b="1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章</a:t>
                      </a:r>
                    </a:p>
                  </a:txBody>
                  <a:tcPr marL="90653" marR="90653" marT="45326" marB="45326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TW" altLang="en-US" sz="2400" b="1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字碼編寫技巧（一）</a:t>
                      </a:r>
                    </a:p>
                  </a:txBody>
                  <a:tcPr marL="90653" marR="90653" marT="45326" marB="45326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6279464"/>
                  </a:ext>
                </a:extLst>
              </a:tr>
              <a:tr h="362611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TW" altLang="en-US" sz="24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第 </a:t>
                      </a:r>
                      <a:r>
                        <a:rPr lang="en-US" altLang="zh-TW" sz="24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6 </a:t>
                      </a:r>
                      <a:r>
                        <a:rPr lang="zh-TW" altLang="en-US" sz="24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章</a:t>
                      </a:r>
                    </a:p>
                  </a:txBody>
                  <a:tcPr marL="90653" marR="90653" marT="45326" marB="45326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TW" altLang="en-US" sz="24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字碼編寫技巧（二）</a:t>
                      </a:r>
                    </a:p>
                  </a:txBody>
                  <a:tcPr marL="90653" marR="90653" marT="45326" marB="45326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6396084"/>
                  </a:ext>
                </a:extLst>
              </a:tr>
              <a:tr h="362611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TW" altLang="en-US" sz="2400" b="1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第 </a:t>
                      </a:r>
                      <a:r>
                        <a:rPr lang="en-US" altLang="zh-TW" sz="2400" b="1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7 </a:t>
                      </a:r>
                      <a:r>
                        <a:rPr lang="zh-TW" altLang="en-US" sz="2400" b="1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章</a:t>
                      </a:r>
                    </a:p>
                  </a:txBody>
                  <a:tcPr marL="90653" marR="90653" marT="45326" marB="45326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TW" altLang="en-US" sz="24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設定案例與分類</a:t>
                      </a:r>
                    </a:p>
                  </a:txBody>
                  <a:tcPr marL="90653" marR="90653" marT="45326" marB="45326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3247882"/>
                  </a:ext>
                </a:extLst>
              </a:tr>
              <a:tr h="362611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TW" altLang="en-US" sz="24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第 </a:t>
                      </a:r>
                      <a:r>
                        <a:rPr lang="en-US" altLang="zh-TW" sz="24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8 </a:t>
                      </a:r>
                      <a:r>
                        <a:rPr lang="zh-TW" altLang="en-US" sz="24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章</a:t>
                      </a:r>
                    </a:p>
                  </a:txBody>
                  <a:tcPr marL="90653" marR="90653" marT="45326" marB="45326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TW" altLang="en-US" sz="24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建立關係與情感</a:t>
                      </a:r>
                    </a:p>
                  </a:txBody>
                  <a:tcPr marL="90653" marR="90653" marT="45326" marB="45326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5988198"/>
                  </a:ext>
                </a:extLst>
              </a:tr>
              <a:tr h="362611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TW" altLang="en-US" sz="2400" b="1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第 </a:t>
                      </a:r>
                      <a:r>
                        <a:rPr lang="en-US" altLang="zh-TW" sz="2400" b="1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9 </a:t>
                      </a:r>
                      <a:r>
                        <a:rPr lang="zh-TW" altLang="en-US" sz="2400" b="1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章</a:t>
                      </a:r>
                    </a:p>
                  </a:txBody>
                  <a:tcPr marL="90653" marR="90653" marT="45326" marB="45326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TW" altLang="en-US" sz="24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利用探索協助分析</a:t>
                      </a:r>
                    </a:p>
                  </a:txBody>
                  <a:tcPr marL="90653" marR="90653" marT="45326" marB="45326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7424817"/>
                  </a:ext>
                </a:extLst>
              </a:tr>
              <a:tr h="362611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TW" altLang="en-US" sz="24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第 </a:t>
                      </a:r>
                      <a:r>
                        <a:rPr lang="en-US" altLang="zh-TW" sz="24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10 </a:t>
                      </a:r>
                      <a:r>
                        <a:rPr lang="zh-TW" altLang="en-US" sz="24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章</a:t>
                      </a:r>
                    </a:p>
                  </a:txBody>
                  <a:tcPr marL="90653" marR="90653" marT="45326" marB="45326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TW" altLang="en-US" sz="24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圖與報表的運用</a:t>
                      </a:r>
                    </a:p>
                  </a:txBody>
                  <a:tcPr marL="90653" marR="90653" marT="45326" marB="45326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1548262"/>
                  </a:ext>
                </a:extLst>
              </a:tr>
              <a:tr h="362611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TW" altLang="en-US" sz="24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第 </a:t>
                      </a:r>
                      <a:r>
                        <a:rPr lang="en-US" altLang="zh-TW" sz="24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11 </a:t>
                      </a:r>
                      <a:r>
                        <a:rPr lang="zh-TW" altLang="en-US" sz="24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章</a:t>
                      </a:r>
                    </a:p>
                  </a:txBody>
                  <a:tcPr marL="90653" marR="90653" marT="45326" marB="45326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TW" altLang="en-US" sz="24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質性研究報告撰寫方針與 </a:t>
                      </a:r>
                      <a:r>
                        <a:rPr lang="en-US" altLang="zh-TW" sz="24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AI </a:t>
                      </a:r>
                      <a:r>
                        <a:rPr lang="zh-TW" altLang="en-US" sz="24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應用</a:t>
                      </a:r>
                    </a:p>
                  </a:txBody>
                  <a:tcPr marL="90653" marR="90653" marT="45326" marB="45326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08888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86156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BDC148-E97E-ACCE-6D2E-45BC63144A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>
            <a:extLst>
              <a:ext uri="{FF2B5EF4-FFF2-40B4-BE49-F238E27FC236}">
                <a16:creationId xmlns:a16="http://schemas.microsoft.com/office/drawing/2014/main" id="{A32410DC-2B56-4429-8675-6662E82635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2340" y="65455"/>
            <a:ext cx="6383356" cy="6792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255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BDC148-E97E-ACCE-6D2E-45BC63144A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>
            <a:extLst>
              <a:ext uri="{FF2B5EF4-FFF2-40B4-BE49-F238E27FC236}">
                <a16:creationId xmlns:a16="http://schemas.microsoft.com/office/drawing/2014/main" id="{546BE7BF-FA8D-401E-9107-68FDD5E8EB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55405" y="1047750"/>
            <a:ext cx="4762500" cy="4762500"/>
          </a:xfrm>
          <a:prstGeom prst="rect">
            <a:avLst/>
          </a:prstGeom>
        </p:spPr>
      </p:pic>
      <p:pic>
        <p:nvPicPr>
          <p:cNvPr id="3" name="圖片 2">
            <a:extLst>
              <a:ext uri="{FF2B5EF4-FFF2-40B4-BE49-F238E27FC236}">
                <a16:creationId xmlns:a16="http://schemas.microsoft.com/office/drawing/2014/main" id="{406265A8-BCE9-41B4-AD79-519212FAA1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2735" y="1047750"/>
            <a:ext cx="4762500" cy="476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5167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方塊 9">
            <a:extLst>
              <a:ext uri="{FF2B5EF4-FFF2-40B4-BE49-F238E27FC236}">
                <a16:creationId xmlns:a16="http://schemas.microsoft.com/office/drawing/2014/main" id="{9712ED73-A75C-F8E7-A36C-B43E83666258}"/>
              </a:ext>
            </a:extLst>
          </p:cNvPr>
          <p:cNvSpPr txBox="1"/>
          <p:nvPr/>
        </p:nvSpPr>
        <p:spPr>
          <a:xfrm>
            <a:off x="826518" y="1330797"/>
            <a:ext cx="9659118" cy="46119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latinLnBrk="0">
              <a:lnSpc>
                <a:spcPct val="150000"/>
              </a:lnSpc>
            </a:pPr>
            <a:r>
              <a:rPr lang="en-US" altLang="zh-TW" sz="2000" b="1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1.</a:t>
            </a:r>
            <a:r>
              <a:rPr lang="zh-TW" altLang="en-US" sz="2000" b="1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請問您是何時開始推動品德教育</a:t>
            </a:r>
            <a:r>
              <a:rPr lang="en-US" altLang="zh-TW" sz="2000" b="1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?</a:t>
            </a:r>
          </a:p>
          <a:p>
            <a:pPr algn="l" latinLnBrk="0">
              <a:lnSpc>
                <a:spcPct val="150000"/>
              </a:lnSpc>
            </a:pPr>
            <a:r>
              <a:rPr lang="en-US" altLang="zh-TW" sz="2000" b="1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2.</a:t>
            </a:r>
            <a:r>
              <a:rPr lang="zh-TW" altLang="en-US" sz="2000" b="1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為何會想要在班上推動品德教育</a:t>
            </a:r>
            <a:r>
              <a:rPr lang="en-US" altLang="zh-TW" sz="2000" b="1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?(</a:t>
            </a:r>
            <a:r>
              <a:rPr lang="zh-TW" altLang="en-US" sz="2000" b="1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起心動念為何</a:t>
            </a:r>
            <a:r>
              <a:rPr lang="en-US" altLang="zh-TW" sz="2000" b="1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?)</a:t>
            </a:r>
          </a:p>
          <a:p>
            <a:pPr algn="l" latinLnBrk="0">
              <a:lnSpc>
                <a:spcPct val="150000"/>
              </a:lnSpc>
            </a:pPr>
            <a:r>
              <a:rPr lang="en-US" altLang="zh-TW" sz="2000" b="1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3.</a:t>
            </a:r>
            <a:r>
              <a:rPr lang="zh-TW" altLang="en-US" sz="2000" b="1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最早是使用哪些方法來推動「品德教育」</a:t>
            </a:r>
            <a:r>
              <a:rPr lang="en-US" altLang="zh-TW" sz="2000" b="1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?</a:t>
            </a:r>
            <a:r>
              <a:rPr lang="zh-TW" altLang="en-US" sz="2000" b="1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後來有做哪些改變</a:t>
            </a:r>
            <a:r>
              <a:rPr lang="en-US" altLang="zh-TW" sz="2000" b="1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?</a:t>
            </a:r>
          </a:p>
          <a:p>
            <a:pPr algn="l" latinLnBrk="0">
              <a:lnSpc>
                <a:spcPct val="150000"/>
              </a:lnSpc>
            </a:pPr>
            <a:r>
              <a:rPr lang="en-US" altLang="zh-TW" sz="2000" b="1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4.</a:t>
            </a:r>
            <a:r>
              <a:rPr lang="zh-TW" altLang="en-US" sz="2000" b="1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您如何接觸到服務學習</a:t>
            </a:r>
            <a:r>
              <a:rPr lang="en-US" altLang="zh-TW" sz="2000" b="1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?</a:t>
            </a:r>
          </a:p>
          <a:p>
            <a:pPr algn="l" latinLnBrk="0">
              <a:lnSpc>
                <a:spcPct val="150000"/>
              </a:lnSpc>
            </a:pPr>
            <a:r>
              <a:rPr lang="en-US" altLang="zh-TW" sz="2000" b="1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5.</a:t>
            </a:r>
            <a:r>
              <a:rPr lang="zh-TW" altLang="en-US" sz="2000" b="1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為何選擇服務學習來推動品德教育</a:t>
            </a:r>
            <a:r>
              <a:rPr lang="en-US" altLang="zh-TW" sz="2000" b="1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?</a:t>
            </a:r>
            <a:r>
              <a:rPr lang="zh-TW" altLang="en-US" sz="2000" b="1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服務學習吸引您的是什麼</a:t>
            </a:r>
            <a:r>
              <a:rPr lang="en-US" altLang="zh-TW" sz="2000" b="1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?</a:t>
            </a:r>
          </a:p>
          <a:p>
            <a:pPr algn="l" latinLnBrk="0">
              <a:lnSpc>
                <a:spcPct val="150000"/>
              </a:lnSpc>
            </a:pPr>
            <a:r>
              <a:rPr lang="en-US" altLang="zh-TW" sz="2000" b="1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6.</a:t>
            </a:r>
            <a:r>
              <a:rPr lang="zh-TW" altLang="en-US" sz="2000" b="1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新接一個五年級班級時，您是如何引導服務學習的概念來推動品德教育</a:t>
            </a:r>
            <a:r>
              <a:rPr lang="en-US" altLang="zh-TW" sz="2000" b="1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?</a:t>
            </a:r>
          </a:p>
          <a:p>
            <a:pPr algn="l" latinLnBrk="0">
              <a:lnSpc>
                <a:spcPct val="150000"/>
              </a:lnSpc>
            </a:pPr>
            <a:r>
              <a:rPr lang="en-US" altLang="zh-TW" sz="2000" b="1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7.</a:t>
            </a:r>
            <a:r>
              <a:rPr lang="zh-TW" altLang="en-US" sz="2000" b="1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每次服務學習的活動主題是如何決定的</a:t>
            </a:r>
            <a:r>
              <a:rPr lang="en-US" altLang="zh-TW" sz="2000" b="1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?</a:t>
            </a:r>
          </a:p>
          <a:p>
            <a:pPr algn="l" latinLnBrk="0">
              <a:lnSpc>
                <a:spcPct val="150000"/>
              </a:lnSpc>
            </a:pPr>
            <a:r>
              <a:rPr lang="en-US" altLang="zh-TW" sz="2000" b="1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8.</a:t>
            </a:r>
            <a:r>
              <a:rPr lang="zh-TW" altLang="en-US" sz="2000" b="1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你們工作是如何分配協調</a:t>
            </a:r>
            <a:r>
              <a:rPr lang="en-US" altLang="zh-TW" sz="2000" b="1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?</a:t>
            </a:r>
          </a:p>
          <a:p>
            <a:pPr algn="l" latinLnBrk="0">
              <a:lnSpc>
                <a:spcPct val="150000"/>
              </a:lnSpc>
            </a:pPr>
            <a:r>
              <a:rPr lang="en-US" altLang="zh-TW" sz="2000" b="1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9.</a:t>
            </a:r>
            <a:r>
              <a:rPr lang="zh-TW" altLang="en-US" sz="2000" b="1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可以介紹您做過的服務學習活動嗎</a:t>
            </a:r>
            <a:r>
              <a:rPr lang="en-US" altLang="zh-TW" sz="2000" b="1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?</a:t>
            </a:r>
          </a:p>
          <a:p>
            <a:pPr algn="l" latinLnBrk="0">
              <a:lnSpc>
                <a:spcPct val="150000"/>
              </a:lnSpc>
            </a:pPr>
            <a:r>
              <a:rPr lang="en-US" altLang="zh-TW" sz="2000" b="1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10.</a:t>
            </a:r>
            <a:r>
              <a:rPr lang="zh-TW" altLang="en-US" sz="2000" b="1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過程中有遭遇過那些困難、阻礙或預期以外的事</a:t>
            </a:r>
            <a:r>
              <a:rPr lang="en-US" altLang="zh-TW" sz="2000" b="1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?</a:t>
            </a:r>
            <a:endParaRPr lang="zh-TW" altLang="en-US" sz="2000" b="1" i="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34E07689-0707-B16A-9069-C08EB824E25F}"/>
              </a:ext>
            </a:extLst>
          </p:cNvPr>
          <p:cNvSpPr txBox="1"/>
          <p:nvPr/>
        </p:nvSpPr>
        <p:spPr>
          <a:xfrm>
            <a:off x="240187" y="240632"/>
            <a:ext cx="66093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600" b="1" dirty="0">
                <a:solidFill>
                  <a:schemeClr val="accent5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訪談大綱範例 </a:t>
            </a:r>
            <a:r>
              <a:rPr lang="en-US" altLang="zh-TW" sz="3600" b="1" dirty="0">
                <a:solidFill>
                  <a:schemeClr val="accent5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— </a:t>
            </a:r>
            <a:r>
              <a:rPr lang="zh-TW" altLang="en-US" sz="3600" b="1" dirty="0">
                <a:solidFill>
                  <a:schemeClr val="accent5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品德教育個案</a:t>
            </a:r>
          </a:p>
        </p:txBody>
      </p:sp>
    </p:spTree>
    <p:extLst>
      <p:ext uri="{BB962C8B-B14F-4D97-AF65-F5344CB8AC3E}">
        <p14:creationId xmlns:p14="http://schemas.microsoft.com/office/powerpoint/2010/main" val="3467904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矩形 32">
            <a:extLst>
              <a:ext uri="{FF2B5EF4-FFF2-40B4-BE49-F238E27FC236}">
                <a16:creationId xmlns:a16="http://schemas.microsoft.com/office/drawing/2014/main" id="{211EAABD-7541-8B92-1F71-48646BE69269}"/>
              </a:ext>
            </a:extLst>
          </p:cNvPr>
          <p:cNvSpPr/>
          <p:nvPr/>
        </p:nvSpPr>
        <p:spPr>
          <a:xfrm>
            <a:off x="1949115" y="2553603"/>
            <a:ext cx="8213559" cy="3834063"/>
          </a:xfrm>
          <a:prstGeom prst="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CE8DB3B3-C080-3945-DB60-765CD4952EB4}"/>
              </a:ext>
            </a:extLst>
          </p:cNvPr>
          <p:cNvSpPr txBox="1"/>
          <p:nvPr/>
        </p:nvSpPr>
        <p:spPr>
          <a:xfrm>
            <a:off x="2246563" y="2752119"/>
            <a:ext cx="7618662" cy="32674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同學您好：</a:t>
            </a:r>
          </a:p>
          <a:p>
            <a:pPr>
              <a:lnSpc>
                <a:spcPct val="150000"/>
              </a:lnSpc>
            </a:pPr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感謝您接受我的訪談，今天訪談的內容最主要是目前在您就讀的學</a:t>
            </a:r>
          </a:p>
          <a:p>
            <a:pPr>
              <a:lnSpc>
                <a:spcPct val="150000"/>
              </a:lnSpc>
            </a:pPr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校對於校園人權實踐現況的看法。</a:t>
            </a:r>
            <a:endParaRPr lang="en-US" altLang="zh-TW" sz="20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150000"/>
              </a:lnSpc>
            </a:pPr>
            <a:endParaRPr lang="en-US" altLang="zh-TW" sz="20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150000"/>
              </a:lnSpc>
            </a:pPr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所有訪談的內容只作為本研究論文的分析之用，對於您的相關資料研究者將為您保密，請不用擔心。並請您在下列題目中，盡情表達您的看法。</a:t>
            </a: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ADACD1F8-4F2E-8C2C-EA1E-A705D6937507}"/>
              </a:ext>
            </a:extLst>
          </p:cNvPr>
          <p:cNvSpPr txBox="1"/>
          <p:nvPr/>
        </p:nvSpPr>
        <p:spPr>
          <a:xfrm>
            <a:off x="296779" y="1253296"/>
            <a:ext cx="11734354" cy="11324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訪談前的告知事項：盡量將訪談目的與調查內容簡單陳述，讓受訪者理解這場訪談的意義，以及告知將會妥善保管資料。</a:t>
            </a:r>
          </a:p>
        </p:txBody>
      </p:sp>
      <p:sp>
        <p:nvSpPr>
          <p:cNvPr id="2" name="文字方塊 1">
            <a:extLst>
              <a:ext uri="{FF2B5EF4-FFF2-40B4-BE49-F238E27FC236}">
                <a16:creationId xmlns:a16="http://schemas.microsoft.com/office/drawing/2014/main" id="{331A68B2-90A6-3F80-F29E-8ECFB0D98A4C}"/>
              </a:ext>
            </a:extLst>
          </p:cNvPr>
          <p:cNvSpPr txBox="1"/>
          <p:nvPr/>
        </p:nvSpPr>
        <p:spPr>
          <a:xfrm>
            <a:off x="240187" y="240632"/>
            <a:ext cx="67278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600" b="1" dirty="0">
                <a:solidFill>
                  <a:schemeClr val="accent5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訪談文本編碼範例－訪談逐字稿</a:t>
            </a:r>
          </a:p>
        </p:txBody>
      </p:sp>
    </p:spTree>
    <p:extLst>
      <p:ext uri="{BB962C8B-B14F-4D97-AF65-F5344CB8AC3E}">
        <p14:creationId xmlns:p14="http://schemas.microsoft.com/office/powerpoint/2010/main" val="2246746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926A8B5E-A634-5788-A6B3-41D569923F38}"/>
              </a:ext>
            </a:extLst>
          </p:cNvPr>
          <p:cNvSpPr/>
          <p:nvPr/>
        </p:nvSpPr>
        <p:spPr>
          <a:xfrm>
            <a:off x="1243262" y="1772652"/>
            <a:ext cx="9288379" cy="4371474"/>
          </a:xfrm>
          <a:prstGeom prst="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CE8DB3B3-C080-3945-DB60-765CD4952EB4}"/>
              </a:ext>
            </a:extLst>
          </p:cNvPr>
          <p:cNvSpPr txBox="1"/>
          <p:nvPr/>
        </p:nvSpPr>
        <p:spPr>
          <a:xfrm>
            <a:off x="1499934" y="2066337"/>
            <a:ext cx="8646695" cy="33654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訪談人：您對於本校在校園人權上有何特別的發現與看法？</a:t>
            </a:r>
            <a:endParaRPr lang="en-US" altLang="zh-TW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150000"/>
              </a:lnSpc>
            </a:pPr>
            <a:endParaRPr lang="zh-TW" altLang="en-US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150000"/>
              </a:lnSpc>
            </a:pPr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受訪者：</a:t>
            </a:r>
            <a:endParaRPr lang="en-US" altLang="zh-TW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150000"/>
              </a:lnSpc>
            </a:pPr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因為上一次有一點事情，校長有提到我覺得他把我們叫去也類似訪談的方式。可是我覺得我們有所謂的言論自由，然後好像剝奪我們什麼相關事情的自由，好像感覺校長像似要把們洗腦或是灌輸他的觀念。也覺得他也剝奪我們上課的時間，就是約談的時間是上課時間很多的任課老師都有問這些事情。為什麼會在上課時間找學生去這樣子 對我們也覺得不公平，因為我們也要升學很多課程也趕不完，我就覺得這樣很不好。</a:t>
            </a:r>
          </a:p>
        </p:txBody>
      </p:sp>
      <p:cxnSp>
        <p:nvCxnSpPr>
          <p:cNvPr id="7" name="直線接點 6">
            <a:extLst>
              <a:ext uri="{FF2B5EF4-FFF2-40B4-BE49-F238E27FC236}">
                <a16:creationId xmlns:a16="http://schemas.microsoft.com/office/drawing/2014/main" id="{A60DC416-A35E-CEF7-C4C7-41609BE63DDE}"/>
              </a:ext>
            </a:extLst>
          </p:cNvPr>
          <p:cNvCxnSpPr>
            <a:cxnSpLocks/>
          </p:cNvCxnSpPr>
          <p:nvPr/>
        </p:nvCxnSpPr>
        <p:spPr>
          <a:xfrm>
            <a:off x="3457074" y="4154905"/>
            <a:ext cx="85023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線接點 8">
            <a:extLst>
              <a:ext uri="{FF2B5EF4-FFF2-40B4-BE49-F238E27FC236}">
                <a16:creationId xmlns:a16="http://schemas.microsoft.com/office/drawing/2014/main" id="{236913F1-C836-8E1A-3566-F3B40099E315}"/>
              </a:ext>
            </a:extLst>
          </p:cNvPr>
          <p:cNvCxnSpPr>
            <a:cxnSpLocks/>
          </p:cNvCxnSpPr>
          <p:nvPr/>
        </p:nvCxnSpPr>
        <p:spPr>
          <a:xfrm>
            <a:off x="5518485" y="4154905"/>
            <a:ext cx="85023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線接點 10">
            <a:extLst>
              <a:ext uri="{FF2B5EF4-FFF2-40B4-BE49-F238E27FC236}">
                <a16:creationId xmlns:a16="http://schemas.microsoft.com/office/drawing/2014/main" id="{FC50259A-F29B-AF4D-6F06-4C9B4655648B}"/>
              </a:ext>
            </a:extLst>
          </p:cNvPr>
          <p:cNvCxnSpPr>
            <a:cxnSpLocks/>
          </p:cNvCxnSpPr>
          <p:nvPr/>
        </p:nvCxnSpPr>
        <p:spPr>
          <a:xfrm>
            <a:off x="8037095" y="4154905"/>
            <a:ext cx="40105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接點 12">
            <a:extLst>
              <a:ext uri="{FF2B5EF4-FFF2-40B4-BE49-F238E27FC236}">
                <a16:creationId xmlns:a16="http://schemas.microsoft.com/office/drawing/2014/main" id="{18B1F31E-0331-10CC-E66E-0289E36B2E31}"/>
              </a:ext>
            </a:extLst>
          </p:cNvPr>
          <p:cNvCxnSpPr>
            <a:cxnSpLocks/>
          </p:cNvCxnSpPr>
          <p:nvPr/>
        </p:nvCxnSpPr>
        <p:spPr>
          <a:xfrm>
            <a:off x="2751221" y="4555958"/>
            <a:ext cx="96252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接點 13">
            <a:extLst>
              <a:ext uri="{FF2B5EF4-FFF2-40B4-BE49-F238E27FC236}">
                <a16:creationId xmlns:a16="http://schemas.microsoft.com/office/drawing/2014/main" id="{D17D8EF0-E7BB-A83E-118C-D2221663C5D4}"/>
              </a:ext>
            </a:extLst>
          </p:cNvPr>
          <p:cNvCxnSpPr>
            <a:cxnSpLocks/>
          </p:cNvCxnSpPr>
          <p:nvPr/>
        </p:nvCxnSpPr>
        <p:spPr>
          <a:xfrm>
            <a:off x="3633537" y="4555958"/>
            <a:ext cx="137962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接點 17">
            <a:extLst>
              <a:ext uri="{FF2B5EF4-FFF2-40B4-BE49-F238E27FC236}">
                <a16:creationId xmlns:a16="http://schemas.microsoft.com/office/drawing/2014/main" id="{27200C37-E21C-80F5-C893-73B77B9EFA07}"/>
              </a:ext>
            </a:extLst>
          </p:cNvPr>
          <p:cNvCxnSpPr>
            <a:cxnSpLocks/>
          </p:cNvCxnSpPr>
          <p:nvPr/>
        </p:nvCxnSpPr>
        <p:spPr>
          <a:xfrm>
            <a:off x="5967664" y="4555958"/>
            <a:ext cx="247048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線接點 19">
            <a:extLst>
              <a:ext uri="{FF2B5EF4-FFF2-40B4-BE49-F238E27FC236}">
                <a16:creationId xmlns:a16="http://schemas.microsoft.com/office/drawing/2014/main" id="{687BBEDB-7510-9A27-158F-A342AE00FCB1}"/>
              </a:ext>
            </a:extLst>
          </p:cNvPr>
          <p:cNvCxnSpPr>
            <a:cxnSpLocks/>
          </p:cNvCxnSpPr>
          <p:nvPr/>
        </p:nvCxnSpPr>
        <p:spPr>
          <a:xfrm>
            <a:off x="2093495" y="4957010"/>
            <a:ext cx="400250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線接點 21">
            <a:extLst>
              <a:ext uri="{FF2B5EF4-FFF2-40B4-BE49-F238E27FC236}">
                <a16:creationId xmlns:a16="http://schemas.microsoft.com/office/drawing/2014/main" id="{07321B3E-969A-80C3-4BF1-93743295054D}"/>
              </a:ext>
            </a:extLst>
          </p:cNvPr>
          <p:cNvCxnSpPr>
            <a:cxnSpLocks/>
          </p:cNvCxnSpPr>
          <p:nvPr/>
        </p:nvCxnSpPr>
        <p:spPr>
          <a:xfrm>
            <a:off x="6436894" y="4957010"/>
            <a:ext cx="293971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線接點 23">
            <a:extLst>
              <a:ext uri="{FF2B5EF4-FFF2-40B4-BE49-F238E27FC236}">
                <a16:creationId xmlns:a16="http://schemas.microsoft.com/office/drawing/2014/main" id="{E8E2E6B5-D9A8-2674-A9CD-903479E980F7}"/>
              </a:ext>
            </a:extLst>
          </p:cNvPr>
          <p:cNvCxnSpPr>
            <a:cxnSpLocks/>
          </p:cNvCxnSpPr>
          <p:nvPr/>
        </p:nvCxnSpPr>
        <p:spPr>
          <a:xfrm>
            <a:off x="1816767" y="5431745"/>
            <a:ext cx="181677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線接點 25">
            <a:extLst>
              <a:ext uri="{FF2B5EF4-FFF2-40B4-BE49-F238E27FC236}">
                <a16:creationId xmlns:a16="http://schemas.microsoft.com/office/drawing/2014/main" id="{24A03BFA-69AC-0208-886F-EC8CE017265B}"/>
              </a:ext>
            </a:extLst>
          </p:cNvPr>
          <p:cNvCxnSpPr>
            <a:cxnSpLocks/>
          </p:cNvCxnSpPr>
          <p:nvPr/>
        </p:nvCxnSpPr>
        <p:spPr>
          <a:xfrm>
            <a:off x="4383504" y="5431745"/>
            <a:ext cx="130342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線接點 27">
            <a:extLst>
              <a:ext uri="{FF2B5EF4-FFF2-40B4-BE49-F238E27FC236}">
                <a16:creationId xmlns:a16="http://schemas.microsoft.com/office/drawing/2014/main" id="{7AC2ECAB-EED8-25C4-45F8-44CB34F5BDDF}"/>
              </a:ext>
            </a:extLst>
          </p:cNvPr>
          <p:cNvCxnSpPr>
            <a:cxnSpLocks/>
          </p:cNvCxnSpPr>
          <p:nvPr/>
        </p:nvCxnSpPr>
        <p:spPr>
          <a:xfrm>
            <a:off x="6096000" y="5431745"/>
            <a:ext cx="148389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線接點 29">
            <a:extLst>
              <a:ext uri="{FF2B5EF4-FFF2-40B4-BE49-F238E27FC236}">
                <a16:creationId xmlns:a16="http://schemas.microsoft.com/office/drawing/2014/main" id="{5C11D075-E0C1-A396-FB99-92C53647F117}"/>
              </a:ext>
            </a:extLst>
          </p:cNvPr>
          <p:cNvCxnSpPr>
            <a:cxnSpLocks/>
          </p:cNvCxnSpPr>
          <p:nvPr/>
        </p:nvCxnSpPr>
        <p:spPr>
          <a:xfrm>
            <a:off x="8670758" y="5431745"/>
            <a:ext cx="1126957" cy="149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文字方塊 34">
            <a:extLst>
              <a:ext uri="{FF2B5EF4-FFF2-40B4-BE49-F238E27FC236}">
                <a16:creationId xmlns:a16="http://schemas.microsoft.com/office/drawing/2014/main" id="{12993D65-81AF-7A00-ED8B-C39B6A7E435F}"/>
              </a:ext>
            </a:extLst>
          </p:cNvPr>
          <p:cNvSpPr txBox="1"/>
          <p:nvPr/>
        </p:nvSpPr>
        <p:spPr>
          <a:xfrm>
            <a:off x="1163053" y="1234115"/>
            <a:ext cx="6096000" cy="456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TW" altLang="en-US" b="1" dirty="0"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紅色框框為開始編碼之執行。</a:t>
            </a:r>
            <a:endParaRPr lang="en-US" altLang="zh-TW" b="1" dirty="0">
              <a:highlight>
                <a:srgbClr val="FFFF00"/>
              </a:highligh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AEFF5E2C-7B58-43D1-ED80-84CD2025AE15}"/>
              </a:ext>
            </a:extLst>
          </p:cNvPr>
          <p:cNvSpPr txBox="1"/>
          <p:nvPr/>
        </p:nvSpPr>
        <p:spPr>
          <a:xfrm>
            <a:off x="240187" y="240632"/>
            <a:ext cx="74644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TW" altLang="en-US" sz="3600" b="1" dirty="0">
                <a:solidFill>
                  <a:schemeClr val="accent5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訪談文本編碼範例－訪談逐字稿</a:t>
            </a:r>
          </a:p>
        </p:txBody>
      </p:sp>
    </p:spTree>
    <p:extLst>
      <p:ext uri="{BB962C8B-B14F-4D97-AF65-F5344CB8AC3E}">
        <p14:creationId xmlns:p14="http://schemas.microsoft.com/office/powerpoint/2010/main" val="2176562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926A8B5E-A634-5788-A6B3-41D569923F38}"/>
              </a:ext>
            </a:extLst>
          </p:cNvPr>
          <p:cNvSpPr/>
          <p:nvPr/>
        </p:nvSpPr>
        <p:spPr>
          <a:xfrm>
            <a:off x="1243262" y="1459835"/>
            <a:ext cx="9288379" cy="5061281"/>
          </a:xfrm>
          <a:prstGeom prst="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CE8DB3B3-C080-3945-DB60-765CD4952EB4}"/>
              </a:ext>
            </a:extLst>
          </p:cNvPr>
          <p:cNvSpPr txBox="1"/>
          <p:nvPr/>
        </p:nvSpPr>
        <p:spPr>
          <a:xfrm>
            <a:off x="1439776" y="1684523"/>
            <a:ext cx="8895350" cy="46119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訪談人：你所指的有一點事情所指的是什麼可不可以說明一下？</a:t>
            </a:r>
          </a:p>
          <a:p>
            <a:pPr>
              <a:lnSpc>
                <a:spcPct val="150000"/>
              </a:lnSpc>
            </a:pPr>
            <a:endParaRPr lang="en-US" altLang="zh-TW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150000"/>
              </a:lnSpc>
            </a:pPr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受訪者：就是我們畢業的留言，就是很多同學對學校的意見吧！就是校長覺得我們寫的不太滿意還是不太喜歡，就把我們叫去問一些相關的事情。</a:t>
            </a:r>
          </a:p>
          <a:p>
            <a:pPr>
              <a:lnSpc>
                <a:spcPct val="150000"/>
              </a:lnSpc>
            </a:pPr>
            <a:endParaRPr lang="en-US" altLang="zh-TW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150000"/>
              </a:lnSpc>
            </a:pPr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訪談人：那麼你們之前對學校是不是有甚麼不滿？還是怎樣才會去寫這樣的一個留言？</a:t>
            </a:r>
          </a:p>
          <a:p>
            <a:pPr>
              <a:lnSpc>
                <a:spcPct val="150000"/>
              </a:lnSpc>
            </a:pPr>
            <a:endParaRPr lang="en-US" altLang="zh-TW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150000"/>
              </a:lnSpc>
            </a:pPr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受訪者：就是有一些活動吧！就是會有所謂的偏袒某一班，讓我們覺得不公平，也沒有講的很明拉！就是怎麼樣的一個情形，可能有些同學對此事耿耿於懷，然後就將這些話寫在畢業留言上，可能校長覺得不是很順他的意還是不喜歡，然後就把我們叫去後問一些事情，可能學校最近也發生一些事情，所以就把我們全部找去。</a:t>
            </a:r>
          </a:p>
        </p:txBody>
      </p:sp>
      <p:cxnSp>
        <p:nvCxnSpPr>
          <p:cNvPr id="14" name="直線接點 13">
            <a:extLst>
              <a:ext uri="{FF2B5EF4-FFF2-40B4-BE49-F238E27FC236}">
                <a16:creationId xmlns:a16="http://schemas.microsoft.com/office/drawing/2014/main" id="{D17D8EF0-E7BB-A83E-118C-D2221663C5D4}"/>
              </a:ext>
            </a:extLst>
          </p:cNvPr>
          <p:cNvCxnSpPr>
            <a:cxnSpLocks/>
          </p:cNvCxnSpPr>
          <p:nvPr/>
        </p:nvCxnSpPr>
        <p:spPr>
          <a:xfrm>
            <a:off x="3368842" y="2951748"/>
            <a:ext cx="111492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線接點 7">
            <a:extLst>
              <a:ext uri="{FF2B5EF4-FFF2-40B4-BE49-F238E27FC236}">
                <a16:creationId xmlns:a16="http://schemas.microsoft.com/office/drawing/2014/main" id="{483DCE33-3D12-D164-88F4-8C028C431486}"/>
              </a:ext>
            </a:extLst>
          </p:cNvPr>
          <p:cNvCxnSpPr>
            <a:cxnSpLocks/>
          </p:cNvCxnSpPr>
          <p:nvPr/>
        </p:nvCxnSpPr>
        <p:spPr>
          <a:xfrm>
            <a:off x="5614736" y="2951748"/>
            <a:ext cx="182880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接點 11">
            <a:extLst>
              <a:ext uri="{FF2B5EF4-FFF2-40B4-BE49-F238E27FC236}">
                <a16:creationId xmlns:a16="http://schemas.microsoft.com/office/drawing/2014/main" id="{A5CE6457-C06D-713B-2BE5-B074D953FEE7}"/>
              </a:ext>
            </a:extLst>
          </p:cNvPr>
          <p:cNvCxnSpPr>
            <a:cxnSpLocks/>
          </p:cNvCxnSpPr>
          <p:nvPr/>
        </p:nvCxnSpPr>
        <p:spPr>
          <a:xfrm>
            <a:off x="8506325" y="2951748"/>
            <a:ext cx="167239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線接點 15">
            <a:extLst>
              <a:ext uri="{FF2B5EF4-FFF2-40B4-BE49-F238E27FC236}">
                <a16:creationId xmlns:a16="http://schemas.microsoft.com/office/drawing/2014/main" id="{8D4946EB-1D41-1A3D-74F2-60DD32FB93F9}"/>
              </a:ext>
            </a:extLst>
          </p:cNvPr>
          <p:cNvCxnSpPr>
            <a:cxnSpLocks/>
          </p:cNvCxnSpPr>
          <p:nvPr/>
        </p:nvCxnSpPr>
        <p:spPr>
          <a:xfrm>
            <a:off x="1568115" y="3352801"/>
            <a:ext cx="85424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線接點 18">
            <a:extLst>
              <a:ext uri="{FF2B5EF4-FFF2-40B4-BE49-F238E27FC236}">
                <a16:creationId xmlns:a16="http://schemas.microsoft.com/office/drawing/2014/main" id="{7D50F89F-563E-9D31-9A95-DEC6E7F7AC50}"/>
              </a:ext>
            </a:extLst>
          </p:cNvPr>
          <p:cNvCxnSpPr>
            <a:cxnSpLocks/>
          </p:cNvCxnSpPr>
          <p:nvPr/>
        </p:nvCxnSpPr>
        <p:spPr>
          <a:xfrm>
            <a:off x="4296277" y="3352801"/>
            <a:ext cx="301892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線接點 22">
            <a:extLst>
              <a:ext uri="{FF2B5EF4-FFF2-40B4-BE49-F238E27FC236}">
                <a16:creationId xmlns:a16="http://schemas.microsoft.com/office/drawing/2014/main" id="{442BE5C1-7F66-890A-CC4D-740726CDD53E}"/>
              </a:ext>
            </a:extLst>
          </p:cNvPr>
          <p:cNvCxnSpPr>
            <a:cxnSpLocks/>
          </p:cNvCxnSpPr>
          <p:nvPr/>
        </p:nvCxnSpPr>
        <p:spPr>
          <a:xfrm>
            <a:off x="2441406" y="5013159"/>
            <a:ext cx="185487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線接點 24">
            <a:extLst>
              <a:ext uri="{FF2B5EF4-FFF2-40B4-BE49-F238E27FC236}">
                <a16:creationId xmlns:a16="http://schemas.microsoft.com/office/drawing/2014/main" id="{ED2F7897-5A32-F476-46C4-7311DD579E1D}"/>
              </a:ext>
            </a:extLst>
          </p:cNvPr>
          <p:cNvCxnSpPr>
            <a:cxnSpLocks/>
          </p:cNvCxnSpPr>
          <p:nvPr/>
        </p:nvCxnSpPr>
        <p:spPr>
          <a:xfrm>
            <a:off x="6096000" y="5013159"/>
            <a:ext cx="113598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線接點 28">
            <a:extLst>
              <a:ext uri="{FF2B5EF4-FFF2-40B4-BE49-F238E27FC236}">
                <a16:creationId xmlns:a16="http://schemas.microsoft.com/office/drawing/2014/main" id="{AE318AA2-39FE-BF33-EA50-BFD5E2F5DE87}"/>
              </a:ext>
            </a:extLst>
          </p:cNvPr>
          <p:cNvCxnSpPr>
            <a:cxnSpLocks/>
          </p:cNvCxnSpPr>
          <p:nvPr/>
        </p:nvCxnSpPr>
        <p:spPr>
          <a:xfrm>
            <a:off x="7716253" y="5013159"/>
            <a:ext cx="154004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線接點 31">
            <a:extLst>
              <a:ext uri="{FF2B5EF4-FFF2-40B4-BE49-F238E27FC236}">
                <a16:creationId xmlns:a16="http://schemas.microsoft.com/office/drawing/2014/main" id="{01B27183-006D-50A4-4F13-95CF6E8FDC17}"/>
              </a:ext>
            </a:extLst>
          </p:cNvPr>
          <p:cNvCxnSpPr>
            <a:cxnSpLocks/>
          </p:cNvCxnSpPr>
          <p:nvPr/>
        </p:nvCxnSpPr>
        <p:spPr>
          <a:xfrm>
            <a:off x="6328611" y="5414212"/>
            <a:ext cx="202932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線接點 33">
            <a:extLst>
              <a:ext uri="{FF2B5EF4-FFF2-40B4-BE49-F238E27FC236}">
                <a16:creationId xmlns:a16="http://schemas.microsoft.com/office/drawing/2014/main" id="{EE3E8621-3165-0AE2-BE13-180F4BA42C55}"/>
              </a:ext>
            </a:extLst>
          </p:cNvPr>
          <p:cNvCxnSpPr>
            <a:cxnSpLocks/>
          </p:cNvCxnSpPr>
          <p:nvPr/>
        </p:nvCxnSpPr>
        <p:spPr>
          <a:xfrm>
            <a:off x="1568115" y="5831307"/>
            <a:ext cx="156009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線接點 35">
            <a:extLst>
              <a:ext uri="{FF2B5EF4-FFF2-40B4-BE49-F238E27FC236}">
                <a16:creationId xmlns:a16="http://schemas.microsoft.com/office/drawing/2014/main" id="{DAF2C67A-117C-D1E9-10CD-2174045DCAE7}"/>
              </a:ext>
            </a:extLst>
          </p:cNvPr>
          <p:cNvCxnSpPr>
            <a:cxnSpLocks/>
          </p:cNvCxnSpPr>
          <p:nvPr/>
        </p:nvCxnSpPr>
        <p:spPr>
          <a:xfrm>
            <a:off x="3896225" y="5831307"/>
            <a:ext cx="243238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線接點 37">
            <a:extLst>
              <a:ext uri="{FF2B5EF4-FFF2-40B4-BE49-F238E27FC236}">
                <a16:creationId xmlns:a16="http://schemas.microsoft.com/office/drawing/2014/main" id="{0CA4A4CF-65D9-1271-6EDE-BF7344263EF5}"/>
              </a:ext>
            </a:extLst>
          </p:cNvPr>
          <p:cNvCxnSpPr>
            <a:cxnSpLocks/>
          </p:cNvCxnSpPr>
          <p:nvPr/>
        </p:nvCxnSpPr>
        <p:spPr>
          <a:xfrm>
            <a:off x="8357937" y="5831307"/>
            <a:ext cx="187692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線接點 39">
            <a:extLst>
              <a:ext uri="{FF2B5EF4-FFF2-40B4-BE49-F238E27FC236}">
                <a16:creationId xmlns:a16="http://schemas.microsoft.com/office/drawing/2014/main" id="{86FF34E5-9041-61C9-5B0B-C3E6FCE61F0B}"/>
              </a:ext>
            </a:extLst>
          </p:cNvPr>
          <p:cNvCxnSpPr>
            <a:cxnSpLocks/>
          </p:cNvCxnSpPr>
          <p:nvPr/>
        </p:nvCxnSpPr>
        <p:spPr>
          <a:xfrm>
            <a:off x="1502943" y="6256323"/>
            <a:ext cx="75097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線接點 41">
            <a:extLst>
              <a:ext uri="{FF2B5EF4-FFF2-40B4-BE49-F238E27FC236}">
                <a16:creationId xmlns:a16="http://schemas.microsoft.com/office/drawing/2014/main" id="{A6F6DFC8-F72D-6267-E0C2-9EFA08289112}"/>
              </a:ext>
            </a:extLst>
          </p:cNvPr>
          <p:cNvCxnSpPr>
            <a:cxnSpLocks/>
          </p:cNvCxnSpPr>
          <p:nvPr/>
        </p:nvCxnSpPr>
        <p:spPr>
          <a:xfrm>
            <a:off x="2954752" y="6240183"/>
            <a:ext cx="2505577" cy="1614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線接點 43">
            <a:extLst>
              <a:ext uri="{FF2B5EF4-FFF2-40B4-BE49-F238E27FC236}">
                <a16:creationId xmlns:a16="http://schemas.microsoft.com/office/drawing/2014/main" id="{7B26EFFD-8F35-5712-7D07-DC7EF32E6A02}"/>
              </a:ext>
            </a:extLst>
          </p:cNvPr>
          <p:cNvCxnSpPr>
            <a:cxnSpLocks/>
          </p:cNvCxnSpPr>
          <p:nvPr/>
        </p:nvCxnSpPr>
        <p:spPr>
          <a:xfrm>
            <a:off x="6328611" y="6256323"/>
            <a:ext cx="159618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線接點 46">
            <a:extLst>
              <a:ext uri="{FF2B5EF4-FFF2-40B4-BE49-F238E27FC236}">
                <a16:creationId xmlns:a16="http://schemas.microsoft.com/office/drawing/2014/main" id="{15FAE99F-483C-ECA4-FBF1-41F19E1F5C12}"/>
              </a:ext>
            </a:extLst>
          </p:cNvPr>
          <p:cNvCxnSpPr>
            <a:cxnSpLocks/>
          </p:cNvCxnSpPr>
          <p:nvPr/>
        </p:nvCxnSpPr>
        <p:spPr>
          <a:xfrm>
            <a:off x="9055768" y="5414212"/>
            <a:ext cx="1122948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字方塊 4">
            <a:extLst>
              <a:ext uri="{FF2B5EF4-FFF2-40B4-BE49-F238E27FC236}">
                <a16:creationId xmlns:a16="http://schemas.microsoft.com/office/drawing/2014/main" id="{53BAC186-19D5-C03C-4938-9FF77DB9035D}"/>
              </a:ext>
            </a:extLst>
          </p:cNvPr>
          <p:cNvSpPr txBox="1"/>
          <p:nvPr/>
        </p:nvSpPr>
        <p:spPr>
          <a:xfrm>
            <a:off x="240186" y="240632"/>
            <a:ext cx="70750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TW" altLang="en-US" sz="3600" b="1" dirty="0">
                <a:solidFill>
                  <a:schemeClr val="accent5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訪談文本編碼範例－訪談逐字稿</a:t>
            </a:r>
          </a:p>
        </p:txBody>
      </p:sp>
    </p:spTree>
    <p:extLst>
      <p:ext uri="{BB962C8B-B14F-4D97-AF65-F5344CB8AC3E}">
        <p14:creationId xmlns:p14="http://schemas.microsoft.com/office/powerpoint/2010/main" val="3645275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方塊 2">
            <a:extLst>
              <a:ext uri="{FF2B5EF4-FFF2-40B4-BE49-F238E27FC236}">
                <a16:creationId xmlns:a16="http://schemas.microsoft.com/office/drawing/2014/main" id="{CE8DB3B3-C080-3945-DB60-765CD4952EB4}"/>
              </a:ext>
            </a:extLst>
          </p:cNvPr>
          <p:cNvSpPr txBox="1"/>
          <p:nvPr/>
        </p:nvSpPr>
        <p:spPr>
          <a:xfrm>
            <a:off x="1089079" y="886963"/>
            <a:ext cx="5328654" cy="5114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001.</a:t>
            </a:r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言論自由</a:t>
            </a:r>
          </a:p>
          <a:p>
            <a:pPr>
              <a:lnSpc>
                <a:spcPct val="150000"/>
              </a:lnSpc>
            </a:pPr>
            <a:r>
              <a:rPr lang="en-US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002.</a:t>
            </a:r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剝奪我們自由</a:t>
            </a:r>
          </a:p>
          <a:p>
            <a:pPr>
              <a:lnSpc>
                <a:spcPct val="150000"/>
              </a:lnSpc>
            </a:pPr>
            <a:r>
              <a:rPr lang="en-US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003.</a:t>
            </a:r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洗腦或是灌輸他的觀念 </a:t>
            </a:r>
          </a:p>
          <a:p>
            <a:pPr>
              <a:lnSpc>
                <a:spcPct val="150000"/>
              </a:lnSpc>
            </a:pPr>
            <a:r>
              <a:rPr lang="en-US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004.</a:t>
            </a:r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他也剝奪我們上課的時間</a:t>
            </a:r>
          </a:p>
          <a:p>
            <a:pPr>
              <a:lnSpc>
                <a:spcPct val="150000"/>
              </a:lnSpc>
            </a:pPr>
            <a:r>
              <a:rPr lang="en-US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005.</a:t>
            </a:r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上課時間很多的任課老師都有問這些事情</a:t>
            </a:r>
          </a:p>
          <a:p>
            <a:pPr>
              <a:lnSpc>
                <a:spcPct val="150000"/>
              </a:lnSpc>
            </a:pPr>
            <a:r>
              <a:rPr lang="en-US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006.</a:t>
            </a:r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為什麼會在上課時間找學生去</a:t>
            </a:r>
          </a:p>
          <a:p>
            <a:pPr>
              <a:lnSpc>
                <a:spcPct val="150000"/>
              </a:lnSpc>
            </a:pPr>
            <a:r>
              <a:rPr lang="en-US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007.</a:t>
            </a:r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我們也覺得不公平</a:t>
            </a:r>
          </a:p>
          <a:p>
            <a:pPr>
              <a:lnSpc>
                <a:spcPct val="150000"/>
              </a:lnSpc>
            </a:pPr>
            <a:r>
              <a:rPr lang="en-US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008.</a:t>
            </a:r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我們也要升學</a:t>
            </a:r>
          </a:p>
          <a:p>
            <a:pPr>
              <a:lnSpc>
                <a:spcPct val="150000"/>
              </a:lnSpc>
            </a:pPr>
            <a:r>
              <a:rPr lang="en-US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009.</a:t>
            </a:r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課程也趕不完</a:t>
            </a:r>
          </a:p>
          <a:p>
            <a:pPr>
              <a:lnSpc>
                <a:spcPct val="150000"/>
              </a:lnSpc>
            </a:pPr>
            <a:r>
              <a:rPr lang="en-US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010.</a:t>
            </a:r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我覺得這樣很不好</a:t>
            </a:r>
          </a:p>
          <a:p>
            <a:pPr>
              <a:lnSpc>
                <a:spcPct val="150000"/>
              </a:lnSpc>
            </a:pPr>
            <a:r>
              <a:rPr lang="en-US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011.</a:t>
            </a:r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畢業的留言</a:t>
            </a:r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D3DB5CBB-5BAF-3896-ACC8-C834E9AB875C}"/>
              </a:ext>
            </a:extLst>
          </p:cNvPr>
          <p:cNvSpPr txBox="1"/>
          <p:nvPr/>
        </p:nvSpPr>
        <p:spPr>
          <a:xfrm>
            <a:off x="6749317" y="886963"/>
            <a:ext cx="4203940" cy="55757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012.</a:t>
            </a:r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同學對學校的意見</a:t>
            </a:r>
          </a:p>
          <a:p>
            <a:pPr>
              <a:lnSpc>
                <a:spcPct val="150000"/>
              </a:lnSpc>
            </a:pPr>
            <a:r>
              <a:rPr lang="en-US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013.</a:t>
            </a:r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校長覺得我們寫得不太滿意</a:t>
            </a:r>
          </a:p>
          <a:p>
            <a:pPr>
              <a:lnSpc>
                <a:spcPct val="150000"/>
              </a:lnSpc>
            </a:pPr>
            <a:r>
              <a:rPr lang="en-US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014.</a:t>
            </a:r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把我們叫去問一些相關的事情</a:t>
            </a:r>
          </a:p>
          <a:p>
            <a:pPr>
              <a:lnSpc>
                <a:spcPct val="150000"/>
              </a:lnSpc>
            </a:pPr>
            <a:r>
              <a:rPr lang="en-US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015.</a:t>
            </a:r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就是有一些活動吧</a:t>
            </a:r>
          </a:p>
          <a:p>
            <a:pPr>
              <a:lnSpc>
                <a:spcPct val="150000"/>
              </a:lnSpc>
            </a:pPr>
            <a:r>
              <a:rPr lang="en-US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016.</a:t>
            </a:r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偏袒某一班</a:t>
            </a:r>
          </a:p>
          <a:p>
            <a:pPr>
              <a:lnSpc>
                <a:spcPct val="150000"/>
              </a:lnSpc>
            </a:pPr>
            <a:r>
              <a:rPr lang="en-US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017.</a:t>
            </a:r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我們覺得不公平</a:t>
            </a:r>
          </a:p>
          <a:p>
            <a:pPr>
              <a:lnSpc>
                <a:spcPct val="150000"/>
              </a:lnSpc>
            </a:pPr>
            <a:r>
              <a:rPr lang="en-US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018.</a:t>
            </a:r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同學對此事耿耿於于懷</a:t>
            </a:r>
          </a:p>
          <a:p>
            <a:pPr>
              <a:lnSpc>
                <a:spcPct val="150000"/>
              </a:lnSpc>
            </a:pPr>
            <a:r>
              <a:rPr lang="en-US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019.</a:t>
            </a:r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就將這些話寫在畢業留言上</a:t>
            </a:r>
          </a:p>
          <a:p>
            <a:pPr>
              <a:lnSpc>
                <a:spcPct val="150000"/>
              </a:lnSpc>
            </a:pPr>
            <a:r>
              <a:rPr lang="en-US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020.</a:t>
            </a:r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校長覺得不是很順他的意</a:t>
            </a:r>
          </a:p>
          <a:p>
            <a:pPr>
              <a:lnSpc>
                <a:spcPct val="150000"/>
              </a:lnSpc>
            </a:pPr>
            <a:r>
              <a:rPr lang="en-US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021.</a:t>
            </a:r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把我們叫去後問一些事情</a:t>
            </a:r>
          </a:p>
          <a:p>
            <a:pPr>
              <a:lnSpc>
                <a:spcPct val="150000"/>
              </a:lnSpc>
            </a:pPr>
            <a:r>
              <a:rPr lang="en-US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022.</a:t>
            </a:r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學校最近也發生一些事情</a:t>
            </a:r>
          </a:p>
          <a:p>
            <a:pPr>
              <a:lnSpc>
                <a:spcPct val="150000"/>
              </a:lnSpc>
            </a:pPr>
            <a:r>
              <a:rPr lang="en-US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023.</a:t>
            </a:r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把我們全部找去</a:t>
            </a:r>
          </a:p>
        </p:txBody>
      </p:sp>
      <p:sp>
        <p:nvSpPr>
          <p:cNvPr id="10" name="文字方塊 9">
            <a:extLst>
              <a:ext uri="{FF2B5EF4-FFF2-40B4-BE49-F238E27FC236}">
                <a16:creationId xmlns:a16="http://schemas.microsoft.com/office/drawing/2014/main" id="{19019657-3371-A30C-1905-3093339E0E30}"/>
              </a:ext>
            </a:extLst>
          </p:cNvPr>
          <p:cNvSpPr txBox="1"/>
          <p:nvPr/>
        </p:nvSpPr>
        <p:spPr>
          <a:xfrm>
            <a:off x="240187" y="240632"/>
            <a:ext cx="89376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TW" altLang="en-US" sz="3600" b="1" dirty="0">
                <a:solidFill>
                  <a:schemeClr val="accent5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訪談文本編碼範例－第一級開放式編碼</a:t>
            </a:r>
          </a:p>
        </p:txBody>
      </p:sp>
    </p:spTree>
    <p:extLst>
      <p:ext uri="{BB962C8B-B14F-4D97-AF65-F5344CB8AC3E}">
        <p14:creationId xmlns:p14="http://schemas.microsoft.com/office/powerpoint/2010/main" val="2687707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方塊 2">
            <a:extLst>
              <a:ext uri="{FF2B5EF4-FFF2-40B4-BE49-F238E27FC236}">
                <a16:creationId xmlns:a16="http://schemas.microsoft.com/office/drawing/2014/main" id="{CE8DB3B3-C080-3945-DB60-765CD4952EB4}"/>
              </a:ext>
            </a:extLst>
          </p:cNvPr>
          <p:cNvSpPr txBox="1"/>
          <p:nvPr/>
        </p:nvSpPr>
        <p:spPr>
          <a:xfrm>
            <a:off x="1199146" y="1978075"/>
            <a:ext cx="5582654" cy="69607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001.</a:t>
            </a:r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言論自由</a:t>
            </a:r>
          </a:p>
          <a:p>
            <a:pPr>
              <a:lnSpc>
                <a:spcPct val="150000"/>
              </a:lnSpc>
            </a:pPr>
            <a:r>
              <a:rPr lang="en-US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002.</a:t>
            </a:r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剝奪我們自由</a:t>
            </a:r>
            <a:endParaRPr lang="en-US" altLang="zh-TW" sz="20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150000"/>
              </a:lnSpc>
            </a:pPr>
            <a:r>
              <a:rPr lang="en-US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003.</a:t>
            </a:r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洗腦或是灌輸他的觀念</a:t>
            </a:r>
            <a:endParaRPr lang="en-US" altLang="zh-TW" sz="20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150000"/>
              </a:lnSpc>
            </a:pPr>
            <a:r>
              <a:rPr lang="en-US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004.</a:t>
            </a:r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他也剝奪我們上課的時間</a:t>
            </a:r>
            <a:endParaRPr lang="en-US" altLang="zh-TW" sz="20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150000"/>
              </a:lnSpc>
            </a:pPr>
            <a:r>
              <a:rPr lang="en-US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005.</a:t>
            </a:r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上課時間很多的任課老師都有問這些事情</a:t>
            </a:r>
            <a:endParaRPr lang="en-US" altLang="zh-TW" sz="20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150000"/>
              </a:lnSpc>
            </a:pPr>
            <a:r>
              <a:rPr lang="en-US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006.</a:t>
            </a:r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為什麼會在上課時間找學生去</a:t>
            </a:r>
            <a:endParaRPr lang="en-US" altLang="zh-TW" sz="20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150000"/>
              </a:lnSpc>
            </a:pPr>
            <a:r>
              <a:rPr lang="en-US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014.</a:t>
            </a:r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把我們叫去問一些相關的事情</a:t>
            </a:r>
            <a:endParaRPr lang="en-US" altLang="zh-TW" sz="20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150000"/>
              </a:lnSpc>
            </a:pPr>
            <a:r>
              <a:rPr lang="en-US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021.</a:t>
            </a:r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把我們叫去後問一些事情</a:t>
            </a:r>
            <a:endParaRPr lang="en-US" altLang="zh-TW" sz="20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150000"/>
              </a:lnSpc>
            </a:pPr>
            <a:r>
              <a:rPr lang="en-US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023.</a:t>
            </a:r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把我們全部找去</a:t>
            </a:r>
            <a:endParaRPr lang="en-US" altLang="zh-TW" sz="20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150000"/>
              </a:lnSpc>
            </a:pPr>
            <a:endParaRPr lang="en-US" altLang="zh-TW" sz="20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150000"/>
              </a:lnSpc>
            </a:pPr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endParaRPr lang="en-US" altLang="zh-TW" sz="20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150000"/>
              </a:lnSpc>
            </a:pPr>
            <a:endParaRPr lang="zh-TW" altLang="en-US" sz="20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150000"/>
              </a:lnSpc>
            </a:pPr>
            <a:endParaRPr lang="zh-TW" altLang="en-US" sz="20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150000"/>
              </a:lnSpc>
            </a:pPr>
            <a:endParaRPr lang="zh-TW" altLang="en-US" sz="20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150000"/>
              </a:lnSpc>
            </a:pPr>
            <a:endParaRPr lang="zh-TW" altLang="en-US" sz="20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" name="文字方塊 9">
            <a:extLst>
              <a:ext uri="{FF2B5EF4-FFF2-40B4-BE49-F238E27FC236}">
                <a16:creationId xmlns:a16="http://schemas.microsoft.com/office/drawing/2014/main" id="{0A96AD23-814D-739E-F1AD-DD4777C56A58}"/>
              </a:ext>
            </a:extLst>
          </p:cNvPr>
          <p:cNvSpPr txBox="1"/>
          <p:nvPr/>
        </p:nvSpPr>
        <p:spPr>
          <a:xfrm>
            <a:off x="7323221" y="2111103"/>
            <a:ext cx="3669633" cy="2344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007.</a:t>
            </a:r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我們也覺得不公平</a:t>
            </a:r>
            <a:endParaRPr lang="en-US" altLang="zh-TW" sz="20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150000"/>
              </a:lnSpc>
            </a:pPr>
            <a:r>
              <a:rPr lang="en-US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017.</a:t>
            </a:r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我們覺得不公平</a:t>
            </a:r>
          </a:p>
          <a:p>
            <a:pPr>
              <a:lnSpc>
                <a:spcPct val="150000"/>
              </a:lnSpc>
            </a:pPr>
            <a:r>
              <a:rPr lang="en-US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008.</a:t>
            </a:r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我們也要升學</a:t>
            </a:r>
          </a:p>
          <a:p>
            <a:pPr>
              <a:lnSpc>
                <a:spcPct val="150000"/>
              </a:lnSpc>
            </a:pPr>
            <a:r>
              <a:rPr lang="en-US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009.</a:t>
            </a:r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課程也趕不完</a:t>
            </a:r>
          </a:p>
          <a:p>
            <a:pPr>
              <a:lnSpc>
                <a:spcPct val="150000"/>
              </a:lnSpc>
            </a:pPr>
            <a:r>
              <a:rPr lang="en-US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010.</a:t>
            </a:r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我覺得這樣很不好</a:t>
            </a:r>
            <a:endParaRPr lang="zh-TW" altLang="en-US" sz="2000" b="1" dirty="0"/>
          </a:p>
        </p:txBody>
      </p:sp>
      <p:sp>
        <p:nvSpPr>
          <p:cNvPr id="13" name="矩形: 圓角 12">
            <a:extLst>
              <a:ext uri="{FF2B5EF4-FFF2-40B4-BE49-F238E27FC236}">
                <a16:creationId xmlns:a16="http://schemas.microsoft.com/office/drawing/2014/main" id="{8B52F869-DF29-A23D-1C9D-EC8BC0EC747C}"/>
              </a:ext>
            </a:extLst>
          </p:cNvPr>
          <p:cNvSpPr/>
          <p:nvPr/>
        </p:nvSpPr>
        <p:spPr>
          <a:xfrm>
            <a:off x="1199146" y="1293021"/>
            <a:ext cx="2310063" cy="617621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強制找同學詢問</a:t>
            </a:r>
          </a:p>
        </p:txBody>
      </p:sp>
      <p:sp>
        <p:nvSpPr>
          <p:cNvPr id="14" name="矩形: 圓角 13">
            <a:extLst>
              <a:ext uri="{FF2B5EF4-FFF2-40B4-BE49-F238E27FC236}">
                <a16:creationId xmlns:a16="http://schemas.microsoft.com/office/drawing/2014/main" id="{62A0475F-A225-600A-483F-67C7BB433F23}"/>
              </a:ext>
            </a:extLst>
          </p:cNvPr>
          <p:cNvSpPr/>
          <p:nvPr/>
        </p:nvSpPr>
        <p:spPr>
          <a:xfrm>
            <a:off x="7323220" y="1293021"/>
            <a:ext cx="2982049" cy="617621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影響升學與課程公平性</a:t>
            </a:r>
          </a:p>
        </p:txBody>
      </p:sp>
      <p:sp>
        <p:nvSpPr>
          <p:cNvPr id="2" name="文字方塊 1">
            <a:extLst>
              <a:ext uri="{FF2B5EF4-FFF2-40B4-BE49-F238E27FC236}">
                <a16:creationId xmlns:a16="http://schemas.microsoft.com/office/drawing/2014/main" id="{3A7C55F7-BF8B-DC90-2363-597BF9095131}"/>
              </a:ext>
            </a:extLst>
          </p:cNvPr>
          <p:cNvSpPr txBox="1"/>
          <p:nvPr/>
        </p:nvSpPr>
        <p:spPr>
          <a:xfrm>
            <a:off x="240186" y="240632"/>
            <a:ext cx="88022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TW" altLang="en-US" sz="3600" b="1" dirty="0">
                <a:solidFill>
                  <a:schemeClr val="accent5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訪談文本編碼範例－第二級主軸性編碼</a:t>
            </a:r>
          </a:p>
        </p:txBody>
      </p:sp>
    </p:spTree>
    <p:extLst>
      <p:ext uri="{BB962C8B-B14F-4D97-AF65-F5344CB8AC3E}">
        <p14:creationId xmlns:p14="http://schemas.microsoft.com/office/powerpoint/2010/main" val="3683428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字方塊 5">
            <a:extLst>
              <a:ext uri="{FF2B5EF4-FFF2-40B4-BE49-F238E27FC236}">
                <a16:creationId xmlns:a16="http://schemas.microsoft.com/office/drawing/2014/main" id="{D3DB5CBB-5BAF-3896-ACC8-C834E9AB875C}"/>
              </a:ext>
            </a:extLst>
          </p:cNvPr>
          <p:cNvSpPr txBox="1"/>
          <p:nvPr/>
        </p:nvSpPr>
        <p:spPr>
          <a:xfrm>
            <a:off x="1666595" y="2424816"/>
            <a:ext cx="6096000" cy="27944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TW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011.</a:t>
            </a: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畢業的留言</a:t>
            </a:r>
            <a:endParaRPr lang="en-US" altLang="zh-TW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150000"/>
              </a:lnSpc>
            </a:pPr>
            <a:r>
              <a:rPr lang="en-US" altLang="zh-TW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012.</a:t>
            </a: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同學對學校的意見</a:t>
            </a:r>
          </a:p>
          <a:p>
            <a:pPr>
              <a:lnSpc>
                <a:spcPct val="150000"/>
              </a:lnSpc>
            </a:pPr>
            <a:r>
              <a:rPr lang="en-US" altLang="zh-TW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013.</a:t>
            </a: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校長覺得我們寫得不太滿意</a:t>
            </a:r>
          </a:p>
          <a:p>
            <a:pPr>
              <a:lnSpc>
                <a:spcPct val="150000"/>
              </a:lnSpc>
            </a:pPr>
            <a:r>
              <a:rPr lang="en-US" altLang="zh-TW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020.</a:t>
            </a: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校長覺得不是很順他的意</a:t>
            </a:r>
          </a:p>
          <a:p>
            <a:pPr>
              <a:lnSpc>
                <a:spcPct val="150000"/>
              </a:lnSpc>
            </a:pPr>
            <a:r>
              <a:rPr lang="en-US" altLang="zh-TW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022.</a:t>
            </a: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學校最近也發生一些事情</a:t>
            </a:r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5B83F14E-E954-03C7-4B7E-576086348426}"/>
              </a:ext>
            </a:extLst>
          </p:cNvPr>
          <p:cNvSpPr txBox="1"/>
          <p:nvPr/>
        </p:nvSpPr>
        <p:spPr>
          <a:xfrm>
            <a:off x="6503735" y="2424816"/>
            <a:ext cx="4579133" cy="22404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TW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015.</a:t>
            </a: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就是有一些活動吧</a:t>
            </a:r>
          </a:p>
          <a:p>
            <a:pPr>
              <a:lnSpc>
                <a:spcPct val="150000"/>
              </a:lnSpc>
            </a:pPr>
            <a:r>
              <a:rPr lang="en-US" altLang="zh-TW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016.</a:t>
            </a: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偏袒某一班</a:t>
            </a:r>
          </a:p>
          <a:p>
            <a:pPr>
              <a:lnSpc>
                <a:spcPct val="150000"/>
              </a:lnSpc>
            </a:pPr>
            <a:r>
              <a:rPr lang="en-US" altLang="zh-TW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018.</a:t>
            </a: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同學對此事耿耿於于懷</a:t>
            </a:r>
          </a:p>
          <a:p>
            <a:pPr>
              <a:lnSpc>
                <a:spcPct val="150000"/>
              </a:lnSpc>
            </a:pPr>
            <a:r>
              <a:rPr lang="en-US" altLang="zh-TW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019.</a:t>
            </a: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就將這些話寫在畢業留言上</a:t>
            </a:r>
          </a:p>
        </p:txBody>
      </p:sp>
      <p:sp>
        <p:nvSpPr>
          <p:cNvPr id="15" name="矩形: 圓角 14">
            <a:extLst>
              <a:ext uri="{FF2B5EF4-FFF2-40B4-BE49-F238E27FC236}">
                <a16:creationId xmlns:a16="http://schemas.microsoft.com/office/drawing/2014/main" id="{474E91BB-92C8-6435-BC60-41BEC288C323}"/>
              </a:ext>
            </a:extLst>
          </p:cNvPr>
          <p:cNvSpPr/>
          <p:nvPr/>
        </p:nvSpPr>
        <p:spPr>
          <a:xfrm>
            <a:off x="1666595" y="1611592"/>
            <a:ext cx="2542668" cy="617621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畢業留言的情況</a:t>
            </a:r>
          </a:p>
        </p:txBody>
      </p:sp>
      <p:sp>
        <p:nvSpPr>
          <p:cNvPr id="16" name="矩形: 圓角 15">
            <a:extLst>
              <a:ext uri="{FF2B5EF4-FFF2-40B4-BE49-F238E27FC236}">
                <a16:creationId xmlns:a16="http://schemas.microsoft.com/office/drawing/2014/main" id="{E2EBDD25-61F4-874C-A686-89C3A2A10A86}"/>
              </a:ext>
            </a:extLst>
          </p:cNvPr>
          <p:cNvSpPr/>
          <p:nvPr/>
        </p:nvSpPr>
        <p:spPr>
          <a:xfrm>
            <a:off x="6601552" y="1611592"/>
            <a:ext cx="3016582" cy="617621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來自同學的不諒解</a:t>
            </a:r>
          </a:p>
        </p:txBody>
      </p:sp>
      <p:sp>
        <p:nvSpPr>
          <p:cNvPr id="2" name="文字方塊 1">
            <a:extLst>
              <a:ext uri="{FF2B5EF4-FFF2-40B4-BE49-F238E27FC236}">
                <a16:creationId xmlns:a16="http://schemas.microsoft.com/office/drawing/2014/main" id="{71F514C8-8100-9F9F-4A8E-BA45F940F215}"/>
              </a:ext>
            </a:extLst>
          </p:cNvPr>
          <p:cNvSpPr txBox="1"/>
          <p:nvPr/>
        </p:nvSpPr>
        <p:spPr>
          <a:xfrm>
            <a:off x="240187" y="240632"/>
            <a:ext cx="83788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TW" altLang="en-US" sz="3600" b="1" dirty="0">
                <a:solidFill>
                  <a:schemeClr val="accent5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訪談文本編碼範例－第二級主軸性編碼</a:t>
            </a:r>
          </a:p>
        </p:txBody>
      </p:sp>
    </p:spTree>
    <p:extLst>
      <p:ext uri="{BB962C8B-B14F-4D97-AF65-F5344CB8AC3E}">
        <p14:creationId xmlns:p14="http://schemas.microsoft.com/office/powerpoint/2010/main" val="1139157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方塊 2">
            <a:extLst>
              <a:ext uri="{FF2B5EF4-FFF2-40B4-BE49-F238E27FC236}">
                <a16:creationId xmlns:a16="http://schemas.microsoft.com/office/drawing/2014/main" id="{CE8DB3B3-C080-3945-DB60-765CD4952EB4}"/>
              </a:ext>
            </a:extLst>
          </p:cNvPr>
          <p:cNvSpPr txBox="1"/>
          <p:nvPr/>
        </p:nvSpPr>
        <p:spPr>
          <a:xfrm>
            <a:off x="2839007" y="1861627"/>
            <a:ext cx="4896854" cy="42133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TW" sz="1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001.</a:t>
            </a:r>
            <a:r>
              <a:rPr lang="zh-TW" altLang="en-US" sz="1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言論自由</a:t>
            </a:r>
          </a:p>
          <a:p>
            <a:pPr>
              <a:lnSpc>
                <a:spcPct val="150000"/>
              </a:lnSpc>
            </a:pPr>
            <a:r>
              <a:rPr lang="en-US" altLang="zh-TW" sz="1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002.</a:t>
            </a:r>
            <a:r>
              <a:rPr lang="zh-TW" altLang="en-US" sz="1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剝奪我們自由</a:t>
            </a:r>
            <a:endParaRPr lang="en-US" altLang="zh-TW" sz="12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150000"/>
              </a:lnSpc>
            </a:pPr>
            <a:r>
              <a:rPr lang="en-US" altLang="zh-TW" sz="1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003.</a:t>
            </a:r>
            <a:r>
              <a:rPr lang="zh-TW" altLang="en-US" sz="1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洗腦或是灌輸他的觀念</a:t>
            </a:r>
            <a:endParaRPr lang="en-US" altLang="zh-TW" sz="12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150000"/>
              </a:lnSpc>
            </a:pPr>
            <a:r>
              <a:rPr lang="en-US" altLang="zh-TW" sz="1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004.</a:t>
            </a:r>
            <a:r>
              <a:rPr lang="zh-TW" altLang="en-US" sz="1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他也剝奪我們上課的時間</a:t>
            </a:r>
            <a:endParaRPr lang="en-US" altLang="zh-TW" sz="12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150000"/>
              </a:lnSpc>
            </a:pPr>
            <a:r>
              <a:rPr lang="en-US" altLang="zh-TW" sz="1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006.</a:t>
            </a:r>
            <a:r>
              <a:rPr lang="zh-TW" altLang="en-US" sz="1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為什麼會在上課時間找學生去</a:t>
            </a:r>
            <a:endParaRPr lang="en-US" altLang="zh-TW" sz="12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150000"/>
              </a:lnSpc>
            </a:pPr>
            <a:r>
              <a:rPr lang="en-US" altLang="zh-TW" sz="1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014.</a:t>
            </a:r>
            <a:r>
              <a:rPr lang="zh-TW" altLang="en-US" sz="1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把我們叫去問一些相關的事情</a:t>
            </a:r>
            <a:endParaRPr lang="en-US" altLang="zh-TW" sz="12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150000"/>
              </a:lnSpc>
            </a:pPr>
            <a:r>
              <a:rPr lang="en-US" altLang="zh-TW" sz="1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021.</a:t>
            </a:r>
            <a:r>
              <a:rPr lang="zh-TW" altLang="en-US" sz="1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把我們叫去後問一些事情</a:t>
            </a:r>
            <a:endParaRPr lang="en-US" altLang="zh-TW" sz="12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150000"/>
              </a:lnSpc>
            </a:pPr>
            <a:r>
              <a:rPr lang="en-US" altLang="zh-TW" sz="1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023.</a:t>
            </a:r>
            <a:r>
              <a:rPr lang="zh-TW" altLang="en-US" sz="1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把我們全部找去</a:t>
            </a:r>
            <a:endParaRPr lang="en-US" altLang="zh-TW" sz="12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150000"/>
              </a:lnSpc>
            </a:pPr>
            <a:r>
              <a:rPr lang="en-US" altLang="zh-TW" sz="1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005.</a:t>
            </a:r>
            <a:r>
              <a:rPr lang="zh-TW" altLang="en-US" sz="1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上課時間很多的任課老師都有問這些事情</a:t>
            </a:r>
          </a:p>
          <a:p>
            <a:pPr>
              <a:lnSpc>
                <a:spcPct val="150000"/>
              </a:lnSpc>
            </a:pPr>
            <a:endParaRPr lang="en-US" altLang="zh-TW" sz="12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150000"/>
              </a:lnSpc>
            </a:pPr>
            <a:r>
              <a:rPr lang="zh-TW" altLang="en-US" sz="1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endParaRPr lang="en-US" altLang="zh-TW" sz="12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150000"/>
              </a:lnSpc>
            </a:pPr>
            <a:endParaRPr lang="zh-TW" altLang="en-US" sz="12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150000"/>
              </a:lnSpc>
            </a:pPr>
            <a:endParaRPr lang="zh-TW" altLang="en-US" sz="12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150000"/>
              </a:lnSpc>
            </a:pPr>
            <a:endParaRPr lang="zh-TW" altLang="en-US" sz="12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150000"/>
              </a:lnSpc>
            </a:pPr>
            <a:endParaRPr lang="zh-TW" altLang="en-US" sz="12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D3DB5CBB-5BAF-3896-ACC8-C834E9AB875C}"/>
              </a:ext>
            </a:extLst>
          </p:cNvPr>
          <p:cNvSpPr txBox="1"/>
          <p:nvPr/>
        </p:nvSpPr>
        <p:spPr>
          <a:xfrm>
            <a:off x="8319394" y="2518638"/>
            <a:ext cx="6096000" cy="14434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TW" sz="1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011.</a:t>
            </a:r>
            <a:r>
              <a:rPr lang="zh-TW" altLang="en-US" sz="1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畢業的留言</a:t>
            </a:r>
            <a:endParaRPr lang="en-US" altLang="zh-TW" sz="12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150000"/>
              </a:lnSpc>
            </a:pPr>
            <a:r>
              <a:rPr lang="en-US" altLang="zh-TW" sz="1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012.</a:t>
            </a:r>
            <a:r>
              <a:rPr lang="zh-TW" altLang="en-US" sz="1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同學對學校的意見</a:t>
            </a:r>
          </a:p>
          <a:p>
            <a:pPr>
              <a:lnSpc>
                <a:spcPct val="150000"/>
              </a:lnSpc>
            </a:pPr>
            <a:r>
              <a:rPr lang="en-US" altLang="zh-TW" sz="1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013.</a:t>
            </a:r>
            <a:r>
              <a:rPr lang="zh-TW" altLang="en-US" sz="1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校長覺得我們寫得不太滿意</a:t>
            </a:r>
          </a:p>
          <a:p>
            <a:pPr>
              <a:lnSpc>
                <a:spcPct val="150000"/>
              </a:lnSpc>
            </a:pPr>
            <a:r>
              <a:rPr lang="en-US" altLang="zh-TW" sz="1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020.</a:t>
            </a:r>
            <a:r>
              <a:rPr lang="zh-TW" altLang="en-US" sz="1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校長覺得不是很順他的意</a:t>
            </a:r>
          </a:p>
          <a:p>
            <a:pPr>
              <a:lnSpc>
                <a:spcPct val="150000"/>
              </a:lnSpc>
            </a:pPr>
            <a:r>
              <a:rPr lang="en-US" altLang="zh-TW" sz="1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022.</a:t>
            </a:r>
            <a:r>
              <a:rPr lang="zh-TW" altLang="en-US" sz="1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學校最近也發生一些事情</a:t>
            </a:r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5B83F14E-E954-03C7-4B7E-576086348426}"/>
              </a:ext>
            </a:extLst>
          </p:cNvPr>
          <p:cNvSpPr txBox="1"/>
          <p:nvPr/>
        </p:nvSpPr>
        <p:spPr>
          <a:xfrm>
            <a:off x="8327409" y="4714166"/>
            <a:ext cx="6344652" cy="11664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TW" sz="1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015.</a:t>
            </a:r>
            <a:r>
              <a:rPr lang="zh-TW" altLang="en-US" sz="1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就是有一些活動吧</a:t>
            </a:r>
          </a:p>
          <a:p>
            <a:pPr>
              <a:lnSpc>
                <a:spcPct val="150000"/>
              </a:lnSpc>
            </a:pPr>
            <a:r>
              <a:rPr lang="en-US" altLang="zh-TW" sz="1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016.</a:t>
            </a:r>
            <a:r>
              <a:rPr lang="zh-TW" altLang="en-US" sz="1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偏袒某一班</a:t>
            </a:r>
          </a:p>
          <a:p>
            <a:pPr>
              <a:lnSpc>
                <a:spcPct val="150000"/>
              </a:lnSpc>
            </a:pPr>
            <a:r>
              <a:rPr lang="en-US" altLang="zh-TW" sz="1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018.</a:t>
            </a:r>
            <a:r>
              <a:rPr lang="zh-TW" altLang="en-US" sz="1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同學對此事耿耿於于懷</a:t>
            </a:r>
          </a:p>
          <a:p>
            <a:pPr>
              <a:lnSpc>
                <a:spcPct val="150000"/>
              </a:lnSpc>
            </a:pPr>
            <a:r>
              <a:rPr lang="en-US" altLang="zh-TW" sz="1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019.</a:t>
            </a:r>
            <a:r>
              <a:rPr lang="zh-TW" altLang="en-US" sz="1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就將這些話寫在畢業留言上</a:t>
            </a:r>
          </a:p>
        </p:txBody>
      </p:sp>
      <p:sp>
        <p:nvSpPr>
          <p:cNvPr id="10" name="文字方塊 9">
            <a:extLst>
              <a:ext uri="{FF2B5EF4-FFF2-40B4-BE49-F238E27FC236}">
                <a16:creationId xmlns:a16="http://schemas.microsoft.com/office/drawing/2014/main" id="{0A96AD23-814D-739E-F1AD-DD4777C56A58}"/>
              </a:ext>
            </a:extLst>
          </p:cNvPr>
          <p:cNvSpPr txBox="1"/>
          <p:nvPr/>
        </p:nvSpPr>
        <p:spPr>
          <a:xfrm>
            <a:off x="2839007" y="5142467"/>
            <a:ext cx="3669633" cy="14433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TW" sz="1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007.</a:t>
            </a:r>
            <a:r>
              <a:rPr lang="zh-TW" altLang="en-US" sz="1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我們也覺得不公平</a:t>
            </a:r>
            <a:endParaRPr lang="en-US" altLang="zh-TW" sz="12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150000"/>
              </a:lnSpc>
            </a:pPr>
            <a:r>
              <a:rPr lang="en-US" altLang="zh-TW" sz="1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017.</a:t>
            </a:r>
            <a:r>
              <a:rPr lang="zh-TW" altLang="en-US" sz="1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我們覺得不公平</a:t>
            </a:r>
          </a:p>
          <a:p>
            <a:pPr>
              <a:lnSpc>
                <a:spcPct val="150000"/>
              </a:lnSpc>
            </a:pPr>
            <a:r>
              <a:rPr lang="en-US" altLang="zh-TW" sz="1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008.</a:t>
            </a:r>
            <a:r>
              <a:rPr lang="zh-TW" altLang="en-US" sz="1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我們也要升學</a:t>
            </a:r>
          </a:p>
          <a:p>
            <a:pPr>
              <a:lnSpc>
                <a:spcPct val="150000"/>
              </a:lnSpc>
            </a:pPr>
            <a:r>
              <a:rPr lang="en-US" altLang="zh-TW" sz="1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009.</a:t>
            </a:r>
            <a:r>
              <a:rPr lang="zh-TW" altLang="en-US" sz="1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課程也趕不完</a:t>
            </a:r>
          </a:p>
          <a:p>
            <a:pPr>
              <a:lnSpc>
                <a:spcPct val="150000"/>
              </a:lnSpc>
            </a:pPr>
            <a:r>
              <a:rPr lang="en-US" altLang="zh-TW" sz="1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010.</a:t>
            </a:r>
            <a:r>
              <a:rPr lang="zh-TW" altLang="en-US" sz="1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我覺得這樣很不好</a:t>
            </a:r>
            <a:endParaRPr lang="zh-TW" altLang="en-US" sz="1200" b="1" dirty="0"/>
          </a:p>
        </p:txBody>
      </p:sp>
      <p:sp>
        <p:nvSpPr>
          <p:cNvPr id="13" name="矩形: 圓角 12">
            <a:extLst>
              <a:ext uri="{FF2B5EF4-FFF2-40B4-BE49-F238E27FC236}">
                <a16:creationId xmlns:a16="http://schemas.microsoft.com/office/drawing/2014/main" id="{8B52F869-DF29-A23D-1C9D-EC8BC0EC747C}"/>
              </a:ext>
            </a:extLst>
          </p:cNvPr>
          <p:cNvSpPr/>
          <p:nvPr/>
        </p:nvSpPr>
        <p:spPr>
          <a:xfrm>
            <a:off x="2839007" y="1244006"/>
            <a:ext cx="2431730" cy="617621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強制找同學詢問</a:t>
            </a:r>
          </a:p>
        </p:txBody>
      </p:sp>
      <p:sp>
        <p:nvSpPr>
          <p:cNvPr id="14" name="矩形: 圓角 13">
            <a:extLst>
              <a:ext uri="{FF2B5EF4-FFF2-40B4-BE49-F238E27FC236}">
                <a16:creationId xmlns:a16="http://schemas.microsoft.com/office/drawing/2014/main" id="{62A0475F-A225-600A-483F-67C7BB433F23}"/>
              </a:ext>
            </a:extLst>
          </p:cNvPr>
          <p:cNvSpPr/>
          <p:nvPr/>
        </p:nvSpPr>
        <p:spPr>
          <a:xfrm>
            <a:off x="2839006" y="4462405"/>
            <a:ext cx="3297653" cy="617621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影響升學與課程公平性</a:t>
            </a:r>
          </a:p>
        </p:txBody>
      </p:sp>
      <p:sp>
        <p:nvSpPr>
          <p:cNvPr id="15" name="矩形: 圓角 14">
            <a:extLst>
              <a:ext uri="{FF2B5EF4-FFF2-40B4-BE49-F238E27FC236}">
                <a16:creationId xmlns:a16="http://schemas.microsoft.com/office/drawing/2014/main" id="{474E91BB-92C8-6435-BC60-41BEC288C323}"/>
              </a:ext>
            </a:extLst>
          </p:cNvPr>
          <p:cNvSpPr/>
          <p:nvPr/>
        </p:nvSpPr>
        <p:spPr>
          <a:xfrm>
            <a:off x="8327409" y="1861627"/>
            <a:ext cx="2542668" cy="617621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畢業留言的情況</a:t>
            </a:r>
          </a:p>
        </p:txBody>
      </p:sp>
      <p:sp>
        <p:nvSpPr>
          <p:cNvPr id="16" name="矩形: 圓角 15">
            <a:extLst>
              <a:ext uri="{FF2B5EF4-FFF2-40B4-BE49-F238E27FC236}">
                <a16:creationId xmlns:a16="http://schemas.microsoft.com/office/drawing/2014/main" id="{E2EBDD25-61F4-874C-A686-89C3A2A10A86}"/>
              </a:ext>
            </a:extLst>
          </p:cNvPr>
          <p:cNvSpPr/>
          <p:nvPr/>
        </p:nvSpPr>
        <p:spPr>
          <a:xfrm>
            <a:off x="8327408" y="4054000"/>
            <a:ext cx="2878297" cy="617621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來自同學的不諒解</a:t>
            </a:r>
          </a:p>
        </p:txBody>
      </p:sp>
      <p:cxnSp>
        <p:nvCxnSpPr>
          <p:cNvPr id="5" name="直線接點 4">
            <a:extLst>
              <a:ext uri="{FF2B5EF4-FFF2-40B4-BE49-F238E27FC236}">
                <a16:creationId xmlns:a16="http://schemas.microsoft.com/office/drawing/2014/main" id="{44C5D4FD-9335-C630-4848-38A265FFA021}"/>
              </a:ext>
            </a:extLst>
          </p:cNvPr>
          <p:cNvCxnSpPr>
            <a:cxnSpLocks/>
          </p:cNvCxnSpPr>
          <p:nvPr/>
        </p:nvCxnSpPr>
        <p:spPr>
          <a:xfrm flipH="1" flipV="1">
            <a:off x="2255473" y="1584900"/>
            <a:ext cx="583534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線接點 8">
            <a:extLst>
              <a:ext uri="{FF2B5EF4-FFF2-40B4-BE49-F238E27FC236}">
                <a16:creationId xmlns:a16="http://schemas.microsoft.com/office/drawing/2014/main" id="{6033A4AE-ED58-091B-0170-D7AC7B0C7C51}"/>
              </a:ext>
            </a:extLst>
          </p:cNvPr>
          <p:cNvCxnSpPr/>
          <p:nvPr/>
        </p:nvCxnSpPr>
        <p:spPr>
          <a:xfrm>
            <a:off x="2255473" y="1586845"/>
            <a:ext cx="0" cy="325615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線接點 10">
            <a:extLst>
              <a:ext uri="{FF2B5EF4-FFF2-40B4-BE49-F238E27FC236}">
                <a16:creationId xmlns:a16="http://schemas.microsoft.com/office/drawing/2014/main" id="{841B3844-D6D3-86FC-6571-E4B9272E12B0}"/>
              </a:ext>
            </a:extLst>
          </p:cNvPr>
          <p:cNvCxnSpPr/>
          <p:nvPr/>
        </p:nvCxnSpPr>
        <p:spPr>
          <a:xfrm flipH="1" flipV="1">
            <a:off x="2253474" y="4843002"/>
            <a:ext cx="583534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接點 11">
            <a:extLst>
              <a:ext uri="{FF2B5EF4-FFF2-40B4-BE49-F238E27FC236}">
                <a16:creationId xmlns:a16="http://schemas.microsoft.com/office/drawing/2014/main" id="{7EA460B5-B88D-5ED8-2F50-CC71B191E9A6}"/>
              </a:ext>
            </a:extLst>
          </p:cNvPr>
          <p:cNvCxnSpPr>
            <a:cxnSpLocks/>
          </p:cNvCxnSpPr>
          <p:nvPr/>
        </p:nvCxnSpPr>
        <p:spPr>
          <a:xfrm flipH="1" flipV="1">
            <a:off x="7743875" y="2176434"/>
            <a:ext cx="583534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接點 16">
            <a:extLst>
              <a:ext uri="{FF2B5EF4-FFF2-40B4-BE49-F238E27FC236}">
                <a16:creationId xmlns:a16="http://schemas.microsoft.com/office/drawing/2014/main" id="{4F024F35-9A73-6B8B-AAD9-49880D059D6C}"/>
              </a:ext>
            </a:extLst>
          </p:cNvPr>
          <p:cNvCxnSpPr>
            <a:cxnSpLocks/>
          </p:cNvCxnSpPr>
          <p:nvPr/>
        </p:nvCxnSpPr>
        <p:spPr>
          <a:xfrm>
            <a:off x="7743875" y="2178379"/>
            <a:ext cx="0" cy="221743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接點 17">
            <a:extLst>
              <a:ext uri="{FF2B5EF4-FFF2-40B4-BE49-F238E27FC236}">
                <a16:creationId xmlns:a16="http://schemas.microsoft.com/office/drawing/2014/main" id="{D200F1CA-B119-9103-444B-7F6F195B8EF4}"/>
              </a:ext>
            </a:extLst>
          </p:cNvPr>
          <p:cNvCxnSpPr/>
          <p:nvPr/>
        </p:nvCxnSpPr>
        <p:spPr>
          <a:xfrm flipH="1" flipV="1">
            <a:off x="7735861" y="4399820"/>
            <a:ext cx="583534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矩形: 圓角 19">
            <a:extLst>
              <a:ext uri="{FF2B5EF4-FFF2-40B4-BE49-F238E27FC236}">
                <a16:creationId xmlns:a16="http://schemas.microsoft.com/office/drawing/2014/main" id="{F1CAB491-69FE-742F-69BC-1828F5863EA4}"/>
              </a:ext>
            </a:extLst>
          </p:cNvPr>
          <p:cNvSpPr/>
          <p:nvPr/>
        </p:nvSpPr>
        <p:spPr>
          <a:xfrm>
            <a:off x="666302" y="2793623"/>
            <a:ext cx="1484897" cy="617621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u="sng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影響權益</a:t>
            </a:r>
          </a:p>
        </p:txBody>
      </p:sp>
      <p:sp>
        <p:nvSpPr>
          <p:cNvPr id="21" name="矩形: 圓角 20">
            <a:extLst>
              <a:ext uri="{FF2B5EF4-FFF2-40B4-BE49-F238E27FC236}">
                <a16:creationId xmlns:a16="http://schemas.microsoft.com/office/drawing/2014/main" id="{001597B8-B410-D8E3-0AF1-07AB054769E3}"/>
              </a:ext>
            </a:extLst>
          </p:cNvPr>
          <p:cNvSpPr/>
          <p:nvPr/>
        </p:nvSpPr>
        <p:spPr>
          <a:xfrm>
            <a:off x="6136660" y="2975149"/>
            <a:ext cx="1484897" cy="617621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u="sng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認知落差</a:t>
            </a:r>
          </a:p>
        </p:txBody>
      </p:sp>
      <p:sp>
        <p:nvSpPr>
          <p:cNvPr id="23" name="文字方塊 22">
            <a:extLst>
              <a:ext uri="{FF2B5EF4-FFF2-40B4-BE49-F238E27FC236}">
                <a16:creationId xmlns:a16="http://schemas.microsoft.com/office/drawing/2014/main" id="{83B79C26-5ADA-9A27-C0CB-19278DF0F0DD}"/>
              </a:ext>
            </a:extLst>
          </p:cNvPr>
          <p:cNvSpPr txBox="1"/>
          <p:nvPr/>
        </p:nvSpPr>
        <p:spPr>
          <a:xfrm>
            <a:off x="674928" y="3492044"/>
            <a:ext cx="141671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TW" altLang="en-US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第三級</a:t>
            </a:r>
            <a:endParaRPr lang="en-US" altLang="zh-TW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選擇編碼</a:t>
            </a:r>
            <a:endParaRPr lang="zh-TW" altLang="en-US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4" name="文字方塊 23">
            <a:extLst>
              <a:ext uri="{FF2B5EF4-FFF2-40B4-BE49-F238E27FC236}">
                <a16:creationId xmlns:a16="http://schemas.microsoft.com/office/drawing/2014/main" id="{78BF76EC-5B67-7F03-D2F1-BC24A59990D6}"/>
              </a:ext>
            </a:extLst>
          </p:cNvPr>
          <p:cNvSpPr txBox="1"/>
          <p:nvPr/>
        </p:nvSpPr>
        <p:spPr>
          <a:xfrm>
            <a:off x="6118577" y="3616129"/>
            <a:ext cx="154704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TW" altLang="en-US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第三級</a:t>
            </a:r>
            <a:endParaRPr lang="en-US" altLang="zh-TW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選擇編碼</a:t>
            </a:r>
            <a:endParaRPr lang="zh-TW" altLang="en-US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cxnSp>
        <p:nvCxnSpPr>
          <p:cNvPr id="29" name="直線接點 28">
            <a:extLst>
              <a:ext uri="{FF2B5EF4-FFF2-40B4-BE49-F238E27FC236}">
                <a16:creationId xmlns:a16="http://schemas.microsoft.com/office/drawing/2014/main" id="{75DF4207-829E-B86F-BD43-3CA98516DDD4}"/>
              </a:ext>
            </a:extLst>
          </p:cNvPr>
          <p:cNvCxnSpPr>
            <a:stCxn id="20" idx="3"/>
          </p:cNvCxnSpPr>
          <p:nvPr/>
        </p:nvCxnSpPr>
        <p:spPr>
          <a:xfrm flipV="1">
            <a:off x="2151199" y="3102433"/>
            <a:ext cx="102275" cy="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線接點 29">
            <a:extLst>
              <a:ext uri="{FF2B5EF4-FFF2-40B4-BE49-F238E27FC236}">
                <a16:creationId xmlns:a16="http://schemas.microsoft.com/office/drawing/2014/main" id="{6956EBE1-AD1F-675A-9929-50EA33B77CC8}"/>
              </a:ext>
            </a:extLst>
          </p:cNvPr>
          <p:cNvCxnSpPr>
            <a:cxnSpLocks/>
          </p:cNvCxnSpPr>
          <p:nvPr/>
        </p:nvCxnSpPr>
        <p:spPr>
          <a:xfrm>
            <a:off x="7623054" y="3283959"/>
            <a:ext cx="12082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文字方塊 1">
            <a:extLst>
              <a:ext uri="{FF2B5EF4-FFF2-40B4-BE49-F238E27FC236}">
                <a16:creationId xmlns:a16="http://schemas.microsoft.com/office/drawing/2014/main" id="{4AFE6BE0-6485-CD88-35D7-7EC80DC1C332}"/>
              </a:ext>
            </a:extLst>
          </p:cNvPr>
          <p:cNvSpPr txBox="1"/>
          <p:nvPr/>
        </p:nvSpPr>
        <p:spPr>
          <a:xfrm>
            <a:off x="240186" y="240632"/>
            <a:ext cx="100683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TW" altLang="en-US" sz="3600" b="1" dirty="0">
                <a:solidFill>
                  <a:schemeClr val="accent5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訪談文本編碼範例－第三級選擇性</a:t>
            </a:r>
            <a:r>
              <a:rPr lang="en-US" altLang="zh-TW" sz="3600" b="1" dirty="0">
                <a:solidFill>
                  <a:schemeClr val="accent5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3600" b="1" dirty="0">
                <a:solidFill>
                  <a:schemeClr val="accent5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主題性</a:t>
            </a:r>
            <a:r>
              <a:rPr lang="en-US" altLang="zh-TW" sz="3600" b="1" dirty="0">
                <a:solidFill>
                  <a:schemeClr val="accent5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3600" b="1" dirty="0">
                <a:solidFill>
                  <a:schemeClr val="accent5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編碼</a:t>
            </a:r>
          </a:p>
        </p:txBody>
      </p:sp>
    </p:spTree>
    <p:extLst>
      <p:ext uri="{BB962C8B-B14F-4D97-AF65-F5344CB8AC3E}">
        <p14:creationId xmlns:p14="http://schemas.microsoft.com/office/powerpoint/2010/main" val="251320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群組 27">
            <a:extLst>
              <a:ext uri="{FF2B5EF4-FFF2-40B4-BE49-F238E27FC236}">
                <a16:creationId xmlns:a16="http://schemas.microsoft.com/office/drawing/2014/main" id="{7F6DF175-8526-42B4-ABE3-4FFA0A5BAFBE}"/>
              </a:ext>
            </a:extLst>
          </p:cNvPr>
          <p:cNvGrpSpPr/>
          <p:nvPr/>
        </p:nvGrpSpPr>
        <p:grpSpPr>
          <a:xfrm>
            <a:off x="1751966" y="1837268"/>
            <a:ext cx="8688068" cy="3388338"/>
            <a:chOff x="2571774" y="2355944"/>
            <a:chExt cx="6706840" cy="2615661"/>
          </a:xfrm>
        </p:grpSpPr>
        <p:sp>
          <p:nvSpPr>
            <p:cNvPr id="20" name="矩形: 圓角 19">
              <a:extLst>
                <a:ext uri="{FF2B5EF4-FFF2-40B4-BE49-F238E27FC236}">
                  <a16:creationId xmlns:a16="http://schemas.microsoft.com/office/drawing/2014/main" id="{F1CAB491-69FE-742F-69BC-1828F5863EA4}"/>
                </a:ext>
              </a:extLst>
            </p:cNvPr>
            <p:cNvSpPr/>
            <p:nvPr/>
          </p:nvSpPr>
          <p:spPr>
            <a:xfrm>
              <a:off x="2571774" y="2355944"/>
              <a:ext cx="1484897" cy="617621"/>
            </a:xfrm>
            <a:prstGeom prst="roundRect">
              <a:avLst/>
            </a:prstGeom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3200" b="1" u="sng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權益公平</a:t>
              </a:r>
            </a:p>
          </p:txBody>
        </p:sp>
        <p:sp>
          <p:nvSpPr>
            <p:cNvPr id="21" name="矩形: 圓角 20">
              <a:extLst>
                <a:ext uri="{FF2B5EF4-FFF2-40B4-BE49-F238E27FC236}">
                  <a16:creationId xmlns:a16="http://schemas.microsoft.com/office/drawing/2014/main" id="{001597B8-B410-D8E3-0AF1-07AB054769E3}"/>
                </a:ext>
              </a:extLst>
            </p:cNvPr>
            <p:cNvSpPr/>
            <p:nvPr/>
          </p:nvSpPr>
          <p:spPr>
            <a:xfrm>
              <a:off x="2571774" y="4353984"/>
              <a:ext cx="1484897" cy="617621"/>
            </a:xfrm>
            <a:prstGeom prst="roundRect">
              <a:avLst/>
            </a:prstGeom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3200" b="1" u="sng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認知溝通</a:t>
              </a:r>
            </a:p>
          </p:txBody>
        </p:sp>
        <p:sp>
          <p:nvSpPr>
            <p:cNvPr id="25" name="矩形: 圓角 20">
              <a:extLst>
                <a:ext uri="{FF2B5EF4-FFF2-40B4-BE49-F238E27FC236}">
                  <a16:creationId xmlns:a16="http://schemas.microsoft.com/office/drawing/2014/main" id="{001597B8-B410-D8E3-0AF1-07AB054769E3}"/>
                </a:ext>
              </a:extLst>
            </p:cNvPr>
            <p:cNvSpPr/>
            <p:nvPr/>
          </p:nvSpPr>
          <p:spPr>
            <a:xfrm>
              <a:off x="5107594" y="3444573"/>
              <a:ext cx="1484897" cy="617621"/>
            </a:xfrm>
            <a:prstGeom prst="roundRect">
              <a:avLst/>
            </a:prstGeom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3200" b="1" u="sng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資源分配</a:t>
              </a:r>
            </a:p>
          </p:txBody>
        </p:sp>
        <p:sp>
          <p:nvSpPr>
            <p:cNvPr id="26" name="矩形: 圓角 20">
              <a:extLst>
                <a:ext uri="{FF2B5EF4-FFF2-40B4-BE49-F238E27FC236}">
                  <a16:creationId xmlns:a16="http://schemas.microsoft.com/office/drawing/2014/main" id="{001597B8-B410-D8E3-0AF1-07AB054769E3}"/>
                </a:ext>
              </a:extLst>
            </p:cNvPr>
            <p:cNvSpPr/>
            <p:nvPr/>
          </p:nvSpPr>
          <p:spPr>
            <a:xfrm>
              <a:off x="7793717" y="3444573"/>
              <a:ext cx="1484897" cy="617621"/>
            </a:xfrm>
            <a:prstGeom prst="roundRect">
              <a:avLst/>
            </a:prstGeom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3200" b="1" u="sng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組織認同</a:t>
              </a:r>
            </a:p>
          </p:txBody>
        </p:sp>
        <p:cxnSp>
          <p:nvCxnSpPr>
            <p:cNvPr id="19" name="直線單箭頭接點 18"/>
            <p:cNvCxnSpPr>
              <a:cxnSpLocks/>
              <a:stCxn id="25" idx="3"/>
              <a:endCxn id="26" idx="1"/>
            </p:cNvCxnSpPr>
            <p:nvPr/>
          </p:nvCxnSpPr>
          <p:spPr>
            <a:xfrm>
              <a:off x="6592491" y="3753384"/>
              <a:ext cx="1201226" cy="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27" name="直線單箭頭接點 26"/>
            <p:cNvCxnSpPr>
              <a:cxnSpLocks/>
              <a:stCxn id="20" idx="3"/>
              <a:endCxn id="25" idx="1"/>
            </p:cNvCxnSpPr>
            <p:nvPr/>
          </p:nvCxnSpPr>
          <p:spPr>
            <a:xfrm>
              <a:off x="4056671" y="2664755"/>
              <a:ext cx="1050923" cy="1088629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31" name="直線單箭頭接點 30"/>
            <p:cNvCxnSpPr>
              <a:cxnSpLocks/>
            </p:cNvCxnSpPr>
            <p:nvPr/>
          </p:nvCxnSpPr>
          <p:spPr>
            <a:xfrm flipV="1">
              <a:off x="4056671" y="4062194"/>
              <a:ext cx="3737046" cy="60060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33" name="直線單箭頭接點 32"/>
            <p:cNvCxnSpPr>
              <a:cxnSpLocks/>
              <a:stCxn id="21" idx="0"/>
              <a:endCxn id="20" idx="2"/>
            </p:cNvCxnSpPr>
            <p:nvPr/>
          </p:nvCxnSpPr>
          <p:spPr>
            <a:xfrm flipV="1">
              <a:off x="3314223" y="2973565"/>
              <a:ext cx="0" cy="1380419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37" name="直線單箭頭接點 36"/>
            <p:cNvCxnSpPr>
              <a:cxnSpLocks/>
            </p:cNvCxnSpPr>
            <p:nvPr/>
          </p:nvCxnSpPr>
          <p:spPr>
            <a:xfrm>
              <a:off x="4056671" y="2666927"/>
              <a:ext cx="3737046" cy="794667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</p:grpSp>
      <p:sp>
        <p:nvSpPr>
          <p:cNvPr id="2" name="文字方塊 1">
            <a:extLst>
              <a:ext uri="{FF2B5EF4-FFF2-40B4-BE49-F238E27FC236}">
                <a16:creationId xmlns:a16="http://schemas.microsoft.com/office/drawing/2014/main" id="{E07BEB1C-9169-BF57-606A-50ACAA606013}"/>
              </a:ext>
            </a:extLst>
          </p:cNvPr>
          <p:cNvSpPr txBox="1"/>
          <p:nvPr/>
        </p:nvSpPr>
        <p:spPr>
          <a:xfrm>
            <a:off x="240187" y="240632"/>
            <a:ext cx="83873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TW" altLang="en-US" sz="3600" b="1" dirty="0">
                <a:solidFill>
                  <a:schemeClr val="accent5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訪談文本編碼範例－形成理論</a:t>
            </a:r>
          </a:p>
        </p:txBody>
      </p:sp>
    </p:spTree>
    <p:extLst>
      <p:ext uri="{BB962C8B-B14F-4D97-AF65-F5344CB8AC3E}">
        <p14:creationId xmlns:p14="http://schemas.microsoft.com/office/powerpoint/2010/main" val="799749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BDC148-E97E-ACCE-6D2E-45BC63144A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id="{E586B85A-14EE-238A-0DD6-0E422B9E11C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8655993"/>
              </p:ext>
            </p:extLst>
          </p:nvPr>
        </p:nvGraphicFramePr>
        <p:xfrm>
          <a:off x="1006414" y="927972"/>
          <a:ext cx="10179171" cy="5155469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1380227">
                  <a:extLst>
                    <a:ext uri="{9D8B030D-6E8A-4147-A177-3AD203B41FA5}">
                      <a16:colId xmlns:a16="http://schemas.microsoft.com/office/drawing/2014/main" val="2429027491"/>
                    </a:ext>
                  </a:extLst>
                </a:gridCol>
                <a:gridCol w="838697">
                  <a:extLst>
                    <a:ext uri="{9D8B030D-6E8A-4147-A177-3AD203B41FA5}">
                      <a16:colId xmlns:a16="http://schemas.microsoft.com/office/drawing/2014/main" val="3489312225"/>
                    </a:ext>
                  </a:extLst>
                </a:gridCol>
                <a:gridCol w="7960247">
                  <a:extLst>
                    <a:ext uri="{9D8B030D-6E8A-4147-A177-3AD203B41FA5}">
                      <a16:colId xmlns:a16="http://schemas.microsoft.com/office/drawing/2014/main" val="1550227074"/>
                    </a:ext>
                  </a:extLst>
                </a:gridCol>
              </a:tblGrid>
              <a:tr h="331544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TW" altLang="en-US" sz="16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版本</a:t>
                      </a:r>
                    </a:p>
                  </a:txBody>
                  <a:tcPr marL="39921" marR="39921" marT="19960" marB="1996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TW" altLang="en-US" sz="16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年份</a:t>
                      </a:r>
                    </a:p>
                  </a:txBody>
                  <a:tcPr marL="39921" marR="39921" marT="19960" marB="1996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TW" altLang="en-US" sz="16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關鍵更新</a:t>
                      </a:r>
                    </a:p>
                  </a:txBody>
                  <a:tcPr marL="39921" marR="39921" marT="19960" marB="1996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065973"/>
                  </a:ext>
                </a:extLst>
              </a:tr>
              <a:tr h="39920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b="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NVivo 8</a:t>
                      </a:r>
                    </a:p>
                  </a:txBody>
                  <a:tcPr marL="39921" marR="39921" marT="19960" marB="1996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TW" sz="1600" b="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2008</a:t>
                      </a:r>
                    </a:p>
                  </a:txBody>
                  <a:tcPr marL="39921" marR="39921" marT="19960" marB="1996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zh-TW" altLang="en-US" sz="1600" b="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版本強調團隊協作與合併專案（</a:t>
                      </a:r>
                      <a:r>
                        <a:rPr lang="en-US" altLang="zh-TW" sz="1600" b="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Project Merging</a:t>
                      </a:r>
                      <a:r>
                        <a:rPr lang="zh-TW" altLang="en-US" sz="1600" b="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）</a:t>
                      </a:r>
                      <a:endParaRPr lang="en-US" altLang="zh-TW" sz="1600" b="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zh-TW" altLang="en-US" sz="1600" b="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支援比較多資料格式（</a:t>
                      </a:r>
                      <a:r>
                        <a:rPr lang="en-US" altLang="zh-TW" sz="1600" b="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DOC</a:t>
                      </a:r>
                      <a:r>
                        <a:rPr lang="zh-TW" altLang="en-US" sz="1600" b="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、</a:t>
                      </a:r>
                      <a:r>
                        <a:rPr lang="en-US" altLang="zh-TW" sz="1600" b="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PDF</a:t>
                      </a:r>
                      <a:r>
                        <a:rPr lang="zh-TW" altLang="en-US" sz="1600" b="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等）</a:t>
                      </a:r>
                    </a:p>
                  </a:txBody>
                  <a:tcPr marL="39921" marR="39921" marT="19960" marB="1996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9347457"/>
                  </a:ext>
                </a:extLst>
              </a:tr>
              <a:tr h="39920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b="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NVivo 9</a:t>
                      </a:r>
                    </a:p>
                  </a:txBody>
                  <a:tcPr marL="39921" marR="39921" marT="19960" marB="1996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TW" sz="1600" b="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2010</a:t>
                      </a:r>
                    </a:p>
                  </a:txBody>
                  <a:tcPr marL="39921" marR="39921" marT="19960" marB="1996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zh-TW" altLang="en-US" sz="1600" b="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速度與大型專案處理能力提升</a:t>
                      </a:r>
                      <a:endParaRPr lang="en-US" altLang="zh-TW" sz="1600" b="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zh-TW" altLang="en-US" sz="1600" b="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新增「建模（</a:t>
                      </a:r>
                      <a:r>
                        <a:rPr lang="en-US" altLang="zh-TW" sz="1600" b="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Modeling</a:t>
                      </a:r>
                      <a:r>
                        <a:rPr lang="zh-TW" altLang="en-US" sz="1600" b="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）」視覺化工具</a:t>
                      </a:r>
                    </a:p>
                  </a:txBody>
                  <a:tcPr marL="39921" marR="39921" marT="19960" marB="1996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226228"/>
                  </a:ext>
                </a:extLst>
              </a:tr>
              <a:tr h="367429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b="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NVivo 10</a:t>
                      </a:r>
                    </a:p>
                  </a:txBody>
                  <a:tcPr marL="39921" marR="39921" marT="19960" marB="1996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TW" sz="1600" b="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2012</a:t>
                      </a:r>
                    </a:p>
                  </a:txBody>
                  <a:tcPr marL="39921" marR="39921" marT="19960" marB="1996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zh-TW" altLang="en-US" sz="1600" b="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引入 </a:t>
                      </a:r>
                      <a:r>
                        <a:rPr lang="en-US" sz="1600" b="0" dirty="0" err="1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NCapture</a:t>
                      </a:r>
                      <a:r>
                        <a:rPr lang="en-US" sz="1600" b="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（</a:t>
                      </a:r>
                      <a:r>
                        <a:rPr lang="zh-TW" altLang="en-US" sz="1600" b="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擷取 </a:t>
                      </a:r>
                      <a:r>
                        <a:rPr lang="en-US" sz="1600" b="0" dirty="0" err="1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Twitter、Facebook</a:t>
                      </a:r>
                      <a:r>
                        <a:rPr lang="en-US" sz="1600" b="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、</a:t>
                      </a:r>
                      <a:r>
                        <a:rPr lang="zh-TW" altLang="en-US" sz="1600" b="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網頁）</a:t>
                      </a:r>
                      <a:endParaRPr lang="en-US" altLang="zh-TW" sz="1600" b="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zh-TW" altLang="en-US" sz="1600" b="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可處理大量 </a:t>
                      </a:r>
                      <a:r>
                        <a:rPr lang="en-US" sz="1600" b="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PDF </a:t>
                      </a:r>
                      <a:r>
                        <a:rPr lang="zh-TW" altLang="en-US" sz="1600" b="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與錄音逐字稿</a:t>
                      </a:r>
                    </a:p>
                  </a:txBody>
                  <a:tcPr marL="39921" marR="39921" marT="19960" marB="1996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1792649"/>
                  </a:ext>
                </a:extLst>
              </a:tr>
              <a:tr h="39920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b="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NVivo 11</a:t>
                      </a:r>
                    </a:p>
                  </a:txBody>
                  <a:tcPr marL="39921" marR="39921" marT="19960" marB="1996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TW" sz="1600" b="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2015</a:t>
                      </a:r>
                    </a:p>
                  </a:txBody>
                  <a:tcPr marL="39921" marR="39921" marT="19960" marB="1996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zh-TW" altLang="en-US" sz="1600" b="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版本區分為 </a:t>
                      </a:r>
                      <a:r>
                        <a:rPr lang="en-US" sz="1600" b="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Starter / Pro / Plus• Plus </a:t>
                      </a:r>
                      <a:r>
                        <a:rPr lang="zh-TW" altLang="en-US" sz="1600" b="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版新增 社會網絡分析（</a:t>
                      </a:r>
                      <a:r>
                        <a:rPr lang="en-US" sz="1600" b="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SNA） </a:t>
                      </a:r>
                      <a:r>
                        <a:rPr lang="zh-TW" altLang="en-US" sz="1600" b="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與 </a:t>
                      </a:r>
                      <a:r>
                        <a:rPr lang="en-US" sz="1600" b="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Word Tree</a:t>
                      </a:r>
                    </a:p>
                  </a:txBody>
                  <a:tcPr marL="39921" marR="39921" marT="19960" marB="1996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1323314"/>
                  </a:ext>
                </a:extLst>
              </a:tr>
              <a:tr h="518967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b="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NVivo 12</a:t>
                      </a:r>
                    </a:p>
                  </a:txBody>
                  <a:tcPr marL="39921" marR="39921" marT="19960" marB="1996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TW" sz="1600" b="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2018</a:t>
                      </a:r>
                    </a:p>
                  </a:txBody>
                  <a:tcPr marL="39921" marR="39921" marT="19960" marB="1996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zh-TW" altLang="en-US" sz="1600" b="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大幅增強 自動轉寫（</a:t>
                      </a:r>
                      <a:r>
                        <a:rPr lang="en-US" sz="1600" b="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Transcription Service） </a:t>
                      </a:r>
                      <a:r>
                        <a:rPr lang="zh-TW" altLang="en-US" sz="1600" b="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整合</a:t>
                      </a:r>
                      <a:endParaRPr lang="en-US" altLang="zh-TW" sz="1600" b="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zh-TW" altLang="en-US" sz="1600" b="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多研究者比較編碼更穩定</a:t>
                      </a:r>
                    </a:p>
                  </a:txBody>
                  <a:tcPr marL="39921" marR="39921" marT="19960" marB="1996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1077822"/>
                  </a:ext>
                </a:extLst>
              </a:tr>
              <a:tr h="39920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b="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NVivo 2020</a:t>
                      </a:r>
                    </a:p>
                    <a:p>
                      <a:pPr algn="ctr">
                        <a:buNone/>
                      </a:pPr>
                      <a:r>
                        <a:rPr lang="en-US" sz="1600" b="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（</a:t>
                      </a:r>
                      <a:r>
                        <a:rPr lang="zh-TW" altLang="en-US" sz="1600" b="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</a:t>
                      </a:r>
                      <a:r>
                        <a:rPr lang="en-US" sz="1600" b="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Release 1 </a:t>
                      </a:r>
                      <a:r>
                        <a:rPr lang="zh-TW" altLang="en-US" sz="1600" b="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系列）</a:t>
                      </a:r>
                    </a:p>
                  </a:txBody>
                  <a:tcPr marL="39921" marR="39921" marT="19960" marB="1996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TW" sz="1600" b="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2020</a:t>
                      </a:r>
                    </a:p>
                  </a:txBody>
                  <a:tcPr marL="39921" marR="39921" marT="19960" marB="1996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zh-TW" altLang="en-US" sz="1600" b="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全新 </a:t>
                      </a:r>
                      <a:r>
                        <a:rPr lang="en-US" sz="1600" b="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UI </a:t>
                      </a:r>
                      <a:r>
                        <a:rPr lang="zh-TW" altLang="en-US" sz="1600" b="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與流程設計</a:t>
                      </a:r>
                      <a:endParaRPr lang="en-US" altLang="zh-TW" sz="1600" b="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600" b="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Windows </a:t>
                      </a:r>
                      <a:r>
                        <a:rPr lang="zh-TW" altLang="en-US" sz="1600" b="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與 </a:t>
                      </a:r>
                      <a:r>
                        <a:rPr lang="en-US" sz="1600" b="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Mac </a:t>
                      </a:r>
                      <a:r>
                        <a:rPr lang="zh-TW" altLang="en-US" sz="1600" b="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專案可互轉</a:t>
                      </a:r>
                      <a:endParaRPr lang="en-US" altLang="zh-TW" sz="1600" b="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zh-TW" altLang="en-US" sz="1600" b="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支援團隊雲端共作（</a:t>
                      </a:r>
                      <a:r>
                        <a:rPr lang="en-US" sz="1600" b="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Collaboration Cloud）</a:t>
                      </a:r>
                    </a:p>
                  </a:txBody>
                  <a:tcPr marL="39921" marR="39921" marT="19960" marB="1996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60523"/>
                  </a:ext>
                </a:extLst>
              </a:tr>
              <a:tr h="518967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b="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NVivo 14</a:t>
                      </a:r>
                    </a:p>
                  </a:txBody>
                  <a:tcPr marL="39921" marR="39921" marT="19960" marB="1996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TW" sz="1600" b="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2023</a:t>
                      </a:r>
                    </a:p>
                  </a:txBody>
                  <a:tcPr marL="39921" marR="39921" marT="19960" marB="1996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zh-TW" altLang="en-US" sz="1600" b="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跨平台即時協作更強化（多人共同編碼）</a:t>
                      </a:r>
                      <a:endParaRPr lang="en-US" altLang="zh-TW" sz="1600" b="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zh-TW" altLang="en-US" sz="1600" b="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可處理更大型專案</a:t>
                      </a:r>
                      <a:endParaRPr lang="en-US" altLang="zh-TW" sz="1600" b="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zh-TW" altLang="en-US" sz="1600" b="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性能與穩定性大幅提升</a:t>
                      </a:r>
                    </a:p>
                  </a:txBody>
                  <a:tcPr marL="39921" marR="39921" marT="19960" marB="1996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4029585"/>
                  </a:ext>
                </a:extLst>
              </a:tr>
              <a:tr h="75849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b="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NVivo 15</a:t>
                      </a:r>
                    </a:p>
                  </a:txBody>
                  <a:tcPr marL="39921" marR="39921" marT="19960" marB="1996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TW" sz="1600" b="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2024</a:t>
                      </a:r>
                    </a:p>
                  </a:txBody>
                  <a:tcPr marL="39921" marR="39921" marT="19960" marB="1996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altLang="zh-TW" sz="1600" b="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AI Assistant</a:t>
                      </a:r>
                      <a:r>
                        <a:rPr lang="zh-TW" altLang="en-US" sz="1600" b="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（自動摘要與建議編碼）</a:t>
                      </a:r>
                      <a:endParaRPr lang="en-US" altLang="zh-TW" sz="1600" b="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altLang="zh-TW" sz="1600" b="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Framework Matrix </a:t>
                      </a:r>
                      <a:r>
                        <a:rPr lang="zh-TW" altLang="en-US" sz="1600" b="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升級（快速總結 </a:t>
                      </a:r>
                      <a:r>
                        <a:rPr lang="en-US" altLang="zh-TW" sz="1600" b="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+ Excel </a:t>
                      </a:r>
                      <a:r>
                        <a:rPr lang="zh-TW" altLang="en-US" sz="1600" b="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匯出）</a:t>
                      </a:r>
                      <a:endParaRPr lang="en-US" altLang="zh-TW" sz="1600" b="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zh-TW" altLang="en-US" sz="1600" b="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介面簡化、查詢與視覺化模組提升</a:t>
                      </a:r>
                    </a:p>
                  </a:txBody>
                  <a:tcPr marL="39921" marR="39921" marT="19960" marB="1996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1098227"/>
                  </a:ext>
                </a:extLst>
              </a:tr>
            </a:tbl>
          </a:graphicData>
        </a:graphic>
      </p:graphicFrame>
      <p:sp>
        <p:nvSpPr>
          <p:cNvPr id="3" name="文字方塊 2">
            <a:extLst>
              <a:ext uri="{FF2B5EF4-FFF2-40B4-BE49-F238E27FC236}">
                <a16:creationId xmlns:a16="http://schemas.microsoft.com/office/drawing/2014/main" id="{651737A6-C454-5BFD-A51E-C3ED92F47869}"/>
              </a:ext>
            </a:extLst>
          </p:cNvPr>
          <p:cNvSpPr txBox="1"/>
          <p:nvPr/>
        </p:nvSpPr>
        <p:spPr>
          <a:xfrm>
            <a:off x="240187" y="240632"/>
            <a:ext cx="59516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TW" altLang="en-US" sz="3600" b="1" dirty="0">
                <a:solidFill>
                  <a:schemeClr val="accent5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軟體歷次版本的演進</a:t>
            </a:r>
          </a:p>
        </p:txBody>
      </p:sp>
    </p:spTree>
    <p:extLst>
      <p:ext uri="{BB962C8B-B14F-4D97-AF65-F5344CB8AC3E}">
        <p14:creationId xmlns:p14="http://schemas.microsoft.com/office/powerpoint/2010/main" val="2022437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方塊 9">
            <a:extLst>
              <a:ext uri="{FF2B5EF4-FFF2-40B4-BE49-F238E27FC236}">
                <a16:creationId xmlns:a16="http://schemas.microsoft.com/office/drawing/2014/main" id="{A32A7056-79B8-43B3-8EF4-2DFBFDF20127}"/>
              </a:ext>
            </a:extLst>
          </p:cNvPr>
          <p:cNvSpPr txBox="1"/>
          <p:nvPr/>
        </p:nvSpPr>
        <p:spPr>
          <a:xfrm>
            <a:off x="2649352" y="795969"/>
            <a:ext cx="68932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TW" altLang="en-US" sz="5400" b="1" dirty="0">
                <a:solidFill>
                  <a:schemeClr val="accent5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感謝聆聽    敬請指教</a:t>
            </a:r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4740AD79-A642-4416-97B4-B7E2CB5FCC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4386" y="2064259"/>
            <a:ext cx="3286029" cy="4426080"/>
          </a:xfrm>
          <a:prstGeom prst="rect">
            <a:avLst/>
          </a:prstGeom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EC3FEF75-4A3D-4DAF-89A8-7A93FF020472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1822" y="3631813"/>
            <a:ext cx="940106" cy="940106"/>
          </a:xfrm>
          <a:prstGeom prst="rect">
            <a:avLst/>
          </a:prstGeom>
        </p:spPr>
      </p:pic>
      <p:pic>
        <p:nvPicPr>
          <p:cNvPr id="4" name="圖片 3">
            <a:extLst>
              <a:ext uri="{FF2B5EF4-FFF2-40B4-BE49-F238E27FC236}">
                <a16:creationId xmlns:a16="http://schemas.microsoft.com/office/drawing/2014/main" id="{6BE0855C-4604-4410-9F50-DD5D04FC7B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76373" y="3065031"/>
            <a:ext cx="3761367" cy="2073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8785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2623</TotalTime>
  <Words>1797</Words>
  <Application>Microsoft Office PowerPoint</Application>
  <PresentationFormat>寬螢幕</PresentationFormat>
  <Paragraphs>205</Paragraphs>
  <Slides>16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16</vt:i4>
      </vt:variant>
    </vt:vector>
  </HeadingPairs>
  <TitlesOfParts>
    <vt:vector size="21" baseType="lpstr">
      <vt:lpstr>微軟正黑體</vt:lpstr>
      <vt:lpstr>新細明體</vt:lpstr>
      <vt:lpstr>Arial</vt:lpstr>
      <vt:lpstr>Calibri</vt:lpstr>
      <vt:lpstr>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黃芃尋</dc:creator>
  <cp:lastModifiedBy>心宿二 晉嘉</cp:lastModifiedBy>
  <cp:revision>263</cp:revision>
  <cp:lastPrinted>2022-10-21T01:57:13Z</cp:lastPrinted>
  <dcterms:created xsi:type="dcterms:W3CDTF">2022-10-13T12:02:43Z</dcterms:created>
  <dcterms:modified xsi:type="dcterms:W3CDTF">2026-09-28T16:36:41Z</dcterms:modified>
</cp:coreProperties>
</file>