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612" r:id="rId3"/>
    <p:sldId id="606" r:id="rId4"/>
    <p:sldId id="615" r:id="rId5"/>
    <p:sldId id="616" r:id="rId6"/>
    <p:sldId id="625" r:id="rId7"/>
    <p:sldId id="626" r:id="rId8"/>
    <p:sldId id="627" r:id="rId9"/>
    <p:sldId id="628" r:id="rId10"/>
    <p:sldId id="630" r:id="rId11"/>
    <p:sldId id="639" r:id="rId12"/>
    <p:sldId id="618" r:id="rId13"/>
    <p:sldId id="619" r:id="rId14"/>
    <p:sldId id="638" r:id="rId15"/>
    <p:sldId id="637" r:id="rId16"/>
    <p:sldId id="617" r:id="rId17"/>
    <p:sldId id="592" r:id="rId18"/>
    <p:sldId id="620" r:id="rId19"/>
    <p:sldId id="599" r:id="rId20"/>
    <p:sldId id="629" r:id="rId21"/>
    <p:sldId id="631" r:id="rId22"/>
    <p:sldId id="633" r:id="rId23"/>
    <p:sldId id="621" r:id="rId24"/>
    <p:sldId id="622" r:id="rId25"/>
    <p:sldId id="623" r:id="rId26"/>
    <p:sldId id="636" r:id="rId27"/>
    <p:sldId id="635" r:id="rId28"/>
    <p:sldId id="658" r:id="rId29"/>
    <p:sldId id="624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7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FA9A5"/>
    <a:srgbClr val="DB6232"/>
    <a:srgbClr val="DC603C"/>
    <a:srgbClr val="EDA52F"/>
    <a:srgbClr val="6BC0E8"/>
    <a:srgbClr val="1A4869"/>
    <a:srgbClr val="F8D69E"/>
    <a:srgbClr val="13364E"/>
    <a:srgbClr val="D28712"/>
    <a:srgbClr val="F0A7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681" autoAdjust="0"/>
  </p:normalViewPr>
  <p:slideViewPr>
    <p:cSldViewPr>
      <p:cViewPr varScale="1">
        <p:scale>
          <a:sx n="77" d="100"/>
          <a:sy n="77" d="100"/>
        </p:scale>
        <p:origin x="232" y="104"/>
      </p:cViewPr>
      <p:guideLst>
        <p:guide orient="horz" pos="2161"/>
        <p:guide pos="377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C5117-9296-4C12-B66D-9672E8CE16C4}" type="datetimeFigureOut">
              <a:rPr lang="zh-CN" altLang="en-US" smtClean="0"/>
              <a:t>2026/9/29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75D0F-DBA7-4D7E-8B01-F91AB1F2A6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659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5D0F-DBA7-4D7E-8B01-F91AB1F2A6E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703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914D7-F920-4CFC-9A44-0A24832BAFA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305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914D7-F920-4CFC-9A44-0A24832BAFA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745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914D7-F920-4CFC-9A44-0A24832BAFA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892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914D7-F920-4CFC-9A44-0A24832BAFA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611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914D7-F920-4CFC-9A44-0A24832BAFA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436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914D7-F920-4CFC-9A44-0A24832BAFA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288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914D7-F920-4CFC-9A44-0A24832BAFA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693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D914D7-F920-4CFC-9A44-0A24832BAFA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565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61" y="6513514"/>
            <a:ext cx="4114800" cy="263525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962" y="6513514"/>
            <a:ext cx="338139" cy="2635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>
            <a:lvl1pPr algn="ct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38B1AB7-65BE-463D-9AF3-0E306DDDB8C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73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5.png"/><Relationship Id="rId5" Type="http://schemas.openxmlformats.org/officeDocument/2006/relationships/tags" Target="../tags/tag6.xml"/><Relationship Id="rId10" Type="http://schemas.openxmlformats.org/officeDocument/2006/relationships/image" Target="../media/image4.png"/><Relationship Id="rId4" Type="http://schemas.openxmlformats.org/officeDocument/2006/relationships/tags" Target="../tags/tag5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image" Target="../media/image15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14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3.xml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38D89CCE-1652-4DB7-B4F0-8AF89EBC9A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27" t="31683" r="9566" b="8911"/>
          <a:stretch/>
        </p:blipFill>
        <p:spPr>
          <a:xfrm>
            <a:off x="1317662" y="0"/>
            <a:ext cx="10880481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90056BF-7A31-4736-A13C-B336CE592ED0}"/>
              </a:ext>
            </a:extLst>
          </p:cNvPr>
          <p:cNvSpPr/>
          <p:nvPr/>
        </p:nvSpPr>
        <p:spPr>
          <a:xfrm>
            <a:off x="0" y="4467651"/>
            <a:ext cx="12192000" cy="23903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2DF6869-9ADB-404C-9986-039FD6CE3851}"/>
              </a:ext>
            </a:extLst>
          </p:cNvPr>
          <p:cNvSpPr/>
          <p:nvPr/>
        </p:nvSpPr>
        <p:spPr>
          <a:xfrm>
            <a:off x="0" y="0"/>
            <a:ext cx="2521081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98EE4B9-D4CF-4608-BEEE-98DA9BDD9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8503" y="4698700"/>
            <a:ext cx="9677062" cy="1193800"/>
          </a:xfrm>
        </p:spPr>
        <p:txBody>
          <a:bodyPr>
            <a:noAutofit/>
          </a:bodyPr>
          <a:lstStyle/>
          <a:p>
            <a:r>
              <a:rPr lang="zh-TW" altLang="en-US" sz="38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運用六個</a:t>
            </a:r>
            <a:r>
              <a:rPr lang="en-US" altLang="zh-TW" sz="38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AI</a:t>
            </a:r>
            <a:r>
              <a:rPr lang="zh-TW" altLang="en-US" sz="38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關鍵技巧</a:t>
            </a:r>
            <a:r>
              <a:rPr lang="zh-TW" altLang="en-US" sz="3800" b="1" kern="1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讓企劃提案不卡關</a:t>
            </a:r>
            <a:endParaRPr lang="zh-TW" altLang="zh-TW" sz="3800" b="1" kern="100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B1800F5-4209-47A4-BD31-2FD208803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2698" y="5829432"/>
            <a:ext cx="5983016" cy="565912"/>
          </a:xfrm>
        </p:spPr>
        <p:txBody>
          <a:bodyPr>
            <a:normAutofit/>
          </a:bodyPr>
          <a:lstStyle/>
          <a:p>
            <a:pPr algn="l"/>
            <a:r>
              <a:rPr lang="zh-TW" altLang="zh-TW" sz="28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講師：葉晉嘉</a:t>
            </a:r>
            <a:r>
              <a:rPr lang="zh-TW" altLang="en-US" sz="28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</a:t>
            </a:r>
            <a:endParaRPr lang="zh-CN" altLang="en-US" sz="2800" b="1" kern="100" dirty="0">
              <a:solidFill>
                <a:srgbClr val="1A4869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id="{68CDA1BF-D218-4D2F-890A-E44C7383B906}"/>
              </a:ext>
            </a:extLst>
          </p:cNvPr>
          <p:cNvSpPr/>
          <p:nvPr/>
        </p:nvSpPr>
        <p:spPr>
          <a:xfrm rot="10800000">
            <a:off x="5392070" y="0"/>
            <a:ext cx="6858001" cy="3194523"/>
          </a:xfrm>
          <a:prstGeom prst="triangle">
            <a:avLst>
              <a:gd name="adj" fmla="val 51049"/>
            </a:avLst>
          </a:prstGeom>
          <a:solidFill>
            <a:srgbClr val="FFFFFF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623CA74-03C9-4BFA-8456-5C3509B014BD}"/>
              </a:ext>
            </a:extLst>
          </p:cNvPr>
          <p:cNvSpPr/>
          <p:nvPr/>
        </p:nvSpPr>
        <p:spPr>
          <a:xfrm>
            <a:off x="7104112" y="5841842"/>
            <a:ext cx="3188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國立屏東大學 文化創意產業學系 教授</a:t>
            </a:r>
          </a:p>
          <a:p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地方創生與城鄉治理中心 主任</a:t>
            </a:r>
          </a:p>
        </p:txBody>
      </p:sp>
    </p:spTree>
    <p:extLst>
      <p:ext uri="{BB962C8B-B14F-4D97-AF65-F5344CB8AC3E}">
        <p14:creationId xmlns:p14="http://schemas.microsoft.com/office/powerpoint/2010/main" val="299641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BFAD6CB3-B4AA-4773-AB5C-4639DCC07DEA}"/>
              </a:ext>
            </a:extLst>
          </p:cNvPr>
          <p:cNvSpPr/>
          <p:nvPr/>
        </p:nvSpPr>
        <p:spPr>
          <a:xfrm rot="10800000">
            <a:off x="5100438" y="-232229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id="{6F52A8F9-5D62-42E8-8A6B-7A605AF217AB}"/>
              </a:ext>
            </a:extLst>
          </p:cNvPr>
          <p:cNvSpPr/>
          <p:nvPr/>
        </p:nvSpPr>
        <p:spPr>
          <a:xfrm rot="10800000">
            <a:off x="5081787" y="-463742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id="{CF11F8D4-900C-4A05-96A5-454334A3283C}"/>
              </a:ext>
            </a:extLst>
          </p:cNvPr>
          <p:cNvSpPr/>
          <p:nvPr/>
        </p:nvSpPr>
        <p:spPr>
          <a:xfrm>
            <a:off x="-62542" y="6090138"/>
            <a:ext cx="12317082" cy="753638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id="{17773545-1A30-4438-BE9F-3F68E210FC76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36AB4E1-7833-41E5-8758-DEF1BE4BF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16" y="990673"/>
            <a:ext cx="7128792" cy="549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4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D329360-BAD0-4BDE-A5D3-D12EFDD54E9C}"/>
              </a:ext>
            </a:extLst>
          </p:cNvPr>
          <p:cNvSpPr/>
          <p:nvPr/>
        </p:nvSpPr>
        <p:spPr>
          <a:xfrm>
            <a:off x="-240704" y="762001"/>
            <a:ext cx="12216264" cy="5397500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F8E8C6-76F5-43BD-A402-DB84BE83A977}"/>
              </a:ext>
            </a:extLst>
          </p:cNvPr>
          <p:cNvSpPr/>
          <p:nvPr/>
        </p:nvSpPr>
        <p:spPr>
          <a:xfrm>
            <a:off x="10879688" y="1"/>
            <a:ext cx="1336576" cy="6858000"/>
          </a:xfrm>
          <a:prstGeom prst="rect">
            <a:avLst/>
          </a:prstGeom>
          <a:solidFill>
            <a:srgbClr val="182657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100FF2B-39E3-4758-8CF3-DE90EA3A6C22}"/>
              </a:ext>
            </a:extLst>
          </p:cNvPr>
          <p:cNvSpPr/>
          <p:nvPr/>
        </p:nvSpPr>
        <p:spPr>
          <a:xfrm>
            <a:off x="10879688" y="-1"/>
            <a:ext cx="1336576" cy="6858000"/>
          </a:xfrm>
          <a:prstGeom prst="rect">
            <a:avLst/>
          </a:prstGeom>
          <a:solidFill>
            <a:srgbClr val="2954A3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D9758A27-E224-415A-B04C-808C96AFBFA4}"/>
              </a:ext>
            </a:extLst>
          </p:cNvPr>
          <p:cNvSpPr/>
          <p:nvPr/>
        </p:nvSpPr>
        <p:spPr>
          <a:xfrm rot="5400000" flipV="1">
            <a:off x="4281281" y="1500266"/>
            <a:ext cx="9267699" cy="3920970"/>
          </a:xfrm>
          <a:prstGeom prst="triangle">
            <a:avLst>
              <a:gd name="adj" fmla="val 43271"/>
            </a:avLst>
          </a:prstGeom>
          <a:solidFill>
            <a:srgbClr val="2954A3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2703FC09-FBDA-44AD-BC1A-3B1EB2D9D407}"/>
              </a:ext>
            </a:extLst>
          </p:cNvPr>
          <p:cNvSpPr/>
          <p:nvPr/>
        </p:nvSpPr>
        <p:spPr>
          <a:xfrm rot="5400000" flipV="1">
            <a:off x="5999948" y="1978262"/>
            <a:ext cx="6858001" cy="2901477"/>
          </a:xfrm>
          <a:prstGeom prst="triangle">
            <a:avLst>
              <a:gd name="adj" fmla="val 43271"/>
            </a:avLst>
          </a:prstGeom>
          <a:solidFill>
            <a:srgbClr val="2954A3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33F38B1-D6B1-4B08-A133-8593240F545E}"/>
              </a:ext>
            </a:extLst>
          </p:cNvPr>
          <p:cNvSpPr/>
          <p:nvPr/>
        </p:nvSpPr>
        <p:spPr>
          <a:xfrm>
            <a:off x="911424" y="1557897"/>
            <a:ext cx="542648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使用</a:t>
            </a:r>
            <a:r>
              <a:rPr lang="en-US" altLang="zh-TW" sz="3600" b="1" kern="1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ChatGPT</a:t>
            </a:r>
            <a:r>
              <a:rPr lang="zh-TW" altLang="en-US" sz="36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前常見疑惑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27068D4-6931-4BDC-B25C-B0B76785FD04}"/>
              </a:ext>
            </a:extLst>
          </p:cNvPr>
          <p:cNvSpPr/>
          <p:nvPr/>
        </p:nvSpPr>
        <p:spPr>
          <a:xfrm>
            <a:off x="928121" y="2780928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付費與不付費有何差別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我不要用，因為有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幻覺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我還需要學習其他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嗎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每次問</a:t>
            </a:r>
            <a:r>
              <a:rPr lang="en-US" altLang="zh-TW" sz="24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ChatGPT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的結果都會相同嗎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寫計劃書會違法嗎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7143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BFAD6CB3-B4AA-4773-AB5C-4639DCC07DEA}"/>
              </a:ext>
            </a:extLst>
          </p:cNvPr>
          <p:cNvSpPr/>
          <p:nvPr/>
        </p:nvSpPr>
        <p:spPr>
          <a:xfrm rot="10800000">
            <a:off x="5100438" y="-232229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id="{6F52A8F9-5D62-42E8-8A6B-7A605AF217AB}"/>
              </a:ext>
            </a:extLst>
          </p:cNvPr>
          <p:cNvSpPr/>
          <p:nvPr/>
        </p:nvSpPr>
        <p:spPr>
          <a:xfrm rot="10800000">
            <a:off x="5081787" y="-463742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id="{CF11F8D4-900C-4A05-96A5-454334A3283C}"/>
              </a:ext>
            </a:extLst>
          </p:cNvPr>
          <p:cNvSpPr/>
          <p:nvPr/>
        </p:nvSpPr>
        <p:spPr>
          <a:xfrm>
            <a:off x="-62542" y="6090138"/>
            <a:ext cx="12317082" cy="753638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id="{17773545-1A30-4438-BE9F-3F68E210FC76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C7C64740-DFBD-4FB2-A835-B700F7D79466}"/>
              </a:ext>
            </a:extLst>
          </p:cNvPr>
          <p:cNvSpPr/>
          <p:nvPr/>
        </p:nvSpPr>
        <p:spPr>
          <a:xfrm>
            <a:off x="911424" y="1557897"/>
            <a:ext cx="414728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技巧一</a:t>
            </a:r>
            <a:r>
              <a:rPr lang="en-US" altLang="zh-TW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:</a:t>
            </a: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個人化設定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9B6687D-0762-4BCA-92DB-6022BDB079DE}"/>
              </a:ext>
            </a:extLst>
          </p:cNvPr>
          <p:cNvSpPr/>
          <p:nvPr/>
        </p:nvSpPr>
        <p:spPr>
          <a:xfrm>
            <a:off x="1573843" y="2492896"/>
            <a:ext cx="6096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讓</a:t>
            </a:r>
            <a:r>
              <a:rPr lang="en-US" altLang="zh-TW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知道你的身分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經常提供相關資料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要求記下你的偏好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善用專案管理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與他人分享構想</a:t>
            </a:r>
          </a:p>
        </p:txBody>
      </p:sp>
    </p:spTree>
    <p:extLst>
      <p:ext uri="{BB962C8B-B14F-4D97-AF65-F5344CB8AC3E}">
        <p14:creationId xmlns:p14="http://schemas.microsoft.com/office/powerpoint/2010/main" val="2974847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D329360-BAD0-4BDE-A5D3-D12EFDD54E9C}"/>
              </a:ext>
            </a:extLst>
          </p:cNvPr>
          <p:cNvSpPr/>
          <p:nvPr/>
        </p:nvSpPr>
        <p:spPr>
          <a:xfrm>
            <a:off x="0" y="-4"/>
            <a:ext cx="12216264" cy="6858003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1" name="MH_Title_1">
            <a:extLst>
              <a:ext uri="{FF2B5EF4-FFF2-40B4-BE49-F238E27FC236}">
                <a16:creationId xmlns:a16="http://schemas.microsoft.com/office/drawing/2014/main" id="{DB0DFF03-021D-400E-A3C4-091D3425197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372532" y="2898250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68ECD78-45C7-4278-8A0B-3969365DED94}"/>
              </a:ext>
            </a:extLst>
          </p:cNvPr>
          <p:cNvSpPr/>
          <p:nvPr/>
        </p:nvSpPr>
        <p:spPr>
          <a:xfrm>
            <a:off x="335360" y="303040"/>
            <a:ext cx="341632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個人化設定介面</a:t>
            </a:r>
          </a:p>
        </p:txBody>
      </p:sp>
      <p:sp>
        <p:nvSpPr>
          <p:cNvPr id="12" name="MH_Title_1">
            <a:extLst>
              <a:ext uri="{FF2B5EF4-FFF2-40B4-BE49-F238E27FC236}">
                <a16:creationId xmlns:a16="http://schemas.microsoft.com/office/drawing/2014/main" id="{F9B03980-E217-4BB7-8EA6-42A399EBAF9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986227" y="2132735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4AEB5EB9-32FF-4F6A-AF35-66324390A7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805" y="977518"/>
            <a:ext cx="4021698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MH_Title_1">
            <a:extLst>
              <a:ext uri="{FF2B5EF4-FFF2-40B4-BE49-F238E27FC236}">
                <a16:creationId xmlns:a16="http://schemas.microsoft.com/office/drawing/2014/main" id="{D30CB244-0FAC-4016-92C3-ECDB2BABA51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565183" y="4424644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17" name="MH_Title_1">
            <a:extLst>
              <a:ext uri="{FF2B5EF4-FFF2-40B4-BE49-F238E27FC236}">
                <a16:creationId xmlns:a16="http://schemas.microsoft.com/office/drawing/2014/main" id="{F3677CFF-54E2-4BAE-97EF-30FFB69B07F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03619" y="5588664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15" name="MH_Title_1">
            <a:extLst>
              <a:ext uri="{FF2B5EF4-FFF2-40B4-BE49-F238E27FC236}">
                <a16:creationId xmlns:a16="http://schemas.microsoft.com/office/drawing/2014/main" id="{E7740062-E44C-4569-B2D7-C2C7E9BB996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779176" y="-1495658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6A9A3B7-4EDE-40A9-91BC-4ED3739129E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979"/>
          <a:stretch/>
        </p:blipFill>
        <p:spPr>
          <a:xfrm>
            <a:off x="4723308" y="986013"/>
            <a:ext cx="4542749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MH_Title_1">
            <a:extLst>
              <a:ext uri="{FF2B5EF4-FFF2-40B4-BE49-F238E27FC236}">
                <a16:creationId xmlns:a16="http://schemas.microsoft.com/office/drawing/2014/main" id="{F14BBB67-DBDF-4FD1-80B6-CB54AF34B26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0848528" y="-1059241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19" name="MH_Title_1">
            <a:extLst>
              <a:ext uri="{FF2B5EF4-FFF2-40B4-BE49-F238E27FC236}">
                <a16:creationId xmlns:a16="http://schemas.microsoft.com/office/drawing/2014/main" id="{C11F0420-4467-4771-9A4A-809324FFB24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259858" y="6096544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86ABA54-776E-46FB-B9DF-DB9C5B8DC94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760"/>
          <a:stretch/>
        </p:blipFill>
        <p:spPr>
          <a:xfrm>
            <a:off x="4723308" y="4034960"/>
            <a:ext cx="6702009" cy="25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1431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D329360-BAD0-4BDE-A5D3-D12EFDD54E9C}"/>
              </a:ext>
            </a:extLst>
          </p:cNvPr>
          <p:cNvSpPr/>
          <p:nvPr/>
        </p:nvSpPr>
        <p:spPr>
          <a:xfrm>
            <a:off x="-12132" y="0"/>
            <a:ext cx="12216264" cy="6858003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68ECD78-45C7-4278-8A0B-3969365DED94}"/>
              </a:ext>
            </a:extLst>
          </p:cNvPr>
          <p:cNvSpPr/>
          <p:nvPr/>
        </p:nvSpPr>
        <p:spPr>
          <a:xfrm>
            <a:off x="238982" y="390894"/>
            <a:ext cx="450315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3600" b="1" kern="1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ChatGPT</a:t>
            </a: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的專案新增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410B0392-66A3-40BF-8CFE-D53975A58730}"/>
              </a:ext>
            </a:extLst>
          </p:cNvPr>
          <p:cNvGrpSpPr/>
          <p:nvPr/>
        </p:nvGrpSpPr>
        <p:grpSpPr>
          <a:xfrm>
            <a:off x="623772" y="1700808"/>
            <a:ext cx="2870240" cy="4006377"/>
            <a:chOff x="1631504" y="2204864"/>
            <a:chExt cx="2870240" cy="4006377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131C7C93-5AAD-4C39-A0AC-0A8B713ED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1504" y="2204864"/>
              <a:ext cx="2870240" cy="4006377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0A06EB52-8DF9-428E-9E40-2FB769287662}"/>
                </a:ext>
              </a:extLst>
            </p:cNvPr>
            <p:cNvSpPr/>
            <p:nvPr/>
          </p:nvSpPr>
          <p:spPr>
            <a:xfrm>
              <a:off x="1703512" y="3212976"/>
              <a:ext cx="2592288" cy="3600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9" name="圖片 8">
            <a:extLst>
              <a:ext uri="{FF2B5EF4-FFF2-40B4-BE49-F238E27FC236}">
                <a16:creationId xmlns:a16="http://schemas.microsoft.com/office/drawing/2014/main" id="{0928E77B-E245-4D3B-8F5A-CC8E78255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012" y="4271614"/>
            <a:ext cx="4106144" cy="2216216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E8355CEF-1621-418A-93C2-51C86BF36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297" y="761032"/>
            <a:ext cx="6957639" cy="3140413"/>
          </a:xfrm>
          <a:prstGeom prst="rect">
            <a:avLst/>
          </a:prstGeom>
        </p:spPr>
      </p:pic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978FCA5A-C5EA-488A-B18C-DF6532A6A532}"/>
              </a:ext>
            </a:extLst>
          </p:cNvPr>
          <p:cNvCxnSpPr/>
          <p:nvPr/>
        </p:nvCxnSpPr>
        <p:spPr>
          <a:xfrm>
            <a:off x="3288068" y="3068960"/>
            <a:ext cx="205944" cy="12026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圖片 14">
            <a:extLst>
              <a:ext uri="{FF2B5EF4-FFF2-40B4-BE49-F238E27FC236}">
                <a16:creationId xmlns:a16="http://schemas.microsoft.com/office/drawing/2014/main" id="{1C04CFE6-0EE5-4DB8-85E9-4405D015D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8224" y="4207400"/>
            <a:ext cx="3739425" cy="2344644"/>
          </a:xfrm>
          <a:prstGeom prst="rect">
            <a:avLst/>
          </a:prstGeom>
        </p:spPr>
      </p:pic>
      <p:sp>
        <p:nvSpPr>
          <p:cNvPr id="13" name="箭號: 圓形 12">
            <a:extLst>
              <a:ext uri="{FF2B5EF4-FFF2-40B4-BE49-F238E27FC236}">
                <a16:creationId xmlns:a16="http://schemas.microsoft.com/office/drawing/2014/main" id="{CF7D2B36-4526-43F7-A801-E4B33269C829}"/>
              </a:ext>
            </a:extLst>
          </p:cNvPr>
          <p:cNvSpPr/>
          <p:nvPr/>
        </p:nvSpPr>
        <p:spPr>
          <a:xfrm rot="10800000" flipH="1">
            <a:off x="7035166" y="2888940"/>
            <a:ext cx="1446463" cy="1809541"/>
          </a:xfrm>
          <a:prstGeom prst="circularArrow">
            <a:avLst>
              <a:gd name="adj1" fmla="val 12500"/>
              <a:gd name="adj2" fmla="val 1004230"/>
              <a:gd name="adj3" fmla="val 20457681"/>
              <a:gd name="adj4" fmla="val 14425972"/>
              <a:gd name="adj5" fmla="val 12500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93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D329360-BAD0-4BDE-A5D3-D12EFDD54E9C}"/>
              </a:ext>
            </a:extLst>
          </p:cNvPr>
          <p:cNvSpPr/>
          <p:nvPr/>
        </p:nvSpPr>
        <p:spPr>
          <a:xfrm>
            <a:off x="-24264" y="-3"/>
            <a:ext cx="12216264" cy="6858003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68ECD78-45C7-4278-8A0B-3969365DED94}"/>
              </a:ext>
            </a:extLst>
          </p:cNvPr>
          <p:cNvSpPr/>
          <p:nvPr/>
        </p:nvSpPr>
        <p:spPr>
          <a:xfrm>
            <a:off x="839416" y="620688"/>
            <a:ext cx="450315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3600" b="1" kern="1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ChatGPT</a:t>
            </a: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的版本差異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7F9CC845-89EC-4EFA-BCE9-F83500B0B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5" y="1489655"/>
            <a:ext cx="5256584" cy="325831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F8FD9910-FF94-4DAD-B534-32A342D99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290" y="1499318"/>
            <a:ext cx="5745665" cy="435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9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D329360-BAD0-4BDE-A5D3-D12EFDD54E9C}"/>
              </a:ext>
            </a:extLst>
          </p:cNvPr>
          <p:cNvSpPr/>
          <p:nvPr/>
        </p:nvSpPr>
        <p:spPr>
          <a:xfrm>
            <a:off x="-24264" y="-3"/>
            <a:ext cx="12216264" cy="6858003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68ECD78-45C7-4278-8A0B-3969365DED94}"/>
              </a:ext>
            </a:extLst>
          </p:cNvPr>
          <p:cNvSpPr/>
          <p:nvPr/>
        </p:nvSpPr>
        <p:spPr>
          <a:xfrm>
            <a:off x="911424" y="1557897"/>
            <a:ext cx="450315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3600" b="1" kern="1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ChatGPT</a:t>
            </a: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的專案設定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D5ECD905-13AE-44B8-906E-459C36CEC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952" y="1412776"/>
            <a:ext cx="5888135" cy="468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69804E2-FA66-48AC-9410-C28283437A63}"/>
              </a:ext>
            </a:extLst>
          </p:cNvPr>
          <p:cNvSpPr/>
          <p:nvPr/>
        </p:nvSpPr>
        <p:spPr>
          <a:xfrm>
            <a:off x="7784066" y="1585483"/>
            <a:ext cx="3467616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作為補充資料使用</a:t>
            </a:r>
          </a:p>
        </p:txBody>
      </p:sp>
    </p:spTree>
    <p:extLst>
      <p:ext uri="{BB962C8B-B14F-4D97-AF65-F5344CB8AC3E}">
        <p14:creationId xmlns:p14="http://schemas.microsoft.com/office/powerpoint/2010/main" val="197406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D329360-BAD0-4BDE-A5D3-D12EFDD54E9C}"/>
              </a:ext>
            </a:extLst>
          </p:cNvPr>
          <p:cNvSpPr/>
          <p:nvPr/>
        </p:nvSpPr>
        <p:spPr>
          <a:xfrm>
            <a:off x="-24264" y="-3"/>
            <a:ext cx="12216264" cy="6858003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68ECD78-45C7-4278-8A0B-3969365DED94}"/>
              </a:ext>
            </a:extLst>
          </p:cNvPr>
          <p:cNvSpPr/>
          <p:nvPr/>
        </p:nvSpPr>
        <p:spPr>
          <a:xfrm>
            <a:off x="911424" y="1557897"/>
            <a:ext cx="450315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3600" b="1" kern="1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ChatGPT</a:t>
            </a: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的資料分享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44E45511-2701-4791-A9A0-CA1BD673D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580" y="1537004"/>
            <a:ext cx="6066919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4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D329360-BAD0-4BDE-A5D3-D12EFDD54E9C}"/>
              </a:ext>
            </a:extLst>
          </p:cNvPr>
          <p:cNvSpPr/>
          <p:nvPr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8" name="MH_Title_1">
            <a:extLst>
              <a:ext uri="{FF2B5EF4-FFF2-40B4-BE49-F238E27FC236}">
                <a16:creationId xmlns:a16="http://schemas.microsoft.com/office/drawing/2014/main" id="{690E7D93-4DAD-496C-915C-FA60E31D45C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986227" y="2132735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19" name="MH_Title_1">
            <a:extLst>
              <a:ext uri="{FF2B5EF4-FFF2-40B4-BE49-F238E27FC236}">
                <a16:creationId xmlns:a16="http://schemas.microsoft.com/office/drawing/2014/main" id="{45A47998-2EA0-4BDB-96EF-89766D3136D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565183" y="4424644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20" name="MH_Title_1">
            <a:extLst>
              <a:ext uri="{FF2B5EF4-FFF2-40B4-BE49-F238E27FC236}">
                <a16:creationId xmlns:a16="http://schemas.microsoft.com/office/drawing/2014/main" id="{2B2B6C1C-FDBB-406C-B713-61773A5302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03619" y="5588664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21" name="MH_Title_1">
            <a:extLst>
              <a:ext uri="{FF2B5EF4-FFF2-40B4-BE49-F238E27FC236}">
                <a16:creationId xmlns:a16="http://schemas.microsoft.com/office/drawing/2014/main" id="{8CD47566-0651-4367-8924-1816C4BA0BB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779176" y="-1495658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22" name="MH_Title_1">
            <a:extLst>
              <a:ext uri="{FF2B5EF4-FFF2-40B4-BE49-F238E27FC236}">
                <a16:creationId xmlns:a16="http://schemas.microsoft.com/office/drawing/2014/main" id="{71D3CFB3-DFAB-48CB-99F3-DB6DD4A7F53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848528" y="-1059241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23" name="MH_Title_1">
            <a:extLst>
              <a:ext uri="{FF2B5EF4-FFF2-40B4-BE49-F238E27FC236}">
                <a16:creationId xmlns:a16="http://schemas.microsoft.com/office/drawing/2014/main" id="{710624A1-DC2C-4FF3-852E-0CA557B89F3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078387" y="6188106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68ECD78-45C7-4278-8A0B-3969365DED94}"/>
              </a:ext>
            </a:extLst>
          </p:cNvPr>
          <p:cNvSpPr/>
          <p:nvPr/>
        </p:nvSpPr>
        <p:spPr>
          <a:xfrm>
            <a:off x="911424" y="1557897"/>
            <a:ext cx="464101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3600" b="1" kern="1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ChatGPT</a:t>
            </a: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的群組討論</a:t>
            </a:r>
            <a:r>
              <a:rPr lang="en-US" altLang="zh-TW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</a:t>
            </a:r>
            <a:endParaRPr lang="zh-TW" altLang="en-US" sz="3600" b="1" kern="100" dirty="0">
              <a:solidFill>
                <a:srgbClr val="1A4869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9DDBC427-D24D-4A0E-85BB-117C9E29F464}"/>
              </a:ext>
            </a:extLst>
          </p:cNvPr>
          <p:cNvGrpSpPr/>
          <p:nvPr/>
        </p:nvGrpSpPr>
        <p:grpSpPr>
          <a:xfrm>
            <a:off x="725335" y="2204864"/>
            <a:ext cx="5013191" cy="2160000"/>
            <a:chOff x="725335" y="2204864"/>
            <a:chExt cx="5013191" cy="2160000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F3665659-6095-4FEF-AF4E-3475568FA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25335" y="2204864"/>
              <a:ext cx="5013191" cy="216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9554DB7-9F09-4E76-9A4B-5BE5A38F8FDA}"/>
                </a:ext>
              </a:extLst>
            </p:cNvPr>
            <p:cNvSpPr/>
            <p:nvPr/>
          </p:nvSpPr>
          <p:spPr>
            <a:xfrm>
              <a:off x="3047135" y="3726348"/>
              <a:ext cx="1152128" cy="5771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MH_Title_1">
              <a:extLst>
                <a:ext uri="{FF2B5EF4-FFF2-40B4-BE49-F238E27FC236}">
                  <a16:creationId xmlns:a16="http://schemas.microsoft.com/office/drawing/2014/main" id="{409DAD02-ED9D-4773-AF96-BF10DEFE85BA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 flipH="1">
              <a:off x="3450967" y="3493558"/>
              <a:ext cx="344464" cy="342886"/>
            </a:xfrm>
            <a:prstGeom prst="ellipse">
              <a:avLst/>
            </a:prstGeom>
            <a:solidFill>
              <a:srgbClr val="FF0000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TW" sz="2000" b="1" dirty="0">
                  <a:solidFill>
                    <a:schemeClr val="bg1"/>
                  </a:solidFill>
                  <a:latin typeface="Montserrat" panose="00000500000000000000" pitchFamily="2" charset="0"/>
                  <a:ea typeface="字魂35号-经典雅黑" panose="02000000000000000000" pitchFamily="2" charset="-122"/>
                </a:rPr>
                <a:t>1</a:t>
              </a:r>
              <a:endParaRPr lang="zh-TW" altLang="en-US" sz="2000" b="1" dirty="0">
                <a:solidFill>
                  <a:schemeClr val="bg1"/>
                </a:solidFill>
                <a:latin typeface="Montserrat" panose="00000500000000000000" pitchFamily="2" charset="0"/>
                <a:ea typeface="字魂35号-经典雅黑" panose="02000000000000000000" pitchFamily="2" charset="-122"/>
              </a:endParaRPr>
            </a:p>
          </p:txBody>
        </p: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id="{F3733588-A78C-4A4B-8B7C-F99E2F6A539C}"/>
              </a:ext>
            </a:extLst>
          </p:cNvPr>
          <p:cNvGrpSpPr/>
          <p:nvPr/>
        </p:nvGrpSpPr>
        <p:grpSpPr>
          <a:xfrm>
            <a:off x="4215204" y="3863488"/>
            <a:ext cx="4470134" cy="2160000"/>
            <a:chOff x="4215204" y="3863488"/>
            <a:chExt cx="4470134" cy="2160000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FA51E2B7-1CF3-45E4-B3D3-81DC7494F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215204" y="3863488"/>
              <a:ext cx="4470134" cy="216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34157498-234A-4C23-B190-7DCAC87D5803}"/>
                </a:ext>
              </a:extLst>
            </p:cNvPr>
            <p:cNvSpPr/>
            <p:nvPr/>
          </p:nvSpPr>
          <p:spPr>
            <a:xfrm>
              <a:off x="6888088" y="5300103"/>
              <a:ext cx="1152128" cy="5771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MH_Title_1">
              <a:extLst>
                <a:ext uri="{FF2B5EF4-FFF2-40B4-BE49-F238E27FC236}">
                  <a16:creationId xmlns:a16="http://schemas.microsoft.com/office/drawing/2014/main" id="{536FA116-EB3E-46BA-B3FB-29854DC63D0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 flipH="1">
              <a:off x="6707886" y="5417244"/>
              <a:ext cx="344464" cy="342886"/>
            </a:xfrm>
            <a:prstGeom prst="ellipse">
              <a:avLst/>
            </a:prstGeom>
            <a:solidFill>
              <a:srgbClr val="FF0000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TW" sz="2000" b="1" dirty="0">
                  <a:solidFill>
                    <a:schemeClr val="bg1"/>
                  </a:solidFill>
                  <a:latin typeface="Montserrat" panose="00000500000000000000" pitchFamily="2" charset="0"/>
                  <a:ea typeface="字魂35号-经典雅黑" panose="02000000000000000000" pitchFamily="2" charset="-122"/>
                </a:rPr>
                <a:t>2</a:t>
              </a:r>
              <a:endParaRPr lang="zh-TW" altLang="en-US" sz="2000" b="1" dirty="0">
                <a:solidFill>
                  <a:schemeClr val="bg1"/>
                </a:solidFill>
                <a:latin typeface="Montserrat" panose="00000500000000000000" pitchFamily="2" charset="0"/>
                <a:ea typeface="字魂35号-经典雅黑" panose="02000000000000000000" pitchFamily="2" charset="-122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DA8AAA4-B7F3-4E99-A09D-AD5C37949AD2}"/>
              </a:ext>
            </a:extLst>
          </p:cNvPr>
          <p:cNvGrpSpPr/>
          <p:nvPr/>
        </p:nvGrpSpPr>
        <p:grpSpPr>
          <a:xfrm>
            <a:off x="7196358" y="2204864"/>
            <a:ext cx="4555144" cy="2160000"/>
            <a:chOff x="7196358" y="2204864"/>
            <a:chExt cx="4555144" cy="216000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46977A31-38CD-40A4-A593-70833F5E1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368590" y="2204864"/>
              <a:ext cx="4382912" cy="216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2" name="MH_Title_1">
              <a:extLst>
                <a:ext uri="{FF2B5EF4-FFF2-40B4-BE49-F238E27FC236}">
                  <a16:creationId xmlns:a16="http://schemas.microsoft.com/office/drawing/2014/main" id="{564D9378-18B5-42F1-843C-FCB88B588DE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flipH="1">
              <a:off x="7196358" y="2802295"/>
              <a:ext cx="344464" cy="342886"/>
            </a:xfrm>
            <a:prstGeom prst="ellipse">
              <a:avLst/>
            </a:prstGeom>
            <a:solidFill>
              <a:srgbClr val="FF0000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TW" sz="2000" b="1" dirty="0">
                  <a:solidFill>
                    <a:schemeClr val="bg1"/>
                  </a:solidFill>
                  <a:latin typeface="Montserrat" panose="00000500000000000000" pitchFamily="2" charset="0"/>
                  <a:ea typeface="字魂35号-经典雅黑" panose="02000000000000000000" pitchFamily="2" charset="-122"/>
                </a:rPr>
                <a:t>3</a:t>
              </a:r>
              <a:endParaRPr lang="zh-TW" altLang="en-US" sz="2000" b="1" dirty="0">
                <a:solidFill>
                  <a:schemeClr val="bg1"/>
                </a:solidFill>
                <a:latin typeface="Montserrat" panose="00000500000000000000" pitchFamily="2" charset="0"/>
                <a:ea typeface="字魂35号-经典雅黑" panose="02000000000000000000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0EC5480-43F5-44D3-B995-6C122179ADD7}"/>
                </a:ext>
              </a:extLst>
            </p:cNvPr>
            <p:cNvSpPr/>
            <p:nvPr/>
          </p:nvSpPr>
          <p:spPr>
            <a:xfrm>
              <a:off x="7434641" y="2693369"/>
              <a:ext cx="4032023" cy="5771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4395E21C-7FDC-4FF9-B862-2831911D7559}"/>
              </a:ext>
            </a:extLst>
          </p:cNvPr>
          <p:cNvCxnSpPr/>
          <p:nvPr/>
        </p:nvCxnSpPr>
        <p:spPr>
          <a:xfrm>
            <a:off x="11208568" y="3270538"/>
            <a:ext cx="0" cy="5929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H_Title_1">
            <a:extLst>
              <a:ext uri="{FF2B5EF4-FFF2-40B4-BE49-F238E27FC236}">
                <a16:creationId xmlns:a16="http://schemas.microsoft.com/office/drawing/2014/main" id="{7AB8B5CA-3592-4FFB-B268-E221F5067B2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201221" y="-1057641"/>
            <a:ext cx="2225289" cy="22150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834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BFAD6CB3-B4AA-4773-AB5C-4639DCC07DEA}"/>
              </a:ext>
            </a:extLst>
          </p:cNvPr>
          <p:cNvSpPr/>
          <p:nvPr/>
        </p:nvSpPr>
        <p:spPr>
          <a:xfrm rot="10800000">
            <a:off x="5100438" y="-232229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id="{6F52A8F9-5D62-42E8-8A6B-7A605AF217AB}"/>
              </a:ext>
            </a:extLst>
          </p:cNvPr>
          <p:cNvSpPr/>
          <p:nvPr/>
        </p:nvSpPr>
        <p:spPr>
          <a:xfrm rot="10800000">
            <a:off x="5081787" y="-463742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id="{CF11F8D4-900C-4A05-96A5-454334A3283C}"/>
              </a:ext>
            </a:extLst>
          </p:cNvPr>
          <p:cNvSpPr/>
          <p:nvPr/>
        </p:nvSpPr>
        <p:spPr>
          <a:xfrm>
            <a:off x="-62542" y="6090138"/>
            <a:ext cx="12317082" cy="753638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id="{17773545-1A30-4438-BE9F-3F68E210FC76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C7C64740-DFBD-4FB2-A835-B700F7D79466}"/>
              </a:ext>
            </a:extLst>
          </p:cNvPr>
          <p:cNvSpPr/>
          <p:nvPr/>
        </p:nvSpPr>
        <p:spPr>
          <a:xfrm>
            <a:off x="911424" y="1557897"/>
            <a:ext cx="46089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技巧二</a:t>
            </a:r>
            <a:r>
              <a:rPr lang="en-US" altLang="zh-TW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:</a:t>
            </a: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定期餵養資料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ACE2BAEB-16FF-43B8-8B7F-E951E194BBE9}"/>
              </a:ext>
            </a:extLst>
          </p:cNvPr>
          <p:cNvSpPr/>
          <p:nvPr/>
        </p:nvSpPr>
        <p:spPr>
          <a:xfrm>
            <a:off x="1631504" y="2498200"/>
            <a:ext cx="668239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界定常用主題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收集文獻資料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彙整培養素材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餵資料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經常訓練與測試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定期補充</a:t>
            </a:r>
          </a:p>
        </p:txBody>
      </p:sp>
    </p:spTree>
    <p:extLst>
      <p:ext uri="{BB962C8B-B14F-4D97-AF65-F5344CB8AC3E}">
        <p14:creationId xmlns:p14="http://schemas.microsoft.com/office/powerpoint/2010/main" val="8793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BFAD6CB3-B4AA-4773-AB5C-4639DCC07DEA}"/>
              </a:ext>
            </a:extLst>
          </p:cNvPr>
          <p:cNvSpPr/>
          <p:nvPr/>
        </p:nvSpPr>
        <p:spPr>
          <a:xfrm rot="10800000">
            <a:off x="5100438" y="-232229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id="{6F52A8F9-5D62-42E8-8A6B-7A605AF217AB}"/>
              </a:ext>
            </a:extLst>
          </p:cNvPr>
          <p:cNvSpPr/>
          <p:nvPr/>
        </p:nvSpPr>
        <p:spPr>
          <a:xfrm rot="10800000">
            <a:off x="5081787" y="-463742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id="{CF11F8D4-900C-4A05-96A5-454334A3283C}"/>
              </a:ext>
            </a:extLst>
          </p:cNvPr>
          <p:cNvSpPr/>
          <p:nvPr/>
        </p:nvSpPr>
        <p:spPr>
          <a:xfrm>
            <a:off x="-62542" y="6090138"/>
            <a:ext cx="12317082" cy="753638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id="{17773545-1A30-4438-BE9F-3F68E210FC76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2AF2203-AD92-40C2-A05F-A3DB6378ECE7}"/>
              </a:ext>
            </a:extLst>
          </p:cNvPr>
          <p:cNvSpPr txBox="1"/>
          <p:nvPr/>
        </p:nvSpPr>
        <p:spPr>
          <a:xfrm>
            <a:off x="1187281" y="2331081"/>
            <a:ext cx="100716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提供背景和細節訊息加速</a:t>
            </a:r>
            <a:r>
              <a:rPr lang="en-US" altLang="zh-TW" sz="3200" b="1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ChatGPT</a:t>
            </a: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理解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描述問題的前提和假設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說明問題包含的領域和範圍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如多次調整之後仍有問題建議重新提問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5630254-129B-4E8B-9FE2-3D6FFC0B8102}"/>
              </a:ext>
            </a:extLst>
          </p:cNvPr>
          <p:cNvSpPr/>
          <p:nvPr/>
        </p:nvSpPr>
        <p:spPr>
          <a:xfrm>
            <a:off x="911424" y="1557897"/>
            <a:ext cx="507061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技巧三</a:t>
            </a:r>
            <a:r>
              <a:rPr lang="en-US" altLang="zh-TW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:</a:t>
            </a: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為問題劃定邊界</a:t>
            </a:r>
          </a:p>
        </p:txBody>
      </p:sp>
    </p:spTree>
    <p:extLst>
      <p:ext uri="{BB962C8B-B14F-4D97-AF65-F5344CB8AC3E}">
        <p14:creationId xmlns:p14="http://schemas.microsoft.com/office/powerpoint/2010/main" val="234745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BFAD6CB3-B4AA-4773-AB5C-4639DCC07DEA}"/>
              </a:ext>
            </a:extLst>
          </p:cNvPr>
          <p:cNvSpPr/>
          <p:nvPr/>
        </p:nvSpPr>
        <p:spPr>
          <a:xfrm rot="10800000">
            <a:off x="5100438" y="-232229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id="{6F52A8F9-5D62-42E8-8A6B-7A605AF217AB}"/>
              </a:ext>
            </a:extLst>
          </p:cNvPr>
          <p:cNvSpPr/>
          <p:nvPr/>
        </p:nvSpPr>
        <p:spPr>
          <a:xfrm rot="10800000">
            <a:off x="5081787" y="-463742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id="{CF11F8D4-900C-4A05-96A5-454334A3283C}"/>
              </a:ext>
            </a:extLst>
          </p:cNvPr>
          <p:cNvSpPr/>
          <p:nvPr/>
        </p:nvSpPr>
        <p:spPr>
          <a:xfrm>
            <a:off x="-62542" y="6090138"/>
            <a:ext cx="12317082" cy="753638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id="{17773545-1A30-4438-BE9F-3F68E210FC76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2AF2203-AD92-40C2-A05F-A3DB6378ECE7}"/>
              </a:ext>
            </a:extLst>
          </p:cNvPr>
          <p:cNvSpPr txBox="1"/>
          <p:nvPr/>
        </p:nvSpPr>
        <p:spPr>
          <a:xfrm>
            <a:off x="1187281" y="2331081"/>
            <a:ext cx="100716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對意思模糊或不完整的答案進行追問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對存在誤解或錯誤的答案進行澄清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</a:t>
            </a:r>
            <a:r>
              <a:rPr lang="en-US" altLang="zh-TW" sz="3200" b="1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ChatGPT</a:t>
            </a: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提供更多相關資訊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在反覆交談中獲得新的想法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在新的想法中調整提問詞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5630254-129B-4E8B-9FE2-3D6FFC0B8102}"/>
              </a:ext>
            </a:extLst>
          </p:cNvPr>
          <p:cNvSpPr/>
          <p:nvPr/>
        </p:nvSpPr>
        <p:spPr>
          <a:xfrm>
            <a:off x="911424" y="1557897"/>
            <a:ext cx="414728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技巧四</a:t>
            </a:r>
            <a:r>
              <a:rPr lang="en-US" altLang="zh-TW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:</a:t>
            </a: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追問和澄清</a:t>
            </a:r>
          </a:p>
        </p:txBody>
      </p:sp>
    </p:spTree>
    <p:extLst>
      <p:ext uri="{BB962C8B-B14F-4D97-AF65-F5344CB8AC3E}">
        <p14:creationId xmlns:p14="http://schemas.microsoft.com/office/powerpoint/2010/main" val="183413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BFAD6CB3-B4AA-4773-AB5C-4639DCC07DEA}"/>
              </a:ext>
            </a:extLst>
          </p:cNvPr>
          <p:cNvSpPr/>
          <p:nvPr/>
        </p:nvSpPr>
        <p:spPr>
          <a:xfrm rot="10800000">
            <a:off x="5100438" y="-232229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id="{6F52A8F9-5D62-42E8-8A6B-7A605AF217AB}"/>
              </a:ext>
            </a:extLst>
          </p:cNvPr>
          <p:cNvSpPr/>
          <p:nvPr/>
        </p:nvSpPr>
        <p:spPr>
          <a:xfrm rot="10800000">
            <a:off x="5081787" y="-463742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id="{CF11F8D4-900C-4A05-96A5-454334A3283C}"/>
              </a:ext>
            </a:extLst>
          </p:cNvPr>
          <p:cNvSpPr/>
          <p:nvPr/>
        </p:nvSpPr>
        <p:spPr>
          <a:xfrm>
            <a:off x="-62542" y="6090138"/>
            <a:ext cx="12317082" cy="753638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id="{17773545-1A30-4438-BE9F-3F68E210FC76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2AF2203-AD92-40C2-A05F-A3DB6378ECE7}"/>
              </a:ext>
            </a:extLst>
          </p:cNvPr>
          <p:cNvSpPr txBox="1"/>
          <p:nvPr/>
        </p:nvSpPr>
        <p:spPr>
          <a:xfrm>
            <a:off x="1187281" y="2331081"/>
            <a:ext cx="100716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數量化要求，如字數，項目數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提供文件資料，要求依據文件資料格式處理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sz="3200" b="1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ChatGPT</a:t>
            </a: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較不擅長處理文字以外的資訊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參考文獻格式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5630254-129B-4E8B-9FE2-3D6FFC0B8102}"/>
              </a:ext>
            </a:extLst>
          </p:cNvPr>
          <p:cNvSpPr/>
          <p:nvPr/>
        </p:nvSpPr>
        <p:spPr>
          <a:xfrm>
            <a:off x="911424" y="1557897"/>
            <a:ext cx="599394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技巧五</a:t>
            </a:r>
            <a:r>
              <a:rPr lang="en-US" altLang="zh-TW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:</a:t>
            </a: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確認輸出格式與方式</a:t>
            </a:r>
          </a:p>
        </p:txBody>
      </p:sp>
    </p:spTree>
    <p:extLst>
      <p:ext uri="{BB962C8B-B14F-4D97-AF65-F5344CB8AC3E}">
        <p14:creationId xmlns:p14="http://schemas.microsoft.com/office/powerpoint/2010/main" val="418902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BFAD6CB3-B4AA-4773-AB5C-4639DCC07DEA}"/>
              </a:ext>
            </a:extLst>
          </p:cNvPr>
          <p:cNvSpPr/>
          <p:nvPr/>
        </p:nvSpPr>
        <p:spPr>
          <a:xfrm rot="10800000">
            <a:off x="5100438" y="-232229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id="{6F52A8F9-5D62-42E8-8A6B-7A605AF217AB}"/>
              </a:ext>
            </a:extLst>
          </p:cNvPr>
          <p:cNvSpPr/>
          <p:nvPr/>
        </p:nvSpPr>
        <p:spPr>
          <a:xfrm rot="10800000">
            <a:off x="5081787" y="-463742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id="{CF11F8D4-900C-4A05-96A5-454334A3283C}"/>
              </a:ext>
            </a:extLst>
          </p:cNvPr>
          <p:cNvSpPr/>
          <p:nvPr/>
        </p:nvSpPr>
        <p:spPr>
          <a:xfrm>
            <a:off x="-62542" y="6090138"/>
            <a:ext cx="12317082" cy="753638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id="{17773545-1A30-4438-BE9F-3F68E210FC76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2AF2203-AD92-40C2-A05F-A3DB6378ECE7}"/>
              </a:ext>
            </a:extLst>
          </p:cNvPr>
          <p:cNvSpPr txBox="1"/>
          <p:nvPr/>
        </p:nvSpPr>
        <p:spPr>
          <a:xfrm>
            <a:off x="1187281" y="2331081"/>
            <a:ext cx="1007165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先產生計畫書架構性的項目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逐步完成各項目的主要與次要內容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依據次要項目要求生成內容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調整與合併所產生的資料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合併後要求</a:t>
            </a:r>
            <a:r>
              <a:rPr lang="en-US" altLang="zh-TW" sz="3200" b="1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ChatGPT</a:t>
            </a: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潤稿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人工微調計畫書內容</a:t>
            </a:r>
            <a:endParaRPr lang="en-US" altLang="zh-TW" sz="3200" b="1" dirty="0">
              <a:solidFill>
                <a:schemeClr val="tx2">
                  <a:lumMod val="40000"/>
                  <a:lumOff val="6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檢視缺漏部分，額外補充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5630254-129B-4E8B-9FE2-3D6FFC0B8102}"/>
              </a:ext>
            </a:extLst>
          </p:cNvPr>
          <p:cNvSpPr/>
          <p:nvPr/>
        </p:nvSpPr>
        <p:spPr>
          <a:xfrm>
            <a:off x="911424" y="1557897"/>
            <a:ext cx="368562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技巧六</a:t>
            </a:r>
            <a:r>
              <a:rPr lang="en-US" altLang="zh-TW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:</a:t>
            </a: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分段完成</a:t>
            </a:r>
          </a:p>
        </p:txBody>
      </p:sp>
    </p:spTree>
    <p:extLst>
      <p:ext uri="{BB962C8B-B14F-4D97-AF65-F5344CB8AC3E}">
        <p14:creationId xmlns:p14="http://schemas.microsoft.com/office/powerpoint/2010/main" val="247707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BFAD6CB3-B4AA-4773-AB5C-4639DCC07DEA}"/>
              </a:ext>
            </a:extLst>
          </p:cNvPr>
          <p:cNvSpPr/>
          <p:nvPr/>
        </p:nvSpPr>
        <p:spPr>
          <a:xfrm rot="10800000">
            <a:off x="5100438" y="-232229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id="{6F52A8F9-5D62-42E8-8A6B-7A605AF217AB}"/>
              </a:ext>
            </a:extLst>
          </p:cNvPr>
          <p:cNvSpPr/>
          <p:nvPr/>
        </p:nvSpPr>
        <p:spPr>
          <a:xfrm rot="10800000">
            <a:off x="5081787" y="-463742"/>
            <a:ext cx="1991123" cy="927484"/>
          </a:xfrm>
          <a:prstGeom prst="triangle">
            <a:avLst>
              <a:gd name="adj" fmla="val 50411"/>
            </a:avLst>
          </a:prstGeom>
          <a:solidFill>
            <a:schemeClr val="tx2"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id="{CF11F8D4-900C-4A05-96A5-454334A3283C}"/>
              </a:ext>
            </a:extLst>
          </p:cNvPr>
          <p:cNvSpPr/>
          <p:nvPr/>
        </p:nvSpPr>
        <p:spPr>
          <a:xfrm>
            <a:off x="-62542" y="6090138"/>
            <a:ext cx="12317082" cy="753638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id="{17773545-1A30-4438-BE9F-3F68E210FC76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2AF2203-AD92-40C2-A05F-A3DB6378ECE7}"/>
              </a:ext>
            </a:extLst>
          </p:cNvPr>
          <p:cNvSpPr txBox="1"/>
          <p:nvPr/>
        </p:nvSpPr>
        <p:spPr>
          <a:xfrm>
            <a:off x="1187281" y="2331081"/>
            <a:ext cx="100716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確定提問目地</a:t>
            </a: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提供足夠背景資訊</a:t>
            </a: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使用清晰且具體的詞語</a:t>
            </a: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分階段提問</a:t>
            </a: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en-US" sz="32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追問和澄清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F390F85-C003-4B38-8D02-B1E3E478FB29}"/>
              </a:ext>
            </a:extLst>
          </p:cNvPr>
          <p:cNvSpPr/>
          <p:nvPr/>
        </p:nvSpPr>
        <p:spPr>
          <a:xfrm>
            <a:off x="911424" y="1557897"/>
            <a:ext cx="480131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rgbClr val="1A486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提問詞結構的五個原則</a:t>
            </a:r>
          </a:p>
        </p:txBody>
      </p:sp>
    </p:spTree>
    <p:extLst>
      <p:ext uri="{BB962C8B-B14F-4D97-AF65-F5344CB8AC3E}">
        <p14:creationId xmlns:p14="http://schemas.microsoft.com/office/powerpoint/2010/main" val="239698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38D8425C-A388-4A19-BA98-BFF61064AF1E}"/>
              </a:ext>
            </a:extLst>
          </p:cNvPr>
          <p:cNvSpPr/>
          <p:nvPr/>
        </p:nvSpPr>
        <p:spPr>
          <a:xfrm>
            <a:off x="4579083" y="768533"/>
            <a:ext cx="3262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kern="0" dirty="0">
                <a:solidFill>
                  <a:srgbClr val="1A486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提示詞公式</a:t>
            </a:r>
            <a:endParaRPr lang="zh-TW" altLang="zh-TW" sz="4000" b="1" kern="0" dirty="0">
              <a:solidFill>
                <a:srgbClr val="1A486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DAA829F-4E6A-4247-80D9-8575BB81E858}"/>
              </a:ext>
            </a:extLst>
          </p:cNvPr>
          <p:cNvSpPr/>
          <p:nvPr/>
        </p:nvSpPr>
        <p:spPr>
          <a:xfrm>
            <a:off x="785191" y="1620180"/>
            <a:ext cx="11005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32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萬用框架：</a:t>
            </a:r>
            <a:br>
              <a:rPr lang="en-US" altLang="zh-TW" sz="40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【引導語】</a:t>
            </a:r>
            <a:r>
              <a:rPr lang="en-US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【目標】</a:t>
            </a:r>
            <a:r>
              <a:rPr lang="en-US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【情境</a:t>
            </a:r>
            <a:r>
              <a:rPr lang="en-US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背景】</a:t>
            </a:r>
            <a:r>
              <a:rPr lang="en-US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【限制條件】</a:t>
            </a:r>
            <a:r>
              <a:rPr lang="en-US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【分析框架】</a:t>
            </a:r>
            <a:r>
              <a:rPr lang="en-US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【需求】</a:t>
            </a:r>
            <a:endParaRPr lang="zh-TW" altLang="zh-TW" sz="4000" b="1" kern="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1AED8CB-B6B7-4ECF-9364-EBEADE355C51}"/>
              </a:ext>
            </a:extLst>
          </p:cNvPr>
          <p:cNvSpPr/>
          <p:nvPr/>
        </p:nvSpPr>
        <p:spPr>
          <a:xfrm>
            <a:off x="836098" y="2896173"/>
            <a:ext cx="106646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範例：</a:t>
            </a:r>
          </a:p>
          <a:p>
            <a:pPr lvl="0"/>
            <a:r>
              <a:rPr lang="zh-TW" altLang="zh-TW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為吸引更多國內外旅客到某小漁村，請設計一份地方觀光推廣計畫，需考量每年</a:t>
            </a:r>
            <a:r>
              <a:rPr lang="en-US" altLang="zh-TW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1000</a:t>
            </a:r>
            <a:r>
              <a:rPr lang="zh-TW" altLang="zh-TW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萬預算限制，並採用</a:t>
            </a:r>
            <a:r>
              <a:rPr lang="en-US" altLang="zh-TW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SWOT</a:t>
            </a:r>
            <a:r>
              <a:rPr lang="zh-TW" altLang="zh-TW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分析找出適合的策略。</a:t>
            </a:r>
          </a:p>
          <a:p>
            <a:endParaRPr lang="en-US" altLang="zh-TW" sz="2400" b="1" kern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4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此類設計能適用於多場景、多需求，特別適合初學者快速掌握提示詞撰寫技巧，並能靈活運用於不同類型的計畫書或專案設計中。</a:t>
            </a:r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DA88B178-A39E-495D-9403-7D50C26C2214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660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518F3C25-74D8-4A19-87E0-FEBADECAD599}"/>
              </a:ext>
            </a:extLst>
          </p:cNvPr>
          <p:cNvSpPr/>
          <p:nvPr/>
        </p:nvSpPr>
        <p:spPr>
          <a:xfrm>
            <a:off x="0" y="730250"/>
            <a:ext cx="12192000" cy="5397500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B46686A-7184-430F-B9BD-F6AF9B4D812F}"/>
              </a:ext>
            </a:extLst>
          </p:cNvPr>
          <p:cNvSpPr/>
          <p:nvPr/>
        </p:nvSpPr>
        <p:spPr>
          <a:xfrm>
            <a:off x="911424" y="1557897"/>
            <a:ext cx="739292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其他輔助的</a:t>
            </a:r>
            <a:r>
              <a:rPr lang="en-US" altLang="zh-TW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AI:</a:t>
            </a:r>
            <a:r>
              <a:rPr lang="zh-TW" altLang="en-US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</a:t>
            </a:r>
            <a:r>
              <a:rPr lang="en-US" altLang="zh-TW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Gemini Notebook</a:t>
            </a:r>
            <a:endParaRPr lang="en-US" altLang="zh-TW" sz="3600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A1D236E-9DA7-4E54-90DA-3BA4DEFE7B02}"/>
              </a:ext>
            </a:extLst>
          </p:cNvPr>
          <p:cNvSpPr/>
          <p:nvPr/>
        </p:nvSpPr>
        <p:spPr>
          <a:xfrm>
            <a:off x="7052078" y="2742894"/>
            <a:ext cx="499494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錄音檔整理成逐字稿</a:t>
            </a:r>
            <a:endParaRPr lang="en-US" altLang="zh-TW" sz="2400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錄音檔重點摘要生成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生成簡報</a:t>
            </a:r>
            <a:r>
              <a:rPr lang="en-US" altLang="zh-TW" sz="24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-</a:t>
            </a:r>
            <a:r>
              <a:rPr lang="zh-TW" altLang="en-US" sz="24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</a:t>
            </a:r>
            <a:r>
              <a:rPr lang="en-US" altLang="zh-TW" sz="2400" b="1" kern="1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Nano Banana Pro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即時分析資料</a:t>
            </a:r>
            <a:endParaRPr lang="en-US" altLang="zh-TW" sz="2400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資料庫建立</a:t>
            </a:r>
            <a:endParaRPr lang="en-US" altLang="zh-TW" sz="2400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endParaRPr lang="zh-TW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010C6A28-304F-40F4-BDB8-D73D5CD39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55" y="2742894"/>
            <a:ext cx="6276250" cy="283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5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518F3C25-74D8-4A19-87E0-FEBADECAD599}"/>
              </a:ext>
            </a:extLst>
          </p:cNvPr>
          <p:cNvSpPr/>
          <p:nvPr/>
        </p:nvSpPr>
        <p:spPr>
          <a:xfrm>
            <a:off x="0" y="763642"/>
            <a:ext cx="12192000" cy="5397500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B46686A-7184-430F-B9BD-F6AF9B4D812F}"/>
              </a:ext>
            </a:extLst>
          </p:cNvPr>
          <p:cNvSpPr/>
          <p:nvPr/>
        </p:nvSpPr>
        <p:spPr>
          <a:xfrm>
            <a:off x="911424" y="1557897"/>
            <a:ext cx="497238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Notebook </a:t>
            </a:r>
            <a:r>
              <a:rPr lang="zh-TW" altLang="en-US" sz="36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整理逐字稿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A1D236E-9DA7-4E54-90DA-3BA4DEFE7B02}"/>
              </a:ext>
            </a:extLst>
          </p:cNvPr>
          <p:cNvSpPr/>
          <p:nvPr/>
        </p:nvSpPr>
        <p:spPr>
          <a:xfrm>
            <a:off x="1573843" y="249289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錄音檔轉成逐字稿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TW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320145B-CED4-41F9-8509-565BA840F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103" y="763642"/>
            <a:ext cx="466838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56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518F3C25-74D8-4A19-87E0-FEBADECAD599}"/>
              </a:ext>
            </a:extLst>
          </p:cNvPr>
          <p:cNvSpPr/>
          <p:nvPr/>
        </p:nvSpPr>
        <p:spPr>
          <a:xfrm>
            <a:off x="0" y="763642"/>
            <a:ext cx="12192000" cy="5397500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B46686A-7184-430F-B9BD-F6AF9B4D812F}"/>
              </a:ext>
            </a:extLst>
          </p:cNvPr>
          <p:cNvSpPr/>
          <p:nvPr/>
        </p:nvSpPr>
        <p:spPr>
          <a:xfrm>
            <a:off x="911424" y="1557897"/>
            <a:ext cx="34163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Notebook</a:t>
            </a:r>
          </a:p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錄音檔重點摘要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A1D236E-9DA7-4E54-90DA-3BA4DEFE7B02}"/>
              </a:ext>
            </a:extLst>
          </p:cNvPr>
          <p:cNvSpPr/>
          <p:nvPr/>
        </p:nvSpPr>
        <p:spPr>
          <a:xfrm>
            <a:off x="1703512" y="285293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重點整理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TW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71EACB64-7508-4D1B-918C-20E87DFC8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056" y="830950"/>
            <a:ext cx="5493520" cy="51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18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518F3C25-74D8-4A19-87E0-FEBADECAD599}"/>
              </a:ext>
            </a:extLst>
          </p:cNvPr>
          <p:cNvSpPr/>
          <p:nvPr/>
        </p:nvSpPr>
        <p:spPr>
          <a:xfrm>
            <a:off x="0" y="763642"/>
            <a:ext cx="12192000" cy="5397500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B46686A-7184-430F-B9BD-F6AF9B4D812F}"/>
              </a:ext>
            </a:extLst>
          </p:cNvPr>
          <p:cNvSpPr/>
          <p:nvPr/>
        </p:nvSpPr>
        <p:spPr>
          <a:xfrm>
            <a:off x="911424" y="1557897"/>
            <a:ext cx="252620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Notebook</a:t>
            </a:r>
          </a:p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生成簡報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A1D236E-9DA7-4E54-90DA-3BA4DEFE7B02}"/>
              </a:ext>
            </a:extLst>
          </p:cNvPr>
          <p:cNvSpPr/>
          <p:nvPr/>
        </p:nvSpPr>
        <p:spPr>
          <a:xfrm>
            <a:off x="1425635" y="272971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上傳完整計畫書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上傳參考資料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TW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C2E7C55-7E8E-4036-90B5-432B9B431D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01"/>
          <a:stretch/>
        </p:blipFill>
        <p:spPr>
          <a:xfrm>
            <a:off x="4621843" y="919800"/>
            <a:ext cx="6933853" cy="508518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BFE7423-50FD-41F5-B775-F57121076D58}"/>
              </a:ext>
            </a:extLst>
          </p:cNvPr>
          <p:cNvSpPr/>
          <p:nvPr/>
        </p:nvSpPr>
        <p:spPr>
          <a:xfrm>
            <a:off x="102816" y="5676839"/>
            <a:ext cx="2208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kern="1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Nano Banana Pro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4024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518F3C25-74D8-4A19-87E0-FEBADECAD599}"/>
              </a:ext>
            </a:extLst>
          </p:cNvPr>
          <p:cNvSpPr/>
          <p:nvPr/>
        </p:nvSpPr>
        <p:spPr>
          <a:xfrm>
            <a:off x="0" y="763642"/>
            <a:ext cx="12192000" cy="5397500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B46686A-7184-430F-B9BD-F6AF9B4D812F}"/>
              </a:ext>
            </a:extLst>
          </p:cNvPr>
          <p:cNvSpPr/>
          <p:nvPr/>
        </p:nvSpPr>
        <p:spPr>
          <a:xfrm>
            <a:off x="911424" y="1557897"/>
            <a:ext cx="295465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Notebook</a:t>
            </a:r>
          </a:p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即時分析資料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A1D236E-9DA7-4E54-90DA-3BA4DEFE7B02}"/>
              </a:ext>
            </a:extLst>
          </p:cNvPr>
          <p:cNvSpPr/>
          <p:nvPr/>
        </p:nvSpPr>
        <p:spPr>
          <a:xfrm>
            <a:off x="1425635" y="272971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上傳參考資料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TW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14DDD8D1-CFFA-44E5-B0B9-CCDA83A09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792" y="1032392"/>
            <a:ext cx="7776000" cy="48600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D11C4BB9-EEFC-4420-9B5B-02042657396C}"/>
              </a:ext>
            </a:extLst>
          </p:cNvPr>
          <p:cNvSpPr/>
          <p:nvPr/>
        </p:nvSpPr>
        <p:spPr>
          <a:xfrm>
            <a:off x="7409690" y="2172383"/>
            <a:ext cx="4086910" cy="18326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626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B1AED8CB-B6B7-4ECF-9364-EBEADE355C51}"/>
              </a:ext>
            </a:extLst>
          </p:cNvPr>
          <p:cNvSpPr/>
          <p:nvPr/>
        </p:nvSpPr>
        <p:spPr>
          <a:xfrm>
            <a:off x="701114" y="5507128"/>
            <a:ext cx="106646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400" b="1" kern="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範例：目標驅動型提案：</a:t>
            </a:r>
            <a:endParaRPr lang="zh-TW" altLang="zh-TW" sz="2400" b="1" kern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DA88B178-A39E-495D-9403-7D50C26C2214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3808"/>
          <a:stretch/>
        </p:blipFill>
        <p:spPr>
          <a:xfrm>
            <a:off x="1677823" y="1700808"/>
            <a:ext cx="8711270" cy="363800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55DB564-0E87-4023-A035-C08FBE176AB0}"/>
              </a:ext>
            </a:extLst>
          </p:cNvPr>
          <p:cNvSpPr/>
          <p:nvPr/>
        </p:nvSpPr>
        <p:spPr>
          <a:xfrm>
            <a:off x="2567608" y="768533"/>
            <a:ext cx="67687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Gemini </a:t>
            </a:r>
            <a:r>
              <a:rPr lang="en-US" altLang="zh-TW" sz="4000" b="1" kern="0" dirty="0">
                <a:solidFill>
                  <a:srgbClr val="1A486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Notebook </a:t>
            </a:r>
            <a:r>
              <a:rPr lang="zh-TW" altLang="en-US" sz="4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資料分析</a:t>
            </a:r>
          </a:p>
        </p:txBody>
      </p:sp>
    </p:spTree>
    <p:extLst>
      <p:ext uri="{BB962C8B-B14F-4D97-AF65-F5344CB8AC3E}">
        <p14:creationId xmlns:p14="http://schemas.microsoft.com/office/powerpoint/2010/main" val="197960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>
            <a:extLst>
              <a:ext uri="{FF2B5EF4-FFF2-40B4-BE49-F238E27FC236}">
                <a16:creationId xmlns:a16="http://schemas.microsoft.com/office/drawing/2014/main" id="{DA88B178-A39E-495D-9403-7D50C26C2214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6" y="1843002"/>
            <a:ext cx="6176091" cy="42188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200" y="1843002"/>
            <a:ext cx="3229260" cy="4486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DCB352A-9596-45CA-AB4D-37B1AFD4C63F}"/>
              </a:ext>
            </a:extLst>
          </p:cNvPr>
          <p:cNvSpPr/>
          <p:nvPr/>
        </p:nvSpPr>
        <p:spPr>
          <a:xfrm>
            <a:off x="2567608" y="768533"/>
            <a:ext cx="67687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Gemini </a:t>
            </a:r>
            <a:r>
              <a:rPr lang="en-US" altLang="zh-TW" sz="4000" b="1" kern="0" dirty="0">
                <a:solidFill>
                  <a:srgbClr val="1A486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Notebook </a:t>
            </a:r>
            <a:r>
              <a:rPr lang="zh-TW" altLang="en-US" sz="4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資料分析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B3F46C0-ED6B-49A1-A5DC-439CB22EFB21}"/>
              </a:ext>
            </a:extLst>
          </p:cNvPr>
          <p:cNvSpPr/>
          <p:nvPr/>
        </p:nvSpPr>
        <p:spPr>
          <a:xfrm>
            <a:off x="8072281" y="5153155"/>
            <a:ext cx="2877097" cy="5970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箭號: 向右 4">
            <a:extLst>
              <a:ext uri="{FF2B5EF4-FFF2-40B4-BE49-F238E27FC236}">
                <a16:creationId xmlns:a16="http://schemas.microsoft.com/office/drawing/2014/main" id="{151AF80E-8FF3-420C-A88A-B82AD6BE0A84}"/>
              </a:ext>
            </a:extLst>
          </p:cNvPr>
          <p:cNvSpPr/>
          <p:nvPr/>
        </p:nvSpPr>
        <p:spPr>
          <a:xfrm>
            <a:off x="6616089" y="5202912"/>
            <a:ext cx="1368152" cy="43204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535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>
            <a:extLst>
              <a:ext uri="{FF2B5EF4-FFF2-40B4-BE49-F238E27FC236}">
                <a16:creationId xmlns:a16="http://schemas.microsoft.com/office/drawing/2014/main" id="{DA88B178-A39E-495D-9403-7D50C26C2214}"/>
              </a:ext>
            </a:extLst>
          </p:cNvPr>
          <p:cNvSpPr/>
          <p:nvPr/>
        </p:nvSpPr>
        <p:spPr>
          <a:xfrm>
            <a:off x="-125082" y="5818251"/>
            <a:ext cx="12317082" cy="1039749"/>
          </a:xfrm>
          <a:prstGeom prst="triangle">
            <a:avLst>
              <a:gd name="adj" fmla="val 50376"/>
            </a:avLst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b="3120"/>
          <a:stretch/>
        </p:blipFill>
        <p:spPr>
          <a:xfrm>
            <a:off x="1652661" y="1844824"/>
            <a:ext cx="5142264" cy="39734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136" y="1476419"/>
            <a:ext cx="3373104" cy="50422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3F84230-4EA5-4833-BC09-ECD713C5C434}"/>
              </a:ext>
            </a:extLst>
          </p:cNvPr>
          <p:cNvSpPr/>
          <p:nvPr/>
        </p:nvSpPr>
        <p:spPr>
          <a:xfrm>
            <a:off x="2567608" y="768533"/>
            <a:ext cx="67687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Gemini </a:t>
            </a:r>
            <a:r>
              <a:rPr lang="en-US" altLang="zh-TW" sz="4000" b="1" kern="0" dirty="0">
                <a:solidFill>
                  <a:srgbClr val="1A486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Notebook </a:t>
            </a:r>
            <a:r>
              <a:rPr lang="zh-TW" altLang="en-US" sz="40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資料分析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8E1663B-78BC-4D38-8BBB-A73E2090E009}"/>
              </a:ext>
            </a:extLst>
          </p:cNvPr>
          <p:cNvSpPr/>
          <p:nvPr/>
        </p:nvSpPr>
        <p:spPr>
          <a:xfrm>
            <a:off x="1775520" y="3789040"/>
            <a:ext cx="4824536" cy="12961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A73D829-0CF3-449C-903B-1BDDB0B4CEA8}"/>
              </a:ext>
            </a:extLst>
          </p:cNvPr>
          <p:cNvSpPr/>
          <p:nvPr/>
        </p:nvSpPr>
        <p:spPr>
          <a:xfrm>
            <a:off x="5374779" y="3388930"/>
            <a:ext cx="1225277" cy="40011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內容摘要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A49EAF0-0437-408F-9ECA-BB762C2876E2}"/>
              </a:ext>
            </a:extLst>
          </p:cNvPr>
          <p:cNvSpPr/>
          <p:nvPr/>
        </p:nvSpPr>
        <p:spPr>
          <a:xfrm>
            <a:off x="9208293" y="4981471"/>
            <a:ext cx="1225277" cy="40011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功能選項</a:t>
            </a:r>
          </a:p>
        </p:txBody>
      </p:sp>
    </p:spTree>
    <p:extLst>
      <p:ext uri="{BB962C8B-B14F-4D97-AF65-F5344CB8AC3E}">
        <p14:creationId xmlns:p14="http://schemas.microsoft.com/office/powerpoint/2010/main" val="30966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518F3C25-74D8-4A19-87E0-FEBADECAD599}"/>
              </a:ext>
            </a:extLst>
          </p:cNvPr>
          <p:cNvSpPr/>
          <p:nvPr/>
        </p:nvSpPr>
        <p:spPr>
          <a:xfrm>
            <a:off x="0" y="763642"/>
            <a:ext cx="12192000" cy="5397500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B46686A-7184-430F-B9BD-F6AF9B4D812F}"/>
              </a:ext>
            </a:extLst>
          </p:cNvPr>
          <p:cNvSpPr/>
          <p:nvPr/>
        </p:nvSpPr>
        <p:spPr>
          <a:xfrm>
            <a:off x="911424" y="1557897"/>
            <a:ext cx="43119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Gemini Notebook</a:t>
            </a:r>
          </a:p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生成簡報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BFE7423-50FD-41F5-B775-F57121076D58}"/>
              </a:ext>
            </a:extLst>
          </p:cNvPr>
          <p:cNvSpPr/>
          <p:nvPr/>
        </p:nvSpPr>
        <p:spPr>
          <a:xfrm>
            <a:off x="102816" y="5676839"/>
            <a:ext cx="2208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kern="1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Nano Banana Pro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F09C312-97B4-4080-8FC7-C6A21996C2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76" b="66607"/>
          <a:stretch/>
        </p:blipFill>
        <p:spPr>
          <a:xfrm>
            <a:off x="1034163" y="2799348"/>
            <a:ext cx="5056984" cy="251818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69CD8201-DF0D-4D4D-9C93-C7C334626660}"/>
              </a:ext>
            </a:extLst>
          </p:cNvPr>
          <p:cNvSpPr/>
          <p:nvPr/>
        </p:nvSpPr>
        <p:spPr>
          <a:xfrm>
            <a:off x="4665334" y="2342727"/>
            <a:ext cx="1425813" cy="461665"/>
          </a:xfrm>
          <a:prstGeom prst="rect">
            <a:avLst/>
          </a:prstGeom>
          <a:solidFill>
            <a:srgbClr val="1A4869"/>
          </a:solidFill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簡報封面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AE424DB9-BAF8-41FE-8850-47001E839465}"/>
              </a:ext>
            </a:extLst>
          </p:cNvPr>
          <p:cNvGrpSpPr/>
          <p:nvPr/>
        </p:nvGrpSpPr>
        <p:grpSpPr>
          <a:xfrm>
            <a:off x="6881587" y="751805"/>
            <a:ext cx="4276250" cy="5339518"/>
            <a:chOff x="6672064" y="521987"/>
            <a:chExt cx="4276250" cy="5339518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F7072CE9-0D9F-464F-8FF4-035D5C35D1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3526" b="13976"/>
            <a:stretch/>
          </p:blipFill>
          <p:spPr>
            <a:xfrm>
              <a:off x="6672064" y="983652"/>
              <a:ext cx="4276250" cy="4877853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3340999-2C30-420E-968D-256BB1AAE71B}"/>
                </a:ext>
              </a:extLst>
            </p:cNvPr>
            <p:cNvSpPr/>
            <p:nvPr/>
          </p:nvSpPr>
          <p:spPr>
            <a:xfrm>
              <a:off x="9522501" y="521987"/>
              <a:ext cx="1425813" cy="461665"/>
            </a:xfrm>
            <a:prstGeom prst="rect">
              <a:avLst/>
            </a:prstGeom>
            <a:solidFill>
              <a:srgbClr val="1A4869"/>
            </a:solidFill>
          </p:spPr>
          <p:txBody>
            <a:bodyPr wrap="square">
              <a:spAutoFit/>
            </a:bodyPr>
            <a:lstStyle/>
            <a:p>
              <a:r>
                <a:rPr lang="zh-TW" altLang="en-US" sz="2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簡報內容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482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2C1A4095-6C65-419B-A030-0DFB1343B40E}"/>
              </a:ext>
            </a:extLst>
          </p:cNvPr>
          <p:cNvSpPr/>
          <p:nvPr/>
        </p:nvSpPr>
        <p:spPr>
          <a:xfrm rot="10800000" flipV="1">
            <a:off x="2692893" y="4265554"/>
            <a:ext cx="6858001" cy="2213115"/>
          </a:xfrm>
          <a:prstGeom prst="triangle">
            <a:avLst>
              <a:gd name="adj" fmla="val 51049"/>
            </a:avLst>
          </a:prstGeom>
          <a:solidFill>
            <a:schemeClr val="tx2">
              <a:lumMod val="40000"/>
              <a:lumOff val="60000"/>
              <a:alpha val="5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B46686A-7184-430F-B9BD-F6AF9B4D812F}"/>
              </a:ext>
            </a:extLst>
          </p:cNvPr>
          <p:cNvSpPr/>
          <p:nvPr/>
        </p:nvSpPr>
        <p:spPr>
          <a:xfrm>
            <a:off x="3972909" y="1485888"/>
            <a:ext cx="429797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altLang="zh-TW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Gemini Notebook</a:t>
            </a:r>
          </a:p>
          <a:p>
            <a:pPr algn="ctr">
              <a:lnSpc>
                <a:spcPts val="3600"/>
              </a:lnSpc>
            </a:pPr>
            <a:endParaRPr lang="en-US" altLang="zh-TW" sz="36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algn="ctr">
              <a:lnSpc>
                <a:spcPts val="3600"/>
              </a:lnSpc>
            </a:pPr>
            <a:r>
              <a:rPr lang="zh-TW" altLang="en-US" sz="3600" b="1" kern="100" dirty="0">
                <a:solidFill>
                  <a:srgbClr val="6BC0E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資料分析</a:t>
            </a:r>
            <a:r>
              <a:rPr lang="en-US" altLang="zh-TW" sz="3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&amp;</a:t>
            </a:r>
            <a:r>
              <a:rPr lang="zh-TW" altLang="en-US" sz="3600" b="1" kern="100" dirty="0">
                <a:solidFill>
                  <a:srgbClr val="6BC0E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圖片生成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BFE7423-50FD-41F5-B775-F57121076D58}"/>
              </a:ext>
            </a:extLst>
          </p:cNvPr>
          <p:cNvSpPr/>
          <p:nvPr/>
        </p:nvSpPr>
        <p:spPr>
          <a:xfrm>
            <a:off x="6121894" y="2852936"/>
            <a:ext cx="2208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kern="1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Nano Banana Pro</a:t>
            </a:r>
            <a:endParaRPr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9CD8201-DF0D-4D4D-9C93-C7C334626660}"/>
              </a:ext>
            </a:extLst>
          </p:cNvPr>
          <p:cNvSpPr/>
          <p:nvPr/>
        </p:nvSpPr>
        <p:spPr>
          <a:xfrm>
            <a:off x="427384" y="6022759"/>
            <a:ext cx="3143671" cy="461665"/>
          </a:xfrm>
          <a:prstGeom prst="rect">
            <a:avLst/>
          </a:prstGeom>
          <a:solidFill>
            <a:srgbClr val="DC603C"/>
          </a:solidFill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風格一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D8D175D-169C-459F-B26A-B27B14FB5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85" y="389825"/>
            <a:ext cx="3143671" cy="563295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0BC0115-ED30-4779-B502-ABDFB38C8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9994" y="389800"/>
            <a:ext cx="3143671" cy="5632959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F967D63-CE5B-4FBD-B961-E5F7A4773DB5}"/>
              </a:ext>
            </a:extLst>
          </p:cNvPr>
          <p:cNvSpPr/>
          <p:nvPr/>
        </p:nvSpPr>
        <p:spPr>
          <a:xfrm>
            <a:off x="8639993" y="6022759"/>
            <a:ext cx="3143670" cy="461665"/>
          </a:xfrm>
          <a:prstGeom prst="rect">
            <a:avLst/>
          </a:prstGeom>
          <a:solidFill>
            <a:srgbClr val="5FA9A5"/>
          </a:solidFill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風格二</a:t>
            </a:r>
          </a:p>
        </p:txBody>
      </p:sp>
    </p:spTree>
    <p:extLst>
      <p:ext uri="{BB962C8B-B14F-4D97-AF65-F5344CB8AC3E}">
        <p14:creationId xmlns:p14="http://schemas.microsoft.com/office/powerpoint/2010/main" val="311969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D329360-BAD0-4BDE-A5D3-D12EFDD54E9C}"/>
              </a:ext>
            </a:extLst>
          </p:cNvPr>
          <p:cNvSpPr/>
          <p:nvPr/>
        </p:nvSpPr>
        <p:spPr>
          <a:xfrm>
            <a:off x="-240704" y="762001"/>
            <a:ext cx="12216264" cy="5397500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F8E8C6-76F5-43BD-A402-DB84BE83A977}"/>
              </a:ext>
            </a:extLst>
          </p:cNvPr>
          <p:cNvSpPr/>
          <p:nvPr/>
        </p:nvSpPr>
        <p:spPr>
          <a:xfrm>
            <a:off x="10879688" y="1"/>
            <a:ext cx="1336576" cy="6858000"/>
          </a:xfrm>
          <a:prstGeom prst="rect">
            <a:avLst/>
          </a:prstGeom>
          <a:solidFill>
            <a:srgbClr val="182657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100FF2B-39E3-4758-8CF3-DE90EA3A6C22}"/>
              </a:ext>
            </a:extLst>
          </p:cNvPr>
          <p:cNvSpPr/>
          <p:nvPr/>
        </p:nvSpPr>
        <p:spPr>
          <a:xfrm>
            <a:off x="10879688" y="-1"/>
            <a:ext cx="1336576" cy="6858000"/>
          </a:xfrm>
          <a:prstGeom prst="rect">
            <a:avLst/>
          </a:prstGeom>
          <a:solidFill>
            <a:srgbClr val="2954A3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D9758A27-E224-415A-B04C-808C96AFBFA4}"/>
              </a:ext>
            </a:extLst>
          </p:cNvPr>
          <p:cNvSpPr/>
          <p:nvPr/>
        </p:nvSpPr>
        <p:spPr>
          <a:xfrm rot="5400000" flipV="1">
            <a:off x="4281281" y="1500266"/>
            <a:ext cx="9267699" cy="3920970"/>
          </a:xfrm>
          <a:prstGeom prst="triangle">
            <a:avLst>
              <a:gd name="adj" fmla="val 43271"/>
            </a:avLst>
          </a:prstGeom>
          <a:solidFill>
            <a:srgbClr val="2954A3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2703FC09-FBDA-44AD-BC1A-3B1EB2D9D407}"/>
              </a:ext>
            </a:extLst>
          </p:cNvPr>
          <p:cNvSpPr/>
          <p:nvPr/>
        </p:nvSpPr>
        <p:spPr>
          <a:xfrm rot="5400000" flipV="1">
            <a:off x="5999948" y="1978262"/>
            <a:ext cx="6858001" cy="2901477"/>
          </a:xfrm>
          <a:prstGeom prst="triangle">
            <a:avLst>
              <a:gd name="adj" fmla="val 43271"/>
            </a:avLst>
          </a:prstGeom>
          <a:solidFill>
            <a:srgbClr val="2954A3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33F38B1-D6B1-4B08-A133-8593240F545E}"/>
              </a:ext>
            </a:extLst>
          </p:cNvPr>
          <p:cNvSpPr/>
          <p:nvPr/>
        </p:nvSpPr>
        <p:spPr>
          <a:xfrm>
            <a:off x="911424" y="1557897"/>
            <a:ext cx="203132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36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實作時間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27068D4-6931-4BDC-B25C-B0B76785FD04}"/>
              </a:ext>
            </a:extLst>
          </p:cNvPr>
          <p:cNvSpPr/>
          <p:nvPr/>
        </p:nvSpPr>
        <p:spPr>
          <a:xfrm>
            <a:off x="928121" y="2780928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測驗一 讓</a:t>
            </a:r>
            <a:r>
              <a:rPr lang="en-US" altLang="zh-TW" sz="24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ChatGPT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認識你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測驗二 使用</a:t>
            </a:r>
            <a:r>
              <a:rPr lang="en-US" altLang="zh-TW" sz="24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NoteBook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整理資料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測驗三 使用</a:t>
            </a:r>
            <a:r>
              <a:rPr lang="en-US" altLang="zh-TW" sz="24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ChatGPT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完成架構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測驗四 分段完成計畫書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測驗五 使用</a:t>
            </a:r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Gemini </a:t>
            </a:r>
            <a:r>
              <a:rPr lang="en-US" altLang="zh-TW" sz="24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NoteBook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製作簡報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1025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D329360-BAD0-4BDE-A5D3-D12EFDD54E9C}"/>
              </a:ext>
            </a:extLst>
          </p:cNvPr>
          <p:cNvSpPr/>
          <p:nvPr/>
        </p:nvSpPr>
        <p:spPr>
          <a:xfrm>
            <a:off x="0" y="-4"/>
            <a:ext cx="12216264" cy="6858003"/>
          </a:xfrm>
          <a:prstGeom prst="rect">
            <a:avLst/>
          </a:prstGeom>
          <a:solidFill>
            <a:srgbClr val="2954A3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 SemiBold" panose="00000700000000000000" pitchFamily="2" charset="0"/>
              <a:ea typeface="字魂36号-正文宋楷" panose="02000000000000000000" pitchFamily="2" charset="-122"/>
              <a:sym typeface="字魂36号-正文宋楷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68ECD78-45C7-4278-8A0B-3969365DED94}"/>
              </a:ext>
            </a:extLst>
          </p:cNvPr>
          <p:cNvSpPr/>
          <p:nvPr/>
        </p:nvSpPr>
        <p:spPr>
          <a:xfrm>
            <a:off x="911424" y="1557897"/>
            <a:ext cx="4131259" cy="743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TW" sz="100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Q</a:t>
            </a:r>
            <a:r>
              <a:rPr lang="zh-TW" altLang="en-US" sz="100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</a:t>
            </a:r>
            <a:r>
              <a:rPr lang="en-US" altLang="zh-TW" sz="100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&amp; A</a:t>
            </a:r>
            <a:endParaRPr lang="zh-TW" altLang="en-US" sz="10000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5CD727-0086-42C3-9F0D-75AA9ECB5586}"/>
              </a:ext>
            </a:extLst>
          </p:cNvPr>
          <p:cNvSpPr/>
          <p:nvPr/>
        </p:nvSpPr>
        <p:spPr>
          <a:xfrm>
            <a:off x="9480376" y="1196752"/>
            <a:ext cx="8497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7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感謝聆聽</a:t>
            </a:r>
            <a:endParaRPr lang="en-US" altLang="zh-TW" sz="7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MH_Title_1">
            <a:extLst>
              <a:ext uri="{FF2B5EF4-FFF2-40B4-BE49-F238E27FC236}">
                <a16:creationId xmlns:a16="http://schemas.microsoft.com/office/drawing/2014/main" id="{6249085A-DDFF-4C99-A122-E777989AB29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464840" y="2492896"/>
            <a:ext cx="3744416" cy="3727262"/>
          </a:xfrm>
          <a:prstGeom prst="ellipse">
            <a:avLst/>
          </a:prstGeom>
          <a:solidFill>
            <a:schemeClr val="bg1"/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8" name="MH_Title_1">
            <a:extLst>
              <a:ext uri="{FF2B5EF4-FFF2-40B4-BE49-F238E27FC236}">
                <a16:creationId xmlns:a16="http://schemas.microsoft.com/office/drawing/2014/main" id="{398FBC2B-8625-48E0-BD72-6B4D36A47C1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727848" y="2492896"/>
            <a:ext cx="3744416" cy="3727262"/>
          </a:xfrm>
          <a:prstGeom prst="ellipse">
            <a:avLst/>
          </a:prstGeom>
          <a:solidFill>
            <a:schemeClr val="bg1"/>
          </a:solidFill>
          <a:ln w="1270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endParaRPr lang="zh-TW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864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彩色活动策划方案答辩简约清新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2329"/>
  <p:tag name="MH_LIBRARY" val="GRAPHIC"/>
  <p:tag name="MH_TYPE" val="Title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16543</TotalTime>
  <Words>615</Words>
  <Application>Microsoft Office PowerPoint</Application>
  <PresentationFormat>寬螢幕</PresentationFormat>
  <Paragraphs>124</Paragraphs>
  <Slides>29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42" baseType="lpstr">
      <vt:lpstr>等线</vt:lpstr>
      <vt:lpstr>微软雅黑</vt:lpstr>
      <vt:lpstr>Montserrat</vt:lpstr>
      <vt:lpstr>Montserrat SemiBold</vt:lpstr>
      <vt:lpstr>宋体</vt:lpstr>
      <vt:lpstr>字魂35号-经典雅黑</vt:lpstr>
      <vt:lpstr>字魂36号-正文宋楷</vt:lpstr>
      <vt:lpstr>微軟正黑體</vt:lpstr>
      <vt:lpstr>新細明體</vt:lpstr>
      <vt:lpstr>Arial</vt:lpstr>
      <vt:lpstr>Calibri</vt:lpstr>
      <vt:lpstr>Wingdings</vt:lpstr>
      <vt:lpstr>Office 主题</vt:lpstr>
      <vt:lpstr>運用六個AI關鍵技巧讓企劃提案不卡關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>第一PPT，www.1ppt.com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时尚方格</dc:title>
  <dc:creator>第一PPT</dc:creator>
  <cp:keywords>www.1ppt.com</cp:keywords>
  <dc:description>www.1ppt.com</dc:description>
  <cp:lastModifiedBy>心宿二 晉嘉</cp:lastModifiedBy>
  <cp:revision>804</cp:revision>
  <dcterms:created xsi:type="dcterms:W3CDTF">2018-03-18T12:59:00Z</dcterms:created>
  <dcterms:modified xsi:type="dcterms:W3CDTF">2026-09-28T16:30:56Z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