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CR3" ContentType="image/png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8766" r:id="rId3"/>
    <p:sldId id="8691" r:id="rId4"/>
    <p:sldId id="8746" r:id="rId5"/>
    <p:sldId id="8768" r:id="rId6"/>
    <p:sldId id="8758" r:id="rId7"/>
    <p:sldId id="8755" r:id="rId8"/>
    <p:sldId id="8762" r:id="rId9"/>
    <p:sldId id="8748" r:id="rId10"/>
    <p:sldId id="8754" r:id="rId11"/>
    <p:sldId id="8747" r:id="rId12"/>
    <p:sldId id="8751" r:id="rId13"/>
    <p:sldId id="8749" r:id="rId14"/>
    <p:sldId id="8767" r:id="rId15"/>
    <p:sldId id="8703" r:id="rId16"/>
    <p:sldId id="8753" r:id="rId17"/>
    <p:sldId id="8763" r:id="rId18"/>
    <p:sldId id="8708" r:id="rId19"/>
    <p:sldId id="8723" r:id="rId20"/>
    <p:sldId id="8725" r:id="rId21"/>
    <p:sldId id="8759" r:id="rId22"/>
    <p:sldId id="8744" r:id="rId23"/>
    <p:sldId id="8761" r:id="rId24"/>
    <p:sldId id="8719" r:id="rId25"/>
  </p:sldIdLst>
  <p:sldSz cx="12192000" cy="6858000"/>
  <p:notesSz cx="6797675" cy="9926638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60080E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7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57EEA9-EEAF-4C6B-9DEE-7533C25B95A8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BD317-2D3C-4F53-A964-3A912FB209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7322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D69E29FD-5CB0-43B2-8DE4-7A81EECF5A0B}" type="datetimeFigureOut">
              <a:rPr lang="zh-CN" altLang="en-US" smtClean="0"/>
              <a:t>2026/9/29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32A2CAD8-F91A-409A-B778-AA7411176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03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61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93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366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36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259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62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188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555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721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508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325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53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275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5001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04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27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94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476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75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82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9E6307-B339-4BB6-917D-3C2347327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TW" altLang="zh-TW">
                <a:latin typeface="Source Han Sans TC"/>
                <a:ea typeface="Source Han Sans TC"/>
              </a:rPr>
              <a:t>按一下此處編輯母版標題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072071-EDC3-4497-9CF5-D380D8263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zh-TW">
                <a:latin typeface="Source Han Sans TC"/>
                <a:ea typeface="Source Han Sans TC"/>
              </a:rPr>
              <a:t>按一下此處編輯母版副標題樣式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0F51E2-6110-42B6-AD1C-2A061E70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B077BF-E70D-46F2-806A-019D5E9D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90F3DE-A7B7-4C33-862E-179405C3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F77EB-7B1C-4797-B807-1B765A21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>
                <a:latin typeface="Source Han Sans TC"/>
                <a:ea typeface="Source Han Sans TC"/>
              </a:rPr>
              <a:t>按一下此處編輯母版標題樣式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7EB334-C061-42FA-A5AE-07BFA3537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47535A-CA5C-4FEB-8741-595DAEBF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5168A3-DC42-4431-B2A4-33DDF8F9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8EB0B5-8941-4C75-B707-5940D44E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54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05127F-20D8-4068-878F-48890575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zh-TW" altLang="zh-TW">
                <a:latin typeface="Source Han Sans TC"/>
                <a:ea typeface="Source Han Sans TC"/>
              </a:rPr>
              <a:t>按一下此處編輯母版標題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98F518-0D22-4132-8C68-ED1D54680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1F2D2F-B897-46FD-A83C-A03ED06B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6671F4-D60B-47B4-BB35-3100C474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45399D-A2E8-4CAD-B3BB-26E911D8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92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94A8BC-975A-4B24-8DA5-BFD4085B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>
                <a:latin typeface="Source Han Sans TC"/>
                <a:ea typeface="Source Han Sans TC"/>
              </a:rPr>
              <a:t>按一下此處編輯母版標題樣式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B4331B-1258-49A7-A448-BA619BD2CB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832F10-E7A1-4918-9586-614F89310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315400-E657-44A6-9431-0775D133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4BE32A-A4EE-4002-9DA3-2E867BA7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05ECE8-9536-4F2A-A2C6-F24A7E3A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49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728D4C-61C7-4860-85A6-A3F6A9C4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zh-TW">
                <a:latin typeface="Source Han Sans TC"/>
                <a:ea typeface="Source Han Sans TC"/>
              </a:rPr>
              <a:t>按一下此處編輯母版標題樣式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DC5404-67DA-47BC-BDC7-CFE0371E0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C7319B-9EFD-4F2B-AFB4-6F8FF9B70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BA08BC7-5813-4F8F-A400-9C517B3D3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2A17C35-FA6D-40CF-817E-CED56FC47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C908C43-40B8-47E0-BEE5-4D569B39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B9C5204-5B7E-43D5-BD5A-EE4E2049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9D37292-8C9A-410B-BA66-F1870002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56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D604C9-D928-41DE-A839-3EAEC1FA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>
                <a:latin typeface="Source Han Sans TC"/>
                <a:ea typeface="Source Han Sans TC"/>
              </a:rPr>
              <a:t>按一下此處編輯母版標題樣式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DAC134-AFFB-4EBC-8577-3763C771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D0B644-513C-4606-84A6-087331DB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F4FFAE-F259-4982-A5E1-51E875184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27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8FB671-D110-4C75-BC20-D71012F4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4D5A602-2A66-4B9D-AC99-DCA045FC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FDC037-E85D-4B1C-AAF2-707E2003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71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8E56B-88A9-4A63-AA39-EEC66F4BB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zh-TW">
                <a:latin typeface="Source Han Sans TC"/>
                <a:ea typeface="Source Han Sans TC"/>
              </a:rPr>
              <a:t>按一下此處編輯母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AD1967-9EA4-49D8-B47A-A4928B9B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B30B7C7-9F69-405B-A724-A56FFE8CF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A3FB0E-9CF1-484B-B4E7-EDED727E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058464-C1D5-4E69-91AB-FEEADBE5E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D4698F-D47F-464C-8A82-581E076C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77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ACE7E5-5001-424A-AA19-22C73E29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zh-TW">
                <a:latin typeface="Source Han Sans TC"/>
                <a:ea typeface="Source Han Sans TC"/>
              </a:rPr>
              <a:t>按一下此處編輯母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37281FE-6EDA-43D6-9015-553BF16ED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0C39A6-BBC0-4016-B558-EF17FDE34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7275C6-0447-48E4-871A-D2274E6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AF0A44-B67C-432B-AF7A-A261D75E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4500BC-68D8-47FB-87BF-3CAD99BF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53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F56CA-60B2-41D2-9BC1-9F491180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>
                <a:latin typeface="Source Han Sans TC"/>
                <a:ea typeface="Source Han Sans TC"/>
              </a:rPr>
              <a:t>按一下此處編輯母版標題樣式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036413-0D1F-49C6-ABC3-E88B00AA9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vert"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0967AC-5B2E-4CE5-B02B-28F41E91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7432D6-B28E-4415-90A8-1491910D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1B169-DE41-4C59-B264-6376E14F0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72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F2B3E7E-5BF0-4A59-8E75-85A611782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vert">
            <a:normAutofit/>
          </a:bodyPr>
          <a:lstStyle/>
          <a:p>
            <a:r>
              <a:rPr lang="zh-TW" altLang="zh-TW">
                <a:latin typeface="Source Han Sans TC"/>
                <a:ea typeface="Source Han Sans TC"/>
              </a:rPr>
              <a:t>按一下此處編輯母版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8194D29-58BB-4975-B376-EF1A5BC29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vert"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8C711-39DA-4EF0-8F62-5B958554A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34A974-65FE-4464-B01A-02E8F7EFE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120632-8296-4676-AD40-600AE63B5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38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TW" altLang="zh-TW">
                <a:latin typeface="Source Han Sans TC"/>
                <a:ea typeface="Source Han Sans TC"/>
              </a:rPr>
              <a:pPr>
                <a:defRPr/>
              </a:pPr>
              <a:t>2026/9/29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TW" altLang="zh-TW">
                <a:latin typeface="Source Han Sans TC"/>
                <a:ea typeface="Source Han Sans TC"/>
              </a:rPr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48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743450" y="1751012"/>
            <a:ext cx="6400800" cy="4114800"/>
          </a:xfrm>
          <a:custGeom>
            <a:avLst/>
            <a:gdLst>
              <a:gd name="connsiteX0" fmla="*/ 4648200 w 6400800"/>
              <a:gd name="connsiteY0" fmla="*/ 2131255 h 4114800"/>
              <a:gd name="connsiteX1" fmla="*/ 6400800 w 6400800"/>
              <a:gd name="connsiteY1" fmla="*/ 2131255 h 4114800"/>
              <a:gd name="connsiteX2" fmla="*/ 6400800 w 6400800"/>
              <a:gd name="connsiteY2" fmla="*/ 4114800 h 4114800"/>
              <a:gd name="connsiteX3" fmla="*/ 4648200 w 6400800"/>
              <a:gd name="connsiteY3" fmla="*/ 4114800 h 4114800"/>
              <a:gd name="connsiteX4" fmla="*/ 0 w 6400800"/>
              <a:gd name="connsiteY4" fmla="*/ 2131255 h 4114800"/>
              <a:gd name="connsiteX5" fmla="*/ 4514850 w 6400800"/>
              <a:gd name="connsiteY5" fmla="*/ 2131255 h 4114800"/>
              <a:gd name="connsiteX6" fmla="*/ 4514850 w 6400800"/>
              <a:gd name="connsiteY6" fmla="*/ 4114800 h 4114800"/>
              <a:gd name="connsiteX7" fmla="*/ 0 w 6400800"/>
              <a:gd name="connsiteY7" fmla="*/ 4114800 h 4114800"/>
              <a:gd name="connsiteX8" fmla="*/ 1885950 w 6400800"/>
              <a:gd name="connsiteY8" fmla="*/ 0 h 4114800"/>
              <a:gd name="connsiteX9" fmla="*/ 6400800 w 6400800"/>
              <a:gd name="connsiteY9" fmla="*/ 0 h 4114800"/>
              <a:gd name="connsiteX10" fmla="*/ 6400800 w 6400800"/>
              <a:gd name="connsiteY10" fmla="*/ 1983545 h 4114800"/>
              <a:gd name="connsiteX11" fmla="*/ 1885950 w 6400800"/>
              <a:gd name="connsiteY11" fmla="*/ 1983545 h 4114800"/>
              <a:gd name="connsiteX12" fmla="*/ 0 w 6400800"/>
              <a:gd name="connsiteY12" fmla="*/ 0 h 4114800"/>
              <a:gd name="connsiteX13" fmla="*/ 1752600 w 6400800"/>
              <a:gd name="connsiteY13" fmla="*/ 0 h 4114800"/>
              <a:gd name="connsiteX14" fmla="*/ 1752600 w 6400800"/>
              <a:gd name="connsiteY14" fmla="*/ 1983545 h 4114800"/>
              <a:gd name="connsiteX15" fmla="*/ 0 w 6400800"/>
              <a:gd name="connsiteY15" fmla="*/ 1983545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400800" h="4114800">
                <a:moveTo>
                  <a:pt x="4648200" y="2131255"/>
                </a:moveTo>
                <a:lnTo>
                  <a:pt x="6400800" y="2131255"/>
                </a:lnTo>
                <a:lnTo>
                  <a:pt x="6400800" y="4114800"/>
                </a:lnTo>
                <a:lnTo>
                  <a:pt x="4648200" y="4114800"/>
                </a:lnTo>
                <a:close/>
                <a:moveTo>
                  <a:pt x="0" y="2131255"/>
                </a:moveTo>
                <a:lnTo>
                  <a:pt x="4514850" y="2131255"/>
                </a:lnTo>
                <a:lnTo>
                  <a:pt x="4514850" y="4114800"/>
                </a:lnTo>
                <a:lnTo>
                  <a:pt x="0" y="4114800"/>
                </a:lnTo>
                <a:close/>
                <a:moveTo>
                  <a:pt x="1885950" y="0"/>
                </a:moveTo>
                <a:lnTo>
                  <a:pt x="6400800" y="0"/>
                </a:lnTo>
                <a:lnTo>
                  <a:pt x="6400800" y="1983545"/>
                </a:lnTo>
                <a:lnTo>
                  <a:pt x="1885950" y="1983545"/>
                </a:lnTo>
                <a:close/>
                <a:moveTo>
                  <a:pt x="0" y="0"/>
                </a:moveTo>
                <a:lnTo>
                  <a:pt x="1752600" y="0"/>
                </a:lnTo>
                <a:lnTo>
                  <a:pt x="1752600" y="1983545"/>
                </a:lnTo>
                <a:lnTo>
                  <a:pt x="0" y="19835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85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6659563" y="2632075"/>
            <a:ext cx="4295775" cy="268446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77887" y="4664885"/>
            <a:ext cx="827316" cy="827314"/>
          </a:xfrm>
          <a:custGeom>
            <a:avLst/>
            <a:gdLst>
              <a:gd name="connsiteX0" fmla="*/ 353639 w 707278"/>
              <a:gd name="connsiteY0" fmla="*/ 0 h 707276"/>
              <a:gd name="connsiteX1" fmla="*/ 707278 w 707278"/>
              <a:gd name="connsiteY1" fmla="*/ 353638 h 707276"/>
              <a:gd name="connsiteX2" fmla="*/ 353639 w 707278"/>
              <a:gd name="connsiteY2" fmla="*/ 707276 h 707276"/>
              <a:gd name="connsiteX3" fmla="*/ 0 w 707278"/>
              <a:gd name="connsiteY3" fmla="*/ 353638 h 707276"/>
              <a:gd name="connsiteX4" fmla="*/ 353639 w 707278"/>
              <a:gd name="connsiteY4" fmla="*/ 0 h 70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78" h="707276">
                <a:moveTo>
                  <a:pt x="353639" y="0"/>
                </a:moveTo>
                <a:cubicBezTo>
                  <a:pt x="548948" y="0"/>
                  <a:pt x="707278" y="158329"/>
                  <a:pt x="707278" y="353638"/>
                </a:cubicBezTo>
                <a:cubicBezTo>
                  <a:pt x="707278" y="548947"/>
                  <a:pt x="548948" y="707276"/>
                  <a:pt x="353639" y="707276"/>
                </a:cubicBezTo>
                <a:cubicBezTo>
                  <a:pt x="158330" y="707276"/>
                  <a:pt x="0" y="548947"/>
                  <a:pt x="0" y="353638"/>
                </a:cubicBezTo>
                <a:cubicBezTo>
                  <a:pt x="0" y="158329"/>
                  <a:pt x="158330" y="0"/>
                  <a:pt x="353639" y="0"/>
                </a:cubicBezTo>
                <a:close/>
              </a:path>
            </a:pathLst>
          </a:custGeom>
          <a:effectLst>
            <a:outerShdw blurRad="127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554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46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32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4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F7264FB-0618-4E18-959B-77CB113B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zh-TW">
                <a:latin typeface="Source Han Sans TC"/>
                <a:ea typeface="Source Han Sans TC"/>
              </a:rPr>
              <a:t>按一下此處編輯母版標題樣式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F56141-EDC8-4561-B210-A15B1651A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zh-TW">
                <a:latin typeface="Source Han Sans TC"/>
                <a:ea typeface="Source Han Sans TC"/>
              </a:rPr>
              <a:t>編輯母版文字樣式</a:t>
            </a:r>
          </a:p>
          <a:p>
            <a:pPr lvl="1"/>
            <a:r>
              <a:rPr lang="zh-TW" altLang="zh-TW">
                <a:latin typeface="Source Han Sans TC"/>
                <a:ea typeface="Source Han Sans TC"/>
              </a:rPr>
              <a:t>第二級</a:t>
            </a:r>
          </a:p>
          <a:p>
            <a:pPr lvl="2"/>
            <a:r>
              <a:rPr lang="zh-TW" altLang="zh-TW">
                <a:latin typeface="Source Han Sans TC"/>
                <a:ea typeface="Source Han Sans TC"/>
              </a:rPr>
              <a:t>第三級</a:t>
            </a:r>
          </a:p>
          <a:p>
            <a:pPr lvl="3"/>
            <a:r>
              <a:rPr lang="zh-TW" altLang="zh-TW">
                <a:latin typeface="Source Han Sans TC"/>
                <a:ea typeface="Source Han Sans TC"/>
              </a:rPr>
              <a:t>第四級</a:t>
            </a:r>
          </a:p>
          <a:p>
            <a:pPr lvl="4"/>
            <a:r>
              <a:rPr lang="zh-TW" altLang="zh-TW">
                <a:latin typeface="Source Han Sans TC"/>
                <a:ea typeface="Source Han Sans TC"/>
              </a:rPr>
              <a:t>第五級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2B7860-1501-44BF-BDA2-4ECAC48F4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456EF-EDA7-466D-90A9-97D47B7037CB}" type="datetimeFigureOut">
              <a:rPr lang="zh-TW" altLang="zh-TW" smtClean="0">
                <a:latin typeface="Source Han Sans TC"/>
                <a:ea typeface="Source Han Sans TC"/>
              </a:r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1586E5-F721-4A39-860D-941C9E93E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3DB4B5-A198-4FFC-8349-20B0234F0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D73ED-7EBB-4E11-B60B-79773C5177D3}" type="slidenum">
              <a:rPr lang="zh-TW" altLang="zh-TW" smtClean="0">
                <a:latin typeface="Source Han Sans TC"/>
                <a:ea typeface="Source Han Sans TC"/>
              </a:r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81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5" r:id="rId14"/>
    <p:sldLayoutId id="2147483667" r:id="rId15"/>
    <p:sldLayoutId id="2147483668" r:id="rId16"/>
    <p:sldLayoutId id="2147483673" r:id="rId17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7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5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7.pn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0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1.CR3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8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F209151-4927-4105-9493-777B669F3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" y="0"/>
            <a:ext cx="12187975" cy="68580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4C4AAA5-E786-43A6-928A-661C84BD71EA}"/>
              </a:ext>
            </a:extLst>
          </p:cNvPr>
          <p:cNvSpPr/>
          <p:nvPr/>
        </p:nvSpPr>
        <p:spPr>
          <a:xfrm>
            <a:off x="792480" y="1066800"/>
            <a:ext cx="10607040" cy="4724400"/>
          </a:xfrm>
          <a:prstGeom prst="rect">
            <a:avLst/>
          </a:prstGeom>
          <a:solidFill>
            <a:schemeClr val="bg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4">
            <a:extLst>
              <a:ext uri="{FF2B5EF4-FFF2-40B4-BE49-F238E27FC236}">
                <a16:creationId xmlns:a16="http://schemas.microsoft.com/office/drawing/2014/main" id="{3F48116C-ED7E-41D3-9611-34A2F398C09D}"/>
              </a:ext>
            </a:extLst>
          </p:cNvPr>
          <p:cNvSpPr txBox="1"/>
          <p:nvPr/>
        </p:nvSpPr>
        <p:spPr>
          <a:xfrm>
            <a:off x="1069685" y="3305374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cs typeface="+mn-ea"/>
                <a:sym typeface="+mn-lt"/>
              </a:rPr>
              <a:t>作者</a:t>
            </a:r>
            <a:r>
              <a:rPr lang="zh-CN" altLang="en-US" sz="2400" dirty="0">
                <a:cs typeface="+mn-ea"/>
                <a:sym typeface="+mn-lt"/>
              </a:rPr>
              <a:t>：</a:t>
            </a:r>
            <a:r>
              <a:rPr lang="zh-TW" altLang="en-US" sz="2400" dirty="0">
                <a:cs typeface="+mn-ea"/>
                <a:sym typeface="+mn-lt"/>
              </a:rPr>
              <a:t>葉晉嘉</a:t>
            </a:r>
            <a:endParaRPr lang="en-US" altLang="zh-TW" sz="2400" dirty="0">
              <a:cs typeface="+mn-ea"/>
              <a:sym typeface="+mn-lt"/>
            </a:endParaRPr>
          </a:p>
          <a:p>
            <a:r>
              <a:rPr lang="zh-TW" altLang="en-US" sz="2400" dirty="0">
                <a:cs typeface="+mn-ea"/>
                <a:sym typeface="+mn-lt"/>
              </a:rPr>
              <a:t>屏東大學文化創意產業學系教授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5" name="文本框 5">
            <a:extLst>
              <a:ext uri="{FF2B5EF4-FFF2-40B4-BE49-F238E27FC236}">
                <a16:creationId xmlns:a16="http://schemas.microsoft.com/office/drawing/2014/main" id="{4E6B9237-A59C-4F82-93E0-D8996D04EBB7}"/>
              </a:ext>
            </a:extLst>
          </p:cNvPr>
          <p:cNvSpPr txBox="1"/>
          <p:nvPr/>
        </p:nvSpPr>
        <p:spPr>
          <a:xfrm>
            <a:off x="1069685" y="2019879"/>
            <a:ext cx="4499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Amazing encounter with sailfish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949DD714-6081-4B38-8FA0-68E0D273450D}"/>
              </a:ext>
            </a:extLst>
          </p:cNvPr>
          <p:cNvSpPr txBox="1"/>
          <p:nvPr/>
        </p:nvSpPr>
        <p:spPr>
          <a:xfrm>
            <a:off x="1023133" y="613210"/>
            <a:ext cx="4224233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0" b="1" dirty="0">
                <a:cs typeface="+mn-ea"/>
                <a:sym typeface="+mn-lt"/>
              </a:rPr>
              <a:t>旗遇紀</a:t>
            </a:r>
            <a:endParaRPr lang="zh-CN" altLang="en-US" sz="10500" b="1" dirty="0">
              <a:cs typeface="+mn-ea"/>
              <a:sym typeface="+mn-lt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9A80753-E191-485D-B2E9-975CFE9B7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241" y="3706888"/>
            <a:ext cx="2170279" cy="62413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B846772-9B0F-44D3-851F-786788560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523" y="3154461"/>
            <a:ext cx="1929093" cy="49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843314" y="607382"/>
            <a:ext cx="6269755" cy="6967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漫畫中也有鏢旗魚</a:t>
            </a:r>
            <a:r>
              <a:rPr lang="en-US" altLang="zh-TW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?</a:t>
            </a:r>
            <a:r>
              <a:rPr lang="zh-TW" altLang="en-US" dirty="0"/>
              <a:t>突</a:t>
            </a:r>
            <a:r>
              <a:rPr lang="ja-JP" altLang="en-US" dirty="0"/>
              <a:t>きん</a:t>
            </a:r>
            <a:r>
              <a:rPr lang="zh-TW" altLang="en-US" dirty="0"/>
              <a:t>棒漁</a:t>
            </a:r>
            <a:endParaRPr lang="en-US" altLang="zh-TW" sz="4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5"/>
          <a:stretch/>
        </p:blipFill>
        <p:spPr>
          <a:xfrm>
            <a:off x="8316225" y="1424279"/>
            <a:ext cx="3297905" cy="506140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91490" y="2088395"/>
            <a:ext cx="5004733" cy="362061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56" y="1424279"/>
            <a:ext cx="3516931" cy="497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2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785575" y="654227"/>
            <a:ext cx="10620850" cy="5549546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1228358" y="339635"/>
            <a:ext cx="4510088" cy="1993723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無形文化資產</a:t>
            </a:r>
            <a:r>
              <a:rPr lang="en-US" altLang="zh-TW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—</a:t>
            </a:r>
          </a:p>
          <a:p>
            <a:r>
              <a:rPr lang="zh-TW" altLang="en-US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鏢旗魚</a:t>
            </a:r>
            <a:endParaRPr lang="en-US" altLang="zh-TW" sz="6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5" name="TextBox 8">
            <a:extLst>
              <a:ext uri="{FF2B5EF4-FFF2-40B4-BE49-F238E27FC236}">
                <a16:creationId xmlns:a16="http://schemas.microsoft.com/office/drawing/2014/main" id="{F989D96D-B253-4A66-A008-3364A2A01859}"/>
              </a:ext>
            </a:extLst>
          </p:cNvPr>
          <p:cNvSpPr txBox="1"/>
          <p:nvPr/>
        </p:nvSpPr>
        <p:spPr>
          <a:xfrm>
            <a:off x="1281112" y="2932043"/>
            <a:ext cx="9629775" cy="314183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indent="504000">
              <a:lnSpc>
                <a:spcPts val="3000"/>
              </a:lnSpc>
            </a:pP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鏢旗魚漁業是一種使用動力漁船和鏢槍捕捉旗魚的傳統漁法，源自日本千葉縣房總半島，並傳入台灣。由於旗魚體型巨大且嘴型尖銳，使用釣鉤或漁網捕捉困難，因此採用鏢刺方式以保持魚肉的新鮮。這項漁業每年自中秋至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日為漁季，主要捕捉雨傘旗魚與白肉、紅肉旗魚。台灣鏢旗魚文化起源於日治時期，隨著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1932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台東成功漁港的設立，當地漁業逐步發展，提供漢人與阿美族等族群就業機會。鏢旗魚漁業依賴漁民的經驗與技能，傳統上不使用科技設備，強調眼力、射鏢技巧和團隊協作。然而，隨著漁業資源枯竭及年輕人對漁業缺乏興趣，這項技術逐漸衰退，現在僅台東成功鎮保有傳統技術。近年來，台東縣透過舉辦旗魚季等文化活動，提升對成功旗魚文化的關注，並於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年將其列為無形文化資產。</a:t>
            </a:r>
            <a:endParaRPr lang="en-US" altLang="zh-TW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BF22AAD-60AB-4D31-9642-1CCCC6509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635" y="339635"/>
            <a:ext cx="2757789" cy="183807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8AF718F-E10B-4F48-9313-3FAFA966D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4646" y="339635"/>
            <a:ext cx="2757789" cy="183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0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785575" y="654227"/>
            <a:ext cx="10620850" cy="5549546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512260" y="942742"/>
            <a:ext cx="2872871" cy="95559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zh-TW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在地船團訪談</a:t>
            </a:r>
            <a:endParaRPr lang="en-US" altLang="zh-TW" sz="44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50" y="2310513"/>
            <a:ext cx="1657752" cy="116656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4193" y="2338481"/>
            <a:ext cx="1746408" cy="120573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6724" y="2366412"/>
            <a:ext cx="1726684" cy="119713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6900" y="2357930"/>
            <a:ext cx="1749121" cy="121409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091" y="3705205"/>
            <a:ext cx="1715476" cy="118455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873" y="5110088"/>
            <a:ext cx="1757912" cy="1208405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4688" y="1002294"/>
            <a:ext cx="1648720" cy="1125431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80948" y="3744427"/>
            <a:ext cx="1680812" cy="116915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37430" y="3751722"/>
            <a:ext cx="1694877" cy="1161859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37430" y="5110088"/>
            <a:ext cx="1600601" cy="116838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80947" y="5110088"/>
            <a:ext cx="1731371" cy="120840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19904" y="3768291"/>
            <a:ext cx="1716005" cy="1164138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01995" y="866335"/>
            <a:ext cx="1734026" cy="126139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14603" y="2348164"/>
            <a:ext cx="1652161" cy="1170036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98686" y="2358347"/>
            <a:ext cx="1716602" cy="1196304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86900" y="5102710"/>
            <a:ext cx="1867561" cy="1248582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89843" y="1002294"/>
            <a:ext cx="1625445" cy="1056427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933530" y="3802231"/>
            <a:ext cx="1602207" cy="1070274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55843" y="5117901"/>
            <a:ext cx="1806910" cy="1200592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84688" y="3751722"/>
            <a:ext cx="1670467" cy="1117369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9919904" y="5089725"/>
            <a:ext cx="1695384" cy="120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4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305858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1083922" y="408331"/>
            <a:ext cx="7169022" cy="121174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defRPr>
            </a:lvl1pPr>
          </a:lstStyle>
          <a:p>
            <a:r>
              <a:rPr lang="zh-TW" altLang="en-US" dirty="0">
                <a:sym typeface="+mn-lt"/>
              </a:rPr>
              <a:t>黑潮與新港</a:t>
            </a:r>
            <a:endParaRPr lang="en-US" altLang="zh-TW" dirty="0">
              <a:sym typeface="+mn-lt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006" y="463526"/>
            <a:ext cx="5762625" cy="521017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6"/>
          <a:srcRect l="22271" t="6148"/>
          <a:stretch/>
        </p:blipFill>
        <p:spPr>
          <a:xfrm>
            <a:off x="259507" y="1796150"/>
            <a:ext cx="6979914" cy="48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305858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1083922" y="408331"/>
            <a:ext cx="7169022" cy="121174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defRPr>
            </a:lvl1pPr>
          </a:lstStyle>
          <a:p>
            <a:r>
              <a:rPr lang="zh-TW" altLang="en-US" dirty="0">
                <a:sym typeface="+mn-lt"/>
              </a:rPr>
              <a:t>信仰與信念</a:t>
            </a:r>
            <a:endParaRPr lang="en-US" altLang="zh-TW" dirty="0">
              <a:sym typeface="+mn-lt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834" y="673048"/>
            <a:ext cx="3938392" cy="257089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3834" y="3616017"/>
            <a:ext cx="3904844" cy="256255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922" y="1958495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2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1" y="1308454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134" y="750770"/>
            <a:ext cx="6239464" cy="4661247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1083922" y="408331"/>
            <a:ext cx="7169022" cy="121174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東部沿海旗魚種類</a:t>
            </a:r>
            <a:endParaRPr lang="en-US" altLang="zh-TW" sz="4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146" y="1867301"/>
            <a:ext cx="3359258" cy="188802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7"/>
          <a:srcRect r="9127"/>
          <a:stretch/>
        </p:blipFill>
        <p:spPr>
          <a:xfrm>
            <a:off x="399181" y="4029061"/>
            <a:ext cx="5626234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2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41" y="1531088"/>
            <a:ext cx="6940374" cy="478465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2817" y="376583"/>
            <a:ext cx="4066384" cy="609652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990704" y="5915630"/>
            <a:ext cx="2805655" cy="369332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/>
              <a:t>躍出海面的旗魚</a:t>
            </a:r>
            <a:endParaRPr lang="zh-TW" altLang="en-US" sz="20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4129637" y="2046335"/>
            <a:ext cx="2805655" cy="400110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sz="2000" b="1" dirty="0"/>
              <a:t>雙人鏢台</a:t>
            </a:r>
          </a:p>
        </p:txBody>
      </p:sp>
    </p:spTree>
    <p:extLst>
      <p:ext uri="{BB962C8B-B14F-4D97-AF65-F5344CB8AC3E}">
        <p14:creationId xmlns:p14="http://schemas.microsoft.com/office/powerpoint/2010/main" val="146370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5413" y="857250"/>
            <a:ext cx="6858000" cy="51435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4394" y="2136939"/>
            <a:ext cx="6140413" cy="4086166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589595" y="5982922"/>
            <a:ext cx="2805655" cy="369332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/>
              <a:t>倒叉</a:t>
            </a:r>
            <a:endParaRPr lang="zh-TW" altLang="en-US" sz="20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6148945" y="2604882"/>
            <a:ext cx="2805655" cy="369332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/>
              <a:t>標槍與三叉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3181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50" y="0"/>
            <a:ext cx="4580759" cy="6858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19628" y="857250"/>
            <a:ext cx="6858000" cy="51435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313781" y="502570"/>
            <a:ext cx="2805655" cy="369332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/>
              <a:t>旗魚尖刺放大</a:t>
            </a:r>
            <a:endParaRPr lang="zh-TW" altLang="en-US" sz="20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8814723" y="487181"/>
            <a:ext cx="2805655" cy="369332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/>
              <a:t>魚市標價後暫時保冷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1265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712668" y="502570"/>
            <a:ext cx="2805655" cy="369332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/>
              <a:t>取肉器檢視魚肉品質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6518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031" y="77098"/>
            <a:ext cx="4336949" cy="325344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457" y="47755"/>
            <a:ext cx="4418170" cy="331213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937" y="3615069"/>
            <a:ext cx="4340043" cy="325356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474" y="3577888"/>
            <a:ext cx="4372494" cy="328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04" y="0"/>
            <a:ext cx="9144000" cy="68580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9010996" y="519152"/>
            <a:ext cx="1952180" cy="366945"/>
          </a:xfrm>
          <a:prstGeom prst="rect">
            <a:avLst/>
          </a:prstGeom>
          <a:solidFill>
            <a:srgbClr val="FFCC00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/>
              <a:t>萬善廟  旗魚神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0001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39FE3E6D-9D60-44A8-907E-B09CC3E6E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09" y="0"/>
            <a:ext cx="10270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6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42"/>
          <p:cNvSpPr/>
          <p:nvPr/>
        </p:nvSpPr>
        <p:spPr>
          <a:xfrm flipH="1">
            <a:off x="6652022" y="4101361"/>
            <a:ext cx="3338412" cy="108684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鏢旗魚作業每年自中秋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12000"/>
              </a:lnSpc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過後至十二月三十一日止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12000"/>
              </a:lnSpc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魚季約三個月左右</a:t>
            </a:r>
            <a:endParaRPr lang="en-US" altLang="zh-CN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lt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690914" y="628236"/>
            <a:ext cx="4855121" cy="6967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鏢旗魚有關的繪本</a:t>
            </a:r>
            <a:endParaRPr lang="en-US" altLang="zh-TW" sz="4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022" y="416272"/>
            <a:ext cx="4285997" cy="607869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21" y="2195221"/>
            <a:ext cx="5856967" cy="414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7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677" y="336878"/>
            <a:ext cx="4383071" cy="630228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424" y="180002"/>
            <a:ext cx="6218997" cy="310949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7"/>
          <a:srcRect l="32744" t="19444" r="33323" b="32430"/>
          <a:stretch/>
        </p:blipFill>
        <p:spPr>
          <a:xfrm>
            <a:off x="8796248" y="3472945"/>
            <a:ext cx="2989904" cy="282828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8"/>
          <a:srcRect l="20267" t="-1" r="35696" b="23212"/>
          <a:stretch/>
        </p:blipFill>
        <p:spPr>
          <a:xfrm>
            <a:off x="5433917" y="3459796"/>
            <a:ext cx="2868162" cy="281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6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ABA5CDA-3C2C-48DF-AF7D-962E141FC9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0000"/>
                    </a14:imgEffect>
                  </a14:imgLayer>
                </a14:imgProps>
              </a:ext>
            </a:extLst>
          </a:blip>
          <a:srcRect l="25370" t="25555" r="4730" b="31424"/>
          <a:stretch/>
        </p:blipFill>
        <p:spPr>
          <a:xfrm>
            <a:off x="1" y="3907671"/>
            <a:ext cx="12192000" cy="295032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AB84BF8-5A1E-48B4-BF6E-9E888DE48585}"/>
              </a:ext>
            </a:extLst>
          </p:cNvPr>
          <p:cNvSpPr/>
          <p:nvPr/>
        </p:nvSpPr>
        <p:spPr>
          <a:xfrm>
            <a:off x="-14369" y="1405249"/>
            <a:ext cx="12192000" cy="5549546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57150"/>
            <a:ext cx="9753600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3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8">
            <a:extLst>
              <a:ext uri="{FF2B5EF4-FFF2-40B4-BE49-F238E27FC236}">
                <a16:creationId xmlns:a16="http://schemas.microsoft.com/office/drawing/2014/main" id="{F989D96D-B253-4A66-A008-3364A2A01859}"/>
              </a:ext>
            </a:extLst>
          </p:cNvPr>
          <p:cNvSpPr txBox="1"/>
          <p:nvPr/>
        </p:nvSpPr>
        <p:spPr>
          <a:xfrm>
            <a:off x="1328735" y="1822940"/>
            <a:ext cx="9629775" cy="2107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indent="468000">
              <a:lnSpc>
                <a:spcPts val="3000"/>
              </a:lnSpc>
            </a:pPr>
            <a:r>
              <a:rPr lang="zh-TW" altLang="zh-TW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繪本運用描述漁民父子之間的感情，逐漸帶出鏢旗魚的相關知識，最後呼籲珍惜海洋資源，重視文化傳承。阿義的父親是一位鏢手，但是從事鏢旗魚的工作很危險，也從未讓兒子參與，阿義在好奇心的驅使之下，扮演偵探想了解父親的工作，在過程中逐漸認識到家鄉鏢旗魚的文化重要性，同時帶出新港重要的在地人物，並受父親的影響，立志學習鏢旗魚技法，在故事結尾時，阿義已經成長為一位傑出的鏢手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7BBAD-A7E1-453B-A928-07E334013581}"/>
              </a:ext>
            </a:extLst>
          </p:cNvPr>
          <p:cNvSpPr txBox="1"/>
          <p:nvPr/>
        </p:nvSpPr>
        <p:spPr>
          <a:xfrm>
            <a:off x="1281111" y="495211"/>
            <a:ext cx="9725025" cy="123595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旗遇紀</a:t>
            </a:r>
            <a:r>
              <a:rPr lang="en-US" altLang="zh-TW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—</a:t>
            </a:r>
            <a:r>
              <a:rPr lang="zh-TW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故事特色</a:t>
            </a:r>
            <a:endParaRPr lang="en-US" altLang="zh-TW" sz="7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485CB284-915C-4D40-9A2A-F7D178A5A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20782"/>
            <a:ext cx="12192000" cy="253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5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87BBAD-A7E1-453B-A928-07E334013581}"/>
              </a:ext>
            </a:extLst>
          </p:cNvPr>
          <p:cNvSpPr txBox="1"/>
          <p:nvPr/>
        </p:nvSpPr>
        <p:spPr>
          <a:xfrm>
            <a:off x="1281111" y="495211"/>
            <a:ext cx="9725025" cy="123595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旗遇紀</a:t>
            </a:r>
            <a:r>
              <a:rPr lang="en-US" altLang="zh-TW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—</a:t>
            </a:r>
            <a:r>
              <a:rPr lang="zh-TW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人物設定</a:t>
            </a:r>
            <a:r>
              <a:rPr lang="en-US" altLang="zh-TW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(</a:t>
            </a:r>
            <a:r>
              <a:rPr lang="zh-TW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一版</a:t>
            </a:r>
            <a:r>
              <a:rPr lang="en-US" altLang="zh-TW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)</a:t>
            </a:r>
            <a:endParaRPr lang="en-US" altLang="zh-TW" sz="7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4AA4C58-BD77-4E9E-9016-BEFE8EC1D8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8" t="1281" r="1482" b="1700"/>
          <a:stretch/>
        </p:blipFill>
        <p:spPr>
          <a:xfrm>
            <a:off x="981512" y="1795244"/>
            <a:ext cx="3322041" cy="471925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686FFBA1-90D7-4A15-9ACA-3ED69CACA2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59"/>
          <a:stretch/>
        </p:blipFill>
        <p:spPr>
          <a:xfrm>
            <a:off x="4303553" y="1731168"/>
            <a:ext cx="3392026" cy="478332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9F4894E-FC3C-431D-9164-C148D1E34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5579" y="1483572"/>
            <a:ext cx="3508925" cy="496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87BBAD-A7E1-453B-A928-07E334013581}"/>
              </a:ext>
            </a:extLst>
          </p:cNvPr>
          <p:cNvSpPr txBox="1"/>
          <p:nvPr/>
        </p:nvSpPr>
        <p:spPr>
          <a:xfrm>
            <a:off x="1281111" y="495211"/>
            <a:ext cx="9725025" cy="123595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旗遇紀</a:t>
            </a:r>
            <a:r>
              <a:rPr lang="en-US" altLang="zh-TW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—</a:t>
            </a:r>
            <a:r>
              <a:rPr lang="zh-TW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人物設定</a:t>
            </a:r>
            <a:r>
              <a:rPr lang="en-US" altLang="zh-TW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(</a:t>
            </a:r>
            <a:r>
              <a:rPr lang="zh-TW" alt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二版</a:t>
            </a:r>
            <a:r>
              <a:rPr lang="en-US" altLang="zh-TW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)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740A1EAB-104A-4128-8037-815BD45E23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30" r="54856" b="66578"/>
          <a:stretch/>
        </p:blipFill>
        <p:spPr>
          <a:xfrm>
            <a:off x="10413533" y="2293412"/>
            <a:ext cx="1551964" cy="193602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9A2D462-9E65-4C02-ACF9-34B8F4D454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20" t="33289" b="34582"/>
          <a:stretch/>
        </p:blipFill>
        <p:spPr>
          <a:xfrm>
            <a:off x="226504" y="1907299"/>
            <a:ext cx="4541063" cy="223735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5E4E247-08D8-4175-A522-A7AD28A5F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20782"/>
            <a:ext cx="12192000" cy="253721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38B20CF3-C413-46E2-B5C3-A903368E0E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83" t="65244" r="4280"/>
          <a:stretch/>
        </p:blipFill>
        <p:spPr>
          <a:xfrm>
            <a:off x="4767567" y="1948819"/>
            <a:ext cx="3984771" cy="228061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4E06896-08BF-4383-981F-FFB9DF3125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06" r="1400" b="66578"/>
          <a:stretch/>
        </p:blipFill>
        <p:spPr>
          <a:xfrm>
            <a:off x="8759922" y="2040169"/>
            <a:ext cx="1653611" cy="228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3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42"/>
          <p:cNvSpPr/>
          <p:nvPr/>
        </p:nvSpPr>
        <p:spPr>
          <a:xfrm flipH="1">
            <a:off x="6652022" y="4101361"/>
            <a:ext cx="3338412" cy="108684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鏢旗魚作業每年自中秋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12000"/>
              </a:lnSpc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過後至十二月三十一日止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12000"/>
              </a:lnSpc>
            </a:pPr>
            <a:r>
              <a:rPr lang="zh-TW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魚季約三個月左右</a:t>
            </a:r>
            <a:endParaRPr lang="en-US" altLang="zh-CN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lt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79" y="1029082"/>
            <a:ext cx="11386641" cy="5590793"/>
          </a:xfrm>
          <a:prstGeom prst="rect">
            <a:avLst/>
          </a:prstGeom>
        </p:spPr>
      </p:pic>
      <p:sp>
        <p:nvSpPr>
          <p:cNvPr id="19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402679" y="180975"/>
            <a:ext cx="4855121" cy="6967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旗遇紀</a:t>
            </a:r>
            <a:r>
              <a:rPr lang="zh-TW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封面及封底</a:t>
            </a:r>
            <a:endParaRPr lang="en-US" altLang="zh-TW" sz="4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907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1E4CB49D-0C82-4D3F-8CB2-17E5FBF46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492"/>
            <a:ext cx="12192000" cy="611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6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8">
            <a:extLst>
              <a:ext uri="{FF2B5EF4-FFF2-40B4-BE49-F238E27FC236}">
                <a16:creationId xmlns:a16="http://schemas.microsoft.com/office/drawing/2014/main" id="{A980C96F-E4FB-4A12-8340-7B7B676343AE}"/>
              </a:ext>
            </a:extLst>
          </p:cNvPr>
          <p:cNvSpPr txBox="1"/>
          <p:nvPr/>
        </p:nvSpPr>
        <p:spPr>
          <a:xfrm>
            <a:off x="690914" y="628236"/>
            <a:ext cx="4855121" cy="69677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zh-TW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rPr>
              <a:t>鏢旗魚新書發表</a:t>
            </a:r>
            <a:endParaRPr lang="en-US" altLang="zh-TW" sz="4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1" y="1580321"/>
            <a:ext cx="3551583" cy="266368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657" y="1580321"/>
            <a:ext cx="3551583" cy="266368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642" y="1580321"/>
            <a:ext cx="3551583" cy="266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6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F209151-4927-4105-9493-777B669F3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" y="0"/>
            <a:ext cx="12187975" cy="68580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4C4AAA5-E786-43A6-928A-661C84BD71EA}"/>
              </a:ext>
            </a:extLst>
          </p:cNvPr>
          <p:cNvSpPr/>
          <p:nvPr/>
        </p:nvSpPr>
        <p:spPr>
          <a:xfrm>
            <a:off x="792480" y="1066800"/>
            <a:ext cx="10607040" cy="4724400"/>
          </a:xfrm>
          <a:prstGeom prst="rect">
            <a:avLst/>
          </a:prstGeom>
          <a:solidFill>
            <a:schemeClr val="bg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949DD714-6081-4B38-8FA0-68E0D273450D}"/>
              </a:ext>
            </a:extLst>
          </p:cNvPr>
          <p:cNvSpPr txBox="1"/>
          <p:nvPr/>
        </p:nvSpPr>
        <p:spPr>
          <a:xfrm>
            <a:off x="3310621" y="2050675"/>
            <a:ext cx="5570756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05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感謝聆聽</a:t>
            </a:r>
            <a:endParaRPr lang="zh-CN" altLang="en-US" sz="105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91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cut/>
      </p:transition>
    </mc:Choice>
    <mc:Fallback xmlns="">
      <p:transition spd="slow"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ur="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2.6 unknown"/>
  <p:tag name="AS_RELEASE_DATE" val="2021.11.30"/>
  <p:tag name="AS_TITLE" val="Aspose.Slides for Java"/>
  <p:tag name="AS_VERSION" val="21.11"/>
</p:tagLst>
</file>

<file path=ppt/theme/theme1.xml><?xml version="1.0" encoding="utf-8"?>
<a:theme xmlns:a="http://schemas.openxmlformats.org/drawingml/2006/main" name="千图网海量PPT模板www.58pic.com​​">
  <a:themeElements>
    <a:clrScheme name="自定义 1051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168BBA"/>
      </a:accent1>
      <a:accent2>
        <a:srgbClr val="168BBA"/>
      </a:accent2>
      <a:accent3>
        <a:srgbClr val="168BBA"/>
      </a:accent3>
      <a:accent4>
        <a:srgbClr val="168BBA"/>
      </a:accent4>
      <a:accent5>
        <a:srgbClr val="168BBA"/>
      </a:accent5>
      <a:accent6>
        <a:srgbClr val="168BBA"/>
      </a:accent6>
      <a:hlink>
        <a:srgbClr val="168BBA"/>
      </a:hlink>
      <a:folHlink>
        <a:srgbClr val="680000"/>
      </a:folHlink>
    </a:clrScheme>
    <a:fontScheme name="oyveazjh">
      <a:majorFont>
        <a:latin typeface="庞门正道标题体" panose="020F0302020204030204"/>
        <a:ea typeface="庞门正道标题体"/>
        <a:cs typeface="Arial"/>
      </a:majorFont>
      <a:minorFont>
        <a:latin typeface="庞门正道标题体" panose="020F0302020204030204"/>
        <a:ea typeface="庞门正道标题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3792</TotalTime>
  <Words>513</Words>
  <Application>Microsoft Office PowerPoint</Application>
  <PresentationFormat>寬螢幕</PresentationFormat>
  <Paragraphs>54</Paragraphs>
  <Slides>24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2" baseType="lpstr">
      <vt:lpstr>等线</vt:lpstr>
      <vt:lpstr>Source Han Sans TC</vt:lpstr>
      <vt:lpstr>庞门正道标题体</vt:lpstr>
      <vt:lpstr>微軟正黑體</vt:lpstr>
      <vt:lpstr>新細明體</vt:lpstr>
      <vt:lpstr>Arial</vt:lpstr>
      <vt:lpstr>Calibri</vt:lpstr>
      <vt:lpstr>千图网海量PPT模板www.58pic.com​​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心宿二 晉嘉</cp:lastModifiedBy>
  <cp:revision>208</cp:revision>
  <cp:lastPrinted>2024-03-25T08:21:45Z</cp:lastPrinted>
  <dcterms:created xsi:type="dcterms:W3CDTF">2018-04-10T08:10:31Z</dcterms:created>
  <dcterms:modified xsi:type="dcterms:W3CDTF">2026-09-28T16:51:40Z</dcterms:modified>
</cp:coreProperties>
</file>