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sldIdLst>
    <p:sldId id="293" r:id="rId2"/>
    <p:sldId id="338" r:id="rId3"/>
    <p:sldId id="290" r:id="rId4"/>
    <p:sldId id="264" r:id="rId5"/>
    <p:sldId id="270" r:id="rId6"/>
    <p:sldId id="296" r:id="rId7"/>
    <p:sldId id="357" r:id="rId8"/>
    <p:sldId id="318" r:id="rId9"/>
    <p:sldId id="311" r:id="rId10"/>
    <p:sldId id="322" r:id="rId11"/>
    <p:sldId id="306" r:id="rId12"/>
  </p:sldIdLst>
  <p:sldSz cx="12192000" cy="6858000"/>
  <p:notesSz cx="9929813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8E31"/>
    <a:srgbClr val="338D7A"/>
    <a:srgbClr val="95B1D7"/>
    <a:srgbClr val="C94777"/>
    <a:srgbClr val="F6DEE7"/>
    <a:srgbClr val="D56F94"/>
    <a:srgbClr val="96CBE7"/>
    <a:srgbClr val="B8C8DF"/>
    <a:srgbClr val="B6DEEA"/>
    <a:srgbClr val="4266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51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0751F2-2546-47EC-A116-D241EDED7E5F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4685C52-59F7-46EE-8030-CB8D0D534351}">
      <dgm:prSet phldrT="[文字]"/>
      <dgm:spPr>
        <a:solidFill>
          <a:schemeClr val="accent1">
            <a:lumMod val="40000"/>
            <a:lumOff val="60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endParaRPr lang="zh-TW" altLang="en-US" dirty="0"/>
        </a:p>
      </dgm:t>
    </dgm:pt>
    <dgm:pt modelId="{FF4C4EDB-F716-44CA-ACF4-24E7931EA97F}" type="parTrans" cxnId="{5F2A1750-B89F-4136-99B6-55D541245015}">
      <dgm:prSet/>
      <dgm:spPr/>
      <dgm:t>
        <a:bodyPr/>
        <a:lstStyle/>
        <a:p>
          <a:endParaRPr lang="zh-TW" altLang="en-US"/>
        </a:p>
      </dgm:t>
    </dgm:pt>
    <dgm:pt modelId="{7F2BC4CC-995E-4DC2-9160-7FE5BC2A1A08}" type="sibTrans" cxnId="{5F2A1750-B89F-4136-99B6-55D541245015}">
      <dgm:prSet/>
      <dgm:spPr/>
      <dgm:t>
        <a:bodyPr/>
        <a:lstStyle/>
        <a:p>
          <a:endParaRPr lang="zh-TW" altLang="en-US"/>
        </a:p>
      </dgm:t>
    </dgm:pt>
    <dgm:pt modelId="{303F7B15-C430-41CC-809C-5856BBF5C622}">
      <dgm:prSet/>
      <dgm:spPr>
        <a:solidFill>
          <a:schemeClr val="accent3">
            <a:lumMod val="20000"/>
            <a:lumOff val="80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endParaRPr lang="zh-TW" altLang="en-US" dirty="0"/>
        </a:p>
      </dgm:t>
    </dgm:pt>
    <dgm:pt modelId="{37F135E2-1B84-4FE5-8451-D2ADA699F1F9}" type="parTrans" cxnId="{4CB67F16-4D65-45C9-A6E6-611B68A84BC7}">
      <dgm:prSet/>
      <dgm:spPr/>
      <dgm:t>
        <a:bodyPr/>
        <a:lstStyle/>
        <a:p>
          <a:endParaRPr lang="zh-TW" altLang="en-US"/>
        </a:p>
      </dgm:t>
    </dgm:pt>
    <dgm:pt modelId="{2B8E2D17-12DB-4196-B894-9E724CEC08C8}" type="sibTrans" cxnId="{4CB67F16-4D65-45C9-A6E6-611B68A84BC7}">
      <dgm:prSet/>
      <dgm:spPr/>
      <dgm:t>
        <a:bodyPr/>
        <a:lstStyle/>
        <a:p>
          <a:endParaRPr lang="zh-TW" altLang="en-US"/>
        </a:p>
      </dgm:t>
    </dgm:pt>
    <dgm:pt modelId="{83013EA7-B943-4528-AB0C-E2FB827BA60B}">
      <dgm:prSet phldrT="[文字]" custT="1"/>
      <dgm:spPr>
        <a:solidFill>
          <a:schemeClr val="accent5">
            <a:lumMod val="60000"/>
            <a:lumOff val="40000"/>
          </a:schemeClr>
        </a:solidFill>
        <a:ln w="38100">
          <a:solidFill>
            <a:schemeClr val="bg1"/>
          </a:solidFill>
        </a:ln>
      </dgm:spPr>
      <dgm:t>
        <a:bodyPr/>
        <a:lstStyle/>
        <a:p>
          <a:endParaRPr lang="zh-TW" altLang="en-US" sz="1600" dirty="0"/>
        </a:p>
      </dgm:t>
    </dgm:pt>
    <dgm:pt modelId="{118D2C43-9F9A-4CA7-8A74-DA50F4363003}" type="sibTrans" cxnId="{2814C512-F2A8-4321-89B5-4ADCB40E286E}">
      <dgm:prSet/>
      <dgm:spPr/>
      <dgm:t>
        <a:bodyPr/>
        <a:lstStyle/>
        <a:p>
          <a:endParaRPr lang="zh-TW" altLang="en-US"/>
        </a:p>
      </dgm:t>
    </dgm:pt>
    <dgm:pt modelId="{5F5867AE-0487-4FF4-A967-B94C352D2C51}" type="parTrans" cxnId="{2814C512-F2A8-4321-89B5-4ADCB40E286E}">
      <dgm:prSet/>
      <dgm:spPr/>
      <dgm:t>
        <a:bodyPr/>
        <a:lstStyle/>
        <a:p>
          <a:endParaRPr lang="zh-TW" altLang="en-US"/>
        </a:p>
      </dgm:t>
    </dgm:pt>
    <dgm:pt modelId="{71941DAA-01EF-4612-9129-58BF95BF54E5}" type="pres">
      <dgm:prSet presAssocID="{060751F2-2546-47EC-A116-D241EDED7E5F}" presName="Name0" presStyleCnt="0">
        <dgm:presLayoutVars>
          <dgm:dir/>
          <dgm:animLvl val="lvl"/>
          <dgm:resizeHandles val="exact"/>
        </dgm:presLayoutVars>
      </dgm:prSet>
      <dgm:spPr/>
    </dgm:pt>
    <dgm:pt modelId="{C8500DB4-56A3-4A79-A4ED-51B2268262E6}" type="pres">
      <dgm:prSet presAssocID="{94685C52-59F7-46EE-8030-CB8D0D534351}" presName="Name8" presStyleCnt="0"/>
      <dgm:spPr/>
    </dgm:pt>
    <dgm:pt modelId="{BCD0FA4E-74C3-4CE7-ADC9-5C16576C85D9}" type="pres">
      <dgm:prSet presAssocID="{94685C52-59F7-46EE-8030-CB8D0D534351}" presName="level" presStyleLbl="node1" presStyleIdx="0" presStyleCnt="3" custScaleX="98136" custLinFactNeighborX="-2288" custLinFactNeighborY="-563">
        <dgm:presLayoutVars>
          <dgm:chMax val="1"/>
          <dgm:bulletEnabled val="1"/>
        </dgm:presLayoutVars>
      </dgm:prSet>
      <dgm:spPr/>
    </dgm:pt>
    <dgm:pt modelId="{2097EF7F-AD3E-40F6-8DFF-3DDB59BB4AA9}" type="pres">
      <dgm:prSet presAssocID="{94685C52-59F7-46EE-8030-CB8D0D53435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8C8B54F-8692-442A-A7EC-DD439AC82930}" type="pres">
      <dgm:prSet presAssocID="{83013EA7-B943-4528-AB0C-E2FB827BA60B}" presName="Name8" presStyleCnt="0"/>
      <dgm:spPr/>
    </dgm:pt>
    <dgm:pt modelId="{EF250A79-9168-4E18-BCFE-3F2120AF5E94}" type="pres">
      <dgm:prSet presAssocID="{83013EA7-B943-4528-AB0C-E2FB827BA60B}" presName="level" presStyleLbl="node1" presStyleIdx="1" presStyleCnt="3" custScaleX="98747" custScaleY="61431" custLinFactNeighborX="-764" custLinFactNeighborY="-1238">
        <dgm:presLayoutVars>
          <dgm:chMax val="1"/>
          <dgm:bulletEnabled val="1"/>
        </dgm:presLayoutVars>
      </dgm:prSet>
      <dgm:spPr/>
    </dgm:pt>
    <dgm:pt modelId="{026F5097-738A-4ABA-AA06-D74E8FB4B7F3}" type="pres">
      <dgm:prSet presAssocID="{83013EA7-B943-4528-AB0C-E2FB827BA60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4C74DFE-468D-47FC-8A80-89175E1881FF}" type="pres">
      <dgm:prSet presAssocID="{303F7B15-C430-41CC-809C-5856BBF5C622}" presName="Name8" presStyleCnt="0"/>
      <dgm:spPr/>
    </dgm:pt>
    <dgm:pt modelId="{994C6B7B-7799-47DF-BB5D-E2F3C37BF4E3}" type="pres">
      <dgm:prSet presAssocID="{303F7B15-C430-41CC-809C-5856BBF5C622}" presName="level" presStyleLbl="node1" presStyleIdx="2" presStyleCnt="3" custScaleX="99046" custScaleY="76530" custLinFactNeighborX="-5797" custLinFactNeighborY="2596">
        <dgm:presLayoutVars>
          <dgm:chMax val="1"/>
          <dgm:bulletEnabled val="1"/>
        </dgm:presLayoutVars>
      </dgm:prSet>
      <dgm:spPr/>
    </dgm:pt>
    <dgm:pt modelId="{46B6178C-177F-47F1-8A77-7417F38E7FA0}" type="pres">
      <dgm:prSet presAssocID="{303F7B15-C430-41CC-809C-5856BBF5C622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BA2BB0D-B1A6-43B1-8CCD-24BAF020D1A7}" type="presOf" srcId="{83013EA7-B943-4528-AB0C-E2FB827BA60B}" destId="{026F5097-738A-4ABA-AA06-D74E8FB4B7F3}" srcOrd="1" destOrd="0" presId="urn:microsoft.com/office/officeart/2005/8/layout/pyramid1"/>
    <dgm:cxn modelId="{2814C512-F2A8-4321-89B5-4ADCB40E286E}" srcId="{060751F2-2546-47EC-A116-D241EDED7E5F}" destId="{83013EA7-B943-4528-AB0C-E2FB827BA60B}" srcOrd="1" destOrd="0" parTransId="{5F5867AE-0487-4FF4-A967-B94C352D2C51}" sibTransId="{118D2C43-9F9A-4CA7-8A74-DA50F4363003}"/>
    <dgm:cxn modelId="{4CB67F16-4D65-45C9-A6E6-611B68A84BC7}" srcId="{060751F2-2546-47EC-A116-D241EDED7E5F}" destId="{303F7B15-C430-41CC-809C-5856BBF5C622}" srcOrd="2" destOrd="0" parTransId="{37F135E2-1B84-4FE5-8451-D2ADA699F1F9}" sibTransId="{2B8E2D17-12DB-4196-B894-9E724CEC08C8}"/>
    <dgm:cxn modelId="{2FA53B23-8562-4211-9C71-F057E47402F1}" type="presOf" srcId="{303F7B15-C430-41CC-809C-5856BBF5C622}" destId="{994C6B7B-7799-47DF-BB5D-E2F3C37BF4E3}" srcOrd="0" destOrd="0" presId="urn:microsoft.com/office/officeart/2005/8/layout/pyramid1"/>
    <dgm:cxn modelId="{8919D363-95CC-4444-BC48-3A644F10D011}" type="presOf" srcId="{94685C52-59F7-46EE-8030-CB8D0D534351}" destId="{BCD0FA4E-74C3-4CE7-ADC9-5C16576C85D9}" srcOrd="0" destOrd="0" presId="urn:microsoft.com/office/officeart/2005/8/layout/pyramid1"/>
    <dgm:cxn modelId="{5F2A1750-B89F-4136-99B6-55D541245015}" srcId="{060751F2-2546-47EC-A116-D241EDED7E5F}" destId="{94685C52-59F7-46EE-8030-CB8D0D534351}" srcOrd="0" destOrd="0" parTransId="{FF4C4EDB-F716-44CA-ACF4-24E7931EA97F}" sibTransId="{7F2BC4CC-995E-4DC2-9160-7FE5BC2A1A08}"/>
    <dgm:cxn modelId="{C74A5072-B9E4-4D08-95EB-8359F7E85D9E}" type="presOf" srcId="{94685C52-59F7-46EE-8030-CB8D0D534351}" destId="{2097EF7F-AD3E-40F6-8DFF-3DDB59BB4AA9}" srcOrd="1" destOrd="0" presId="urn:microsoft.com/office/officeart/2005/8/layout/pyramid1"/>
    <dgm:cxn modelId="{0A51267B-D92B-4053-AC54-B991E7B5AF38}" type="presOf" srcId="{83013EA7-B943-4528-AB0C-E2FB827BA60B}" destId="{EF250A79-9168-4E18-BCFE-3F2120AF5E94}" srcOrd="0" destOrd="0" presId="urn:microsoft.com/office/officeart/2005/8/layout/pyramid1"/>
    <dgm:cxn modelId="{9AD5AC86-2B74-4FA4-9DCC-A885B3970BFE}" type="presOf" srcId="{060751F2-2546-47EC-A116-D241EDED7E5F}" destId="{71941DAA-01EF-4612-9129-58BF95BF54E5}" srcOrd="0" destOrd="0" presId="urn:microsoft.com/office/officeart/2005/8/layout/pyramid1"/>
    <dgm:cxn modelId="{68F60BCA-A16D-4100-9CBC-3C5E291B9B7B}" type="presOf" srcId="{303F7B15-C430-41CC-809C-5856BBF5C622}" destId="{46B6178C-177F-47F1-8A77-7417F38E7FA0}" srcOrd="1" destOrd="0" presId="urn:microsoft.com/office/officeart/2005/8/layout/pyramid1"/>
    <dgm:cxn modelId="{B649C2CC-BC32-4521-A0D7-5950C7122ECE}" type="presParOf" srcId="{71941DAA-01EF-4612-9129-58BF95BF54E5}" destId="{C8500DB4-56A3-4A79-A4ED-51B2268262E6}" srcOrd="0" destOrd="0" presId="urn:microsoft.com/office/officeart/2005/8/layout/pyramid1"/>
    <dgm:cxn modelId="{47C8149C-D11E-4EEF-9E74-65EBFA5CDBB6}" type="presParOf" srcId="{C8500DB4-56A3-4A79-A4ED-51B2268262E6}" destId="{BCD0FA4E-74C3-4CE7-ADC9-5C16576C85D9}" srcOrd="0" destOrd="0" presId="urn:microsoft.com/office/officeart/2005/8/layout/pyramid1"/>
    <dgm:cxn modelId="{E862A266-BC0E-422F-B8F4-C80AD82AFA43}" type="presParOf" srcId="{C8500DB4-56A3-4A79-A4ED-51B2268262E6}" destId="{2097EF7F-AD3E-40F6-8DFF-3DDB59BB4AA9}" srcOrd="1" destOrd="0" presId="urn:microsoft.com/office/officeart/2005/8/layout/pyramid1"/>
    <dgm:cxn modelId="{26933CE3-B89A-4988-97A6-BC3B4D5B4521}" type="presParOf" srcId="{71941DAA-01EF-4612-9129-58BF95BF54E5}" destId="{B8C8B54F-8692-442A-A7EC-DD439AC82930}" srcOrd="1" destOrd="0" presId="urn:microsoft.com/office/officeart/2005/8/layout/pyramid1"/>
    <dgm:cxn modelId="{8ECE88BE-A8C2-41E9-924C-4168E15D2C8D}" type="presParOf" srcId="{B8C8B54F-8692-442A-A7EC-DD439AC82930}" destId="{EF250A79-9168-4E18-BCFE-3F2120AF5E94}" srcOrd="0" destOrd="0" presId="urn:microsoft.com/office/officeart/2005/8/layout/pyramid1"/>
    <dgm:cxn modelId="{12C8DA15-F7F4-4BC6-A1CC-2B1F33A0D64C}" type="presParOf" srcId="{B8C8B54F-8692-442A-A7EC-DD439AC82930}" destId="{026F5097-738A-4ABA-AA06-D74E8FB4B7F3}" srcOrd="1" destOrd="0" presId="urn:microsoft.com/office/officeart/2005/8/layout/pyramid1"/>
    <dgm:cxn modelId="{9C9E7ED4-EA0F-4599-A61F-CCBDF4CEBDD8}" type="presParOf" srcId="{71941DAA-01EF-4612-9129-58BF95BF54E5}" destId="{64C74DFE-468D-47FC-8A80-89175E1881FF}" srcOrd="2" destOrd="0" presId="urn:microsoft.com/office/officeart/2005/8/layout/pyramid1"/>
    <dgm:cxn modelId="{2D4935AF-E2A3-48AC-91C5-E22D1D0D3810}" type="presParOf" srcId="{64C74DFE-468D-47FC-8A80-89175E1881FF}" destId="{994C6B7B-7799-47DF-BB5D-E2F3C37BF4E3}" srcOrd="0" destOrd="0" presId="urn:microsoft.com/office/officeart/2005/8/layout/pyramid1"/>
    <dgm:cxn modelId="{070E34E4-C791-41F2-BFFB-FF9A57DF0651}" type="presParOf" srcId="{64C74DFE-468D-47FC-8A80-89175E1881FF}" destId="{46B6178C-177F-47F1-8A77-7417F38E7FA0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0FA4E-74C3-4CE7-ADC9-5C16576C85D9}">
      <dsp:nvSpPr>
        <dsp:cNvPr id="0" name=""/>
        <dsp:cNvSpPr/>
      </dsp:nvSpPr>
      <dsp:spPr>
        <a:xfrm>
          <a:off x="1844402" y="0"/>
          <a:ext cx="2676578" cy="2148223"/>
        </a:xfrm>
        <a:prstGeom prst="trapezoid">
          <a:avLst>
            <a:gd name="adj" fmla="val 63481"/>
          </a:avLst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500" kern="1200" dirty="0"/>
        </a:p>
      </dsp:txBody>
      <dsp:txXfrm>
        <a:off x="1844402" y="0"/>
        <a:ext cx="2676578" cy="2148223"/>
      </dsp:txXfrm>
    </dsp:sp>
    <dsp:sp modelId="{EF250A79-9168-4E18-BCFE-3F2120AF5E94}">
      <dsp:nvSpPr>
        <dsp:cNvPr id="0" name=""/>
        <dsp:cNvSpPr/>
      </dsp:nvSpPr>
      <dsp:spPr>
        <a:xfrm>
          <a:off x="1037592" y="2121628"/>
          <a:ext cx="4347728" cy="1319675"/>
        </a:xfrm>
        <a:prstGeom prst="trapezoid">
          <a:avLst>
            <a:gd name="adj" fmla="val 63481"/>
          </a:avLst>
        </a:prstGeom>
        <a:solidFill>
          <a:schemeClr val="accent5">
            <a:lumMod val="60000"/>
            <a:lumOff val="4000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kern="1200" dirty="0"/>
        </a:p>
      </dsp:txBody>
      <dsp:txXfrm>
        <a:off x="1798444" y="2121628"/>
        <a:ext cx="2826023" cy="1319675"/>
      </dsp:txXfrm>
    </dsp:sp>
    <dsp:sp modelId="{994C6B7B-7799-47DF-BB5D-E2F3C37BF4E3}">
      <dsp:nvSpPr>
        <dsp:cNvPr id="0" name=""/>
        <dsp:cNvSpPr/>
      </dsp:nvSpPr>
      <dsp:spPr>
        <a:xfrm>
          <a:off x="0" y="3467899"/>
          <a:ext cx="6428272" cy="1644035"/>
        </a:xfrm>
        <a:prstGeom prst="trapezoid">
          <a:avLst>
            <a:gd name="adj" fmla="val 63481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500" kern="1200" dirty="0"/>
        </a:p>
      </dsp:txBody>
      <dsp:txXfrm>
        <a:off x="1124947" y="3467899"/>
        <a:ext cx="4178377" cy="164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4596" y="1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8D504-5446-4215-9A18-25FB0F8A6D1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982" y="3271381"/>
            <a:ext cx="794385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4596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EAAD9-757A-4F28-90A8-E2AB84C5C39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58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4B5A23-C81F-4AF5-A748-1D1EE9350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6F8B85E-9692-4475-9B5C-3E3DB5D88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005B73-604A-4AB5-8137-DDC71FB7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A8CD0-5039-4A9F-96EC-D8A1FFB0FA4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57B5ED-EDEA-4726-A63A-ABCD88DD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561B83-F1A6-46DA-BD34-3B375CB34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4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8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2AFF599-F9A5-411F-BFB9-C4FB2A3A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3CECED-CCAF-4DDD-B539-F3AF15540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0C8BE3-B2E2-4859-8481-2ADA01A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61CF1-4262-4550-8C13-F51D7210782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8CDC39-E89C-42A8-9B52-C7D6DAC2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B28C08-4C0A-48B8-A2D2-41A018AB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 userDrawn="1"/>
        </p:nvSpPr>
        <p:spPr>
          <a:xfrm flipH="1">
            <a:off x="293861" y="1091138"/>
            <a:ext cx="11574367" cy="5419177"/>
          </a:xfrm>
          <a:prstGeom prst="roundRect">
            <a:avLst>
              <a:gd name="adj" fmla="val 1892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8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80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24B900-D8B5-4B2F-9A9B-DAFD4392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6D0AAEF-5449-4C97-B530-902BE63F1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8CE2F0-2D83-432D-AAAB-53B7BDAD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56843-4270-4443-BB57-F3F36F77CDA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14A1FD5-451B-4844-91B8-CAAD13002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4FCB56-5F29-4966-828B-6F12C897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7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A8BCA9-CCD6-4662-A75A-29683674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B64179-D214-4078-BA5F-DFCB5B7AB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779CDF-61C0-406A-811C-6499DEFD4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E2950D3-3FB5-4335-966B-7606E354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7C6CA-8B33-44E1-966E-F4FFFF46AC9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EA6937B-7D55-49EA-B7A1-89529F5A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B794612-C908-4F25-B9A3-09427AE3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262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3C1362-BBA7-4D01-B788-14FDB950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AC57B0-4E1F-4D85-8918-3867A4BE7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57D204-8AC0-4D04-AEF3-91D211206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5EB064-60AB-4FE5-AF06-C9FE48BB4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9DB6808-33C3-4B13-8365-0D85B8DDB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C2640C7-3844-4222-AC6F-AB4902A4D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7A69E-F06F-467A-89E4-C919CDF0777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1889AA5-8486-41FD-8413-A10122960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2CBBB2D-B216-4BCD-8B81-731C681C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0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649871-FAAA-407D-9245-5C61A8E32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A38A7DA-9D13-4BB7-ADE4-F35E84E3A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B96A-62FA-455C-AF92-2BDBC9335F1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3FEE6E1-89D7-49AE-A816-C7B25C1D5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16B1AE1-FDC9-44CA-9C12-53013C082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28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75ACA46-7E3A-4F54-B5C7-2D501C80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B636-BBBD-47C4-B23B-E3D58DD0EC7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A6C4713-7972-4FE4-B6C4-CD4F252F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D64F96C-A2F1-409B-B68C-BE3C8992C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03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13D69A-09A1-4C99-B3A6-6FFAF00F0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A0AD2F4-8A1D-4D48-B8E0-B0A9F378B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2D0DD9-6BA7-496D-AB88-10339921C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E604958-49B0-4000-9AE8-1A82649D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E24D7-E10B-4150-8278-FF6FF036F3B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224506-57FE-4AE4-915B-1BCF662C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6D5D81-A0DA-465B-9DDB-DA44E7CF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9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D983AA-0F4A-45E5-9631-DE95D374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327D0E-1174-49F8-B6E6-ED9C4C24C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09C250D-0505-42BE-A5E8-7419DF44E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BEAFD8E-9839-4C72-8762-8562A916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14691-CC75-4BB6-9A1E-EA1125DA91E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FA4037-6B16-4DCF-B42A-04CA15059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1A69A5-76C9-4317-9EA8-5195D125D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9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E36BD6-A4CF-4B25-AB1E-51253291E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749623F-E56B-4F2D-8C1B-7FE5A6708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8878DC-1F89-454E-8C22-21927454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220B-36CA-4522-A1DD-208B7E16259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C32D40-FC59-4599-8DB0-4EDB55159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BECE70-0B94-4918-8A6B-CE318F78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690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CC509A6-106F-4F30-B678-2B05478C0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728D6E4-1D89-4B38-BBBD-0F0516981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995D7F-87F4-4EAE-B067-A371E5D3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2135-3D47-4AB5-B255-752D1D352D3E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6F322D-4B78-410F-883C-30640F0A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A676F9-DE6E-4CF9-8A5F-C636669B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6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67ADECC-9799-4216-9862-AA5ADA4C8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7C8BE3-DBC3-496D-978E-EEAF27BD1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A01D7B-4D81-4C57-A818-0D2B635AD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09A1A-B9B9-44B1-AFAB-959822A5F43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2026-09-29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504206-C714-4A83-8AB2-390F6A4DB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61C595-D0A5-4894-99F9-5A8A1E0099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2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86264" y="-77638"/>
            <a:ext cx="12439290" cy="7099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Group 16">
            <a:extLst>
              <a:ext uri="{FF2B5EF4-FFF2-40B4-BE49-F238E27FC236}">
                <a16:creationId xmlns:a16="http://schemas.microsoft.com/office/drawing/2014/main" id="{1DAF0BC0-3F8D-4E65-AA6E-92BA93F02567}"/>
              </a:ext>
            </a:extLst>
          </p:cNvPr>
          <p:cNvGrpSpPr/>
          <p:nvPr/>
        </p:nvGrpSpPr>
        <p:grpSpPr>
          <a:xfrm>
            <a:off x="471055" y="1298545"/>
            <a:ext cx="6844145" cy="2123658"/>
            <a:chOff x="1104174" y="312041"/>
            <a:chExt cx="6844145" cy="2123658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0C89054-7350-4DBA-947C-61FEB40774AA}"/>
                </a:ext>
              </a:extLst>
            </p:cNvPr>
            <p:cNvSpPr txBox="1"/>
            <p:nvPr/>
          </p:nvSpPr>
          <p:spPr>
            <a:xfrm>
              <a:off x="1566565" y="312041"/>
              <a:ext cx="6381754" cy="21236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4400" b="1" spc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 Bold"/>
                  <a:ea typeface="Montserrat Black" charset="0"/>
                  <a:cs typeface="Montserrat Black" charset="0"/>
                </a:rPr>
                <a:t>台灣地方創生的運作機制與觀察</a:t>
              </a:r>
              <a:endParaRPr lang="en-US" sz="44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Bold"/>
                <a:ea typeface="Montserrat Black" charset="0"/>
                <a:cs typeface="Montserrat Black" charset="0"/>
              </a:endParaRPr>
            </a:p>
          </p:txBody>
        </p:sp>
        <p:cxnSp>
          <p:nvCxnSpPr>
            <p:cNvPr id="12" name="Straight Connector 9">
              <a:extLst>
                <a:ext uri="{FF2B5EF4-FFF2-40B4-BE49-F238E27FC236}">
                  <a16:creationId xmlns:a16="http://schemas.microsoft.com/office/drawing/2014/main" id="{E3D3923C-2C2F-48A7-93F2-C75D392C2DAC}"/>
                </a:ext>
              </a:extLst>
            </p:cNvPr>
            <p:cNvCxnSpPr>
              <a:cxnSpLocks/>
            </p:cNvCxnSpPr>
            <p:nvPr/>
          </p:nvCxnSpPr>
          <p:spPr>
            <a:xfrm>
              <a:off x="1104174" y="2330512"/>
              <a:ext cx="5560290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21">
            <a:extLst>
              <a:ext uri="{FF2B5EF4-FFF2-40B4-BE49-F238E27FC236}">
                <a16:creationId xmlns:a16="http://schemas.microsoft.com/office/drawing/2014/main" id="{E725296E-F4DD-4D09-8FE7-DC128FD1F353}"/>
              </a:ext>
            </a:extLst>
          </p:cNvPr>
          <p:cNvSpPr/>
          <p:nvPr/>
        </p:nvSpPr>
        <p:spPr>
          <a:xfrm>
            <a:off x="933446" y="4378380"/>
            <a:ext cx="5236446" cy="2479619"/>
          </a:xfrm>
          <a:prstGeom prst="rect">
            <a:avLst/>
          </a:prstGeom>
          <a:solidFill>
            <a:srgbClr val="B8C8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22">
            <a:extLst>
              <a:ext uri="{FF2B5EF4-FFF2-40B4-BE49-F238E27FC236}">
                <a16:creationId xmlns:a16="http://schemas.microsoft.com/office/drawing/2014/main" id="{3797B6A8-6864-4E1A-92E7-2A51703C8097}"/>
              </a:ext>
            </a:extLst>
          </p:cNvPr>
          <p:cNvGrpSpPr/>
          <p:nvPr/>
        </p:nvGrpSpPr>
        <p:grpSpPr>
          <a:xfrm>
            <a:off x="1114241" y="4907941"/>
            <a:ext cx="3669343" cy="1343471"/>
            <a:chOff x="826361" y="4069898"/>
            <a:chExt cx="2557673" cy="1343471"/>
          </a:xfrm>
        </p:grpSpPr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2830DAEF-AB7E-42DA-8864-0DEBF1A1CDC5}"/>
                </a:ext>
              </a:extLst>
            </p:cNvPr>
            <p:cNvSpPr txBox="1"/>
            <p:nvPr/>
          </p:nvSpPr>
          <p:spPr>
            <a:xfrm>
              <a:off x="826361" y="4069898"/>
              <a:ext cx="25576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TW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 Extrabold" panose="020B0906030804020204" pitchFamily="34" charset="0"/>
                </a:rPr>
                <a:t>演講人║葉晉嘉 </a:t>
              </a:r>
              <a:r>
                <a:rPr lang="zh-TW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Open Sans Extrabold" panose="020B0906030804020204" pitchFamily="34" charset="0"/>
                </a:rPr>
                <a:t>教授</a:t>
              </a: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F15D9695-8837-4A20-A4C3-91994D787836}"/>
                </a:ext>
              </a:extLst>
            </p:cNvPr>
            <p:cNvSpPr txBox="1"/>
            <p:nvPr/>
          </p:nvSpPr>
          <p:spPr>
            <a:xfrm>
              <a:off x="1134559" y="4490039"/>
              <a:ext cx="2249475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b="1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Montserrat Black" charset="0"/>
                </a:rPr>
                <a:t>國立屏東大學</a:t>
              </a:r>
              <a:endParaRPr lang="en-US" altLang="zh-TW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charset="0"/>
              </a:endParaRPr>
            </a:p>
            <a:p>
              <a:pPr>
                <a:lnSpc>
                  <a:spcPct val="150000"/>
                </a:lnSpc>
              </a:pPr>
              <a:r>
                <a:rPr lang="zh-TW" altLang="en-US" b="1" spc="3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Montserrat Black" charset="0"/>
                </a:rPr>
                <a:t>文化創意產業學系系主任</a:t>
              </a: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984" y="3317016"/>
            <a:ext cx="6632324" cy="3052734"/>
          </a:xfrm>
          <a:prstGeom prst="rect">
            <a:avLst/>
          </a:prstGeom>
        </p:spPr>
      </p:pic>
      <p:pic>
        <p:nvPicPr>
          <p:cNvPr id="22" name="圖片版面配置區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" t="19409" r="10858" b="-12145"/>
          <a:stretch/>
        </p:blipFill>
        <p:spPr>
          <a:xfrm>
            <a:off x="5231266" y="-103452"/>
            <a:ext cx="7121760" cy="441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3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4850"/>
            <a:ext cx="12220575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152E-7846-41F9-A07C-FCC2BB1315E4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2440" y="685138"/>
            <a:ext cx="4723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A0BF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地方創生事業提案流程</a:t>
            </a:r>
          </a:p>
        </p:txBody>
      </p:sp>
      <p:sp>
        <p:nvSpPr>
          <p:cNvPr id="6" name="矩形 5"/>
          <p:cNvSpPr/>
          <p:nvPr/>
        </p:nvSpPr>
        <p:spPr>
          <a:xfrm>
            <a:off x="5833056" y="946747"/>
            <a:ext cx="2380778" cy="3467597"/>
          </a:xfrm>
          <a:prstGeom prst="rect">
            <a:avLst/>
          </a:prstGeom>
          <a:noFill/>
          <a:ln w="76200">
            <a:solidFill>
              <a:srgbClr val="FF669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648495" y="978279"/>
            <a:ext cx="1213945" cy="10712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8061023" y="349278"/>
            <a:ext cx="3564326" cy="533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資料來源：</a:t>
            </a:r>
            <a:endParaRPr lang="en-US" altLang="zh-TW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r"/>
            <a:r>
              <a:rPr lang="zh-TW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國發會，</a:t>
            </a:r>
            <a:r>
              <a:rPr lang="en-US" altLang="zh-TW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2018&lt;</a:t>
            </a:r>
            <a:r>
              <a:rPr lang="zh-TW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地方創生政策構想</a:t>
            </a:r>
            <a:r>
              <a:rPr lang="en-US" altLang="zh-TW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&gt;</a:t>
            </a:r>
            <a:endParaRPr lang="zh-TW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708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LOGO</a:t>
            </a:r>
            <a:r>
              <a:rPr lang="zh-TW" altLang="en-US" sz="4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設計理念</a:t>
            </a:r>
            <a:endParaRPr lang="en-US" altLang="ko-KR" sz="40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內容版面配置區 5">
            <a:extLst>
              <a:ext uri="{FF2B5EF4-FFF2-40B4-BE49-F238E27FC236}">
                <a16:creationId xmlns:a16="http://schemas.microsoft.com/office/drawing/2014/main" id="{BDE146EB-748F-4E36-8D43-06C9AD8E5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2" y="1600201"/>
            <a:ext cx="5714996" cy="4286248"/>
          </a:xfrm>
        </p:spPr>
      </p:pic>
      <p:sp>
        <p:nvSpPr>
          <p:cNvPr id="11" name="圖說文字: 折線 10">
            <a:extLst>
              <a:ext uri="{FF2B5EF4-FFF2-40B4-BE49-F238E27FC236}">
                <a16:creationId xmlns:a16="http://schemas.microsoft.com/office/drawing/2014/main" id="{270EC0D5-19D5-4258-8A4B-7BB2FBC8A04B}"/>
              </a:ext>
            </a:extLst>
          </p:cNvPr>
          <p:cNvSpPr/>
          <p:nvPr/>
        </p:nvSpPr>
        <p:spPr>
          <a:xfrm>
            <a:off x="9219935" y="1725176"/>
            <a:ext cx="2495897" cy="1614924"/>
          </a:xfrm>
          <a:prstGeom prst="roundRect">
            <a:avLst/>
          </a:prstGeom>
          <a:solidFill>
            <a:srgbClr val="B1C4E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源自屏東落山風意象，表源源不絕的推進力，風也是季節循環的象徵</a:t>
            </a:r>
            <a:endParaRPr lang="en-US" altLang="zh-TW" sz="16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風生水起而靈動</a:t>
            </a:r>
          </a:p>
        </p:txBody>
      </p:sp>
      <p:sp>
        <p:nvSpPr>
          <p:cNvPr id="12" name="圖說文字: 折線 11">
            <a:extLst>
              <a:ext uri="{FF2B5EF4-FFF2-40B4-BE49-F238E27FC236}">
                <a16:creationId xmlns:a16="http://schemas.microsoft.com/office/drawing/2014/main" id="{190C6EE5-E70F-4038-8CBB-0093AE2AE465}"/>
              </a:ext>
            </a:extLst>
          </p:cNvPr>
          <p:cNvSpPr/>
          <p:nvPr/>
        </p:nvSpPr>
        <p:spPr>
          <a:xfrm>
            <a:off x="9219935" y="4154528"/>
            <a:ext cx="2495897" cy="1731921"/>
          </a:xfrm>
          <a:prstGeom prst="roundRect">
            <a:avLst/>
          </a:prstGeom>
          <a:solidFill>
            <a:srgbClr val="D56F94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借喻九重葛生長特性，耐旱、喜日照，常年開花的堅毅生命力，地方創生如同扎根在地土壤而綻放出鮮豔的花朵 </a:t>
            </a:r>
          </a:p>
        </p:txBody>
      </p:sp>
      <p:sp>
        <p:nvSpPr>
          <p:cNvPr id="13" name="圖說文字: 折線 12">
            <a:extLst>
              <a:ext uri="{FF2B5EF4-FFF2-40B4-BE49-F238E27FC236}">
                <a16:creationId xmlns:a16="http://schemas.microsoft.com/office/drawing/2014/main" id="{79383A67-9969-4C84-A9FD-982777ACB52C}"/>
              </a:ext>
            </a:extLst>
          </p:cNvPr>
          <p:cNvSpPr/>
          <p:nvPr/>
        </p:nvSpPr>
        <p:spPr>
          <a:xfrm>
            <a:off x="433967" y="1725177"/>
            <a:ext cx="2495897" cy="1614924"/>
          </a:xfrm>
          <a:prstGeom prst="roundRect">
            <a:avLst/>
          </a:prstGeom>
          <a:solidFill>
            <a:srgbClr val="B4C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表示孕育在地客家、閩南、原住民多元文化養分的大武山，及地方創生所擁有的在地</a:t>
            </a:r>
            <a:r>
              <a:rPr lang="en-US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DNA</a:t>
            </a:r>
            <a:endPara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圖說文字: 折線 13">
            <a:extLst>
              <a:ext uri="{FF2B5EF4-FFF2-40B4-BE49-F238E27FC236}">
                <a16:creationId xmlns:a16="http://schemas.microsoft.com/office/drawing/2014/main" id="{70E510E2-B778-47BE-9BCB-8C9C54547729}"/>
              </a:ext>
            </a:extLst>
          </p:cNvPr>
          <p:cNvSpPr/>
          <p:nvPr/>
        </p:nvSpPr>
        <p:spPr>
          <a:xfrm>
            <a:off x="433967" y="4154529"/>
            <a:ext cx="2495897" cy="1731920"/>
          </a:xfrm>
          <a:prstGeom prst="roundRect">
            <a:avLst/>
          </a:prstGeom>
          <a:solidFill>
            <a:srgbClr val="B6D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取自屏東擁有的海洋與水域的符號，浪潮也用來呈現新世代的學習潮流，以新的思維和行動翻轉在地</a:t>
            </a:r>
          </a:p>
        </p:txBody>
      </p:sp>
    </p:spTree>
    <p:extLst>
      <p:ext uri="{BB962C8B-B14F-4D97-AF65-F5344CB8AC3E}">
        <p14:creationId xmlns:p14="http://schemas.microsoft.com/office/powerpoint/2010/main" val="362242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271991"/>
              </p:ext>
            </p:extLst>
          </p:nvPr>
        </p:nvGraphicFramePr>
        <p:xfrm>
          <a:off x="8682478" y="1699757"/>
          <a:ext cx="205794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948">
                  <a:extLst>
                    <a:ext uri="{9D8B030D-6E8A-4147-A177-3AD203B41FA5}">
                      <a16:colId xmlns:a16="http://schemas.microsoft.com/office/drawing/2014/main" val="304944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altLang="zh-TW" sz="1400" b="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TW" altLang="en-US" sz="14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屏東學概論</a:t>
                      </a:r>
                      <a:r>
                        <a:rPr lang="en-US" altLang="zh-TW" sz="14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zh-TW" altLang="en-US" sz="14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必</a:t>
                      </a:r>
                      <a:r>
                        <a:rPr lang="en-US" altLang="zh-TW" sz="14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)</a:t>
                      </a:r>
                      <a:endParaRPr lang="zh-TW" altLang="en-US" sz="1400" b="0" dirty="0">
                        <a:latin typeface="Calibri" panose="020F0502020204030204" pitchFamily="34" charset="0"/>
                        <a:ea typeface="微軟正黑體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17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地方創生</a:t>
                      </a: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必</a:t>
                      </a: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)</a:t>
                      </a:r>
                      <a:endParaRPr lang="zh-TW" altLang="en-US" sz="1400" b="0" dirty="0">
                        <a:latin typeface="Calibri" panose="020F0502020204030204" pitchFamily="34" charset="0"/>
                        <a:ea typeface="微軟正黑體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0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3.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TW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社會企業與公益創新</a:t>
                      </a:r>
                      <a:endParaRPr lang="zh-TW" altLang="en-US" sz="1400" b="0" dirty="0">
                        <a:latin typeface="Calibri" panose="020F0502020204030204" pitchFamily="34" charset="0"/>
                        <a:ea typeface="微軟正黑體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620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4.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TW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社區設計與創新</a:t>
                      </a:r>
                      <a:endParaRPr lang="zh-TW" altLang="en-US" sz="1400" b="0" dirty="0">
                        <a:latin typeface="Calibri" panose="020F0502020204030204" pitchFamily="34" charset="0"/>
                        <a:ea typeface="微軟正黑體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55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5.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TW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地方文化導覽</a:t>
                      </a:r>
                      <a:endParaRPr lang="zh-TW" altLang="en-US" sz="1400" b="0" dirty="0">
                        <a:latin typeface="Calibri" panose="020F0502020204030204" pitchFamily="34" charset="0"/>
                        <a:ea typeface="微軟正黑體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94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6.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zh-TW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數位內容行銷實務</a:t>
                      </a:r>
                      <a:endParaRPr lang="zh-TW" altLang="en-US" sz="1400" b="0" dirty="0">
                        <a:latin typeface="Calibri" panose="020F0502020204030204" pitchFamily="34" charset="0"/>
                        <a:ea typeface="微軟正黑體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7.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創意群聚與地方再生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30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8.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行銷活動企劃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0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9.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 地方事業財務計畫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84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10.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文化資產行銷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87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11.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文化傳播與在地實踐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82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TW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12.</a:t>
                      </a:r>
                      <a:r>
                        <a:rPr lang="zh-TW" altLang="en-US" sz="1400" b="0" dirty="0"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Calibri" panose="020F0502020204030204" pitchFamily="34" charset="0"/>
                        </a:rPr>
                        <a:t>創意商品設計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385636"/>
                  </a:ext>
                </a:extLst>
              </a:tr>
            </a:tbl>
          </a:graphicData>
        </a:graphic>
      </p:graphicFrame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執行架構</a:t>
            </a:r>
            <a:endParaRPr lang="en-US" altLang="ko-KR" sz="40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向右箭號 31"/>
          <p:cNvSpPr/>
          <p:nvPr/>
        </p:nvSpPr>
        <p:spPr>
          <a:xfrm rot="5400000" flipV="1">
            <a:off x="48202" y="5084170"/>
            <a:ext cx="1764618" cy="931866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學習面</a:t>
            </a:r>
          </a:p>
        </p:txBody>
      </p:sp>
      <p:sp>
        <p:nvSpPr>
          <p:cNvPr id="33" name="向右箭號 32"/>
          <p:cNvSpPr/>
          <p:nvPr/>
        </p:nvSpPr>
        <p:spPr>
          <a:xfrm rot="16200000">
            <a:off x="-812839" y="2390073"/>
            <a:ext cx="3473457" cy="931866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產業面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1" name="資料庫圖表 10"/>
          <p:cNvGraphicFramePr/>
          <p:nvPr>
            <p:extLst>
              <p:ext uri="{D42A27DB-BD31-4B8C-83A1-F6EECF244321}">
                <p14:modId xmlns:p14="http://schemas.microsoft.com/office/powerpoint/2010/main" val="3340103961"/>
              </p:ext>
            </p:extLst>
          </p:nvPr>
        </p:nvGraphicFramePr>
        <p:xfrm>
          <a:off x="1508488" y="1284479"/>
          <a:ext cx="6490189" cy="5111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2411000" y="5078521"/>
            <a:ext cx="246311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跨域共學</a:t>
            </a:r>
          </a:p>
          <a:p>
            <a:pPr algn="ctr">
              <a:lnSpc>
                <a:spcPct val="150000"/>
              </a:lnSpc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阿緱創生講堂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354672" y="3688222"/>
            <a:ext cx="258668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共生協作</a:t>
            </a:r>
            <a:endParaRPr lang="en-US" altLang="zh-TW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en Jyuu Gothic P Heavy" panose="020B0702020203020207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COC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推進委員會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3603095" y="2185223"/>
            <a:ext cx="216314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共創屏台</a:t>
            </a:r>
            <a:endParaRPr lang="en-US" altLang="zh-TW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en Jyuu Gothic P Heavy" panose="020B0702020203020207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地域夥伴網絡聯盟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4288566" y="5078521"/>
            <a:ext cx="30243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教學實踐</a:t>
            </a:r>
            <a:endParaRPr lang="en-US" altLang="zh-TW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Gen Jyuu Gothic P Heavy" panose="020B0702020203020207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Gen Jyuu Gothic P Heavy" panose="020B0702020203020207" pitchFamily="34" charset="-120"/>
              </a:rPr>
              <a:t>地方創生士學分學程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4426747" y="5313070"/>
            <a:ext cx="41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n Jyuu Gothic P Normal" panose="020B0202020203020207" pitchFamily="34" charset="-120"/>
                <a:ea typeface="Gen Jyuu Gothic P Normal" panose="020B0202020203020207" pitchFamily="34" charset="-120"/>
                <a:cs typeface="Gen Jyuu Gothic P Normal" panose="020B0202020203020207" pitchFamily="34" charset="-120"/>
              </a:rPr>
              <a:t>+</a:t>
            </a:r>
            <a:endParaRPr lang="zh-TW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Gen Jyuu Gothic P Normal" panose="020B0202020203020207" pitchFamily="34" charset="-120"/>
              <a:ea typeface="Gen Jyuu Gothic P Normal" panose="020B0202020203020207" pitchFamily="34" charset="-120"/>
              <a:cs typeface="Gen Jyuu Gothic P Normal" panose="020B0202020203020207" pitchFamily="34" charset="-120"/>
            </a:endParaRPr>
          </a:p>
        </p:txBody>
      </p:sp>
      <p:grpSp>
        <p:nvGrpSpPr>
          <p:cNvPr id="23" name="群組 22"/>
          <p:cNvGrpSpPr/>
          <p:nvPr/>
        </p:nvGrpSpPr>
        <p:grpSpPr>
          <a:xfrm rot="20492662">
            <a:off x="1522976" y="5008678"/>
            <a:ext cx="1223776" cy="1309529"/>
            <a:chOff x="1855771" y="4303197"/>
            <a:chExt cx="1416548" cy="1416548"/>
          </a:xfrm>
        </p:grpSpPr>
        <p:sp>
          <p:nvSpPr>
            <p:cNvPr id="24" name="手繪多邊形 23"/>
            <p:cNvSpPr/>
            <p:nvPr/>
          </p:nvSpPr>
          <p:spPr>
            <a:xfrm rot="2836563">
              <a:off x="1855771" y="4303197"/>
              <a:ext cx="1416548" cy="1416548"/>
            </a:xfrm>
            <a:custGeom>
              <a:avLst/>
              <a:gdLst>
                <a:gd name="connsiteX0" fmla="*/ 252106 w 1416548"/>
                <a:gd name="connsiteY0" fmla="*/ 1152031 h 1416548"/>
                <a:gd name="connsiteX1" fmla="*/ 252233 w 1416548"/>
                <a:gd name="connsiteY1" fmla="*/ 1162806 h 1416548"/>
                <a:gd name="connsiteX2" fmla="*/ 274038 w 1416548"/>
                <a:gd name="connsiteY2" fmla="*/ 1184102 h 1416548"/>
                <a:gd name="connsiteX3" fmla="*/ 284813 w 1416548"/>
                <a:gd name="connsiteY3" fmla="*/ 1183975 h 1416548"/>
                <a:gd name="connsiteX4" fmla="*/ 1366866 w 1416548"/>
                <a:gd name="connsiteY4" fmla="*/ 76081 h 1416548"/>
                <a:gd name="connsiteX5" fmla="*/ 1366739 w 1416548"/>
                <a:gd name="connsiteY5" fmla="*/ 65305 h 1416548"/>
                <a:gd name="connsiteX6" fmla="*/ 1344934 w 1416548"/>
                <a:gd name="connsiteY6" fmla="*/ 44009 h 1416548"/>
                <a:gd name="connsiteX7" fmla="*/ 1334158 w 1416548"/>
                <a:gd name="connsiteY7" fmla="*/ 44136 h 1416548"/>
                <a:gd name="connsiteX8" fmla="*/ 55661 w 1416548"/>
                <a:gd name="connsiteY8" fmla="*/ 432582 h 1416548"/>
                <a:gd name="connsiteX9" fmla="*/ 708275 w 1416548"/>
                <a:gd name="connsiteY9" fmla="*/ 0 h 1416548"/>
                <a:gd name="connsiteX10" fmla="*/ 1416548 w 1416548"/>
                <a:gd name="connsiteY10" fmla="*/ 0 h 1416548"/>
                <a:gd name="connsiteX11" fmla="*/ 1416548 w 1416548"/>
                <a:gd name="connsiteY11" fmla="*/ 708274 h 1416548"/>
                <a:gd name="connsiteX12" fmla="*/ 708274 w 1416548"/>
                <a:gd name="connsiteY12" fmla="*/ 1416548 h 1416548"/>
                <a:gd name="connsiteX13" fmla="*/ 0 w 1416548"/>
                <a:gd name="connsiteY13" fmla="*/ 708274 h 1416548"/>
                <a:gd name="connsiteX14" fmla="*/ 1 w 1416548"/>
                <a:gd name="connsiteY14" fmla="*/ 708274 h 1416548"/>
                <a:gd name="connsiteX15" fmla="*/ 55661 w 1416548"/>
                <a:gd name="connsiteY15" fmla="*/ 432582 h 141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6548" h="1416548">
                  <a:moveTo>
                    <a:pt x="252106" y="1152031"/>
                  </a:moveTo>
                  <a:cubicBezTo>
                    <a:pt x="249166" y="1155041"/>
                    <a:pt x="249223" y="1159866"/>
                    <a:pt x="252233" y="1162806"/>
                  </a:cubicBezTo>
                  <a:lnTo>
                    <a:pt x="274038" y="1184102"/>
                  </a:lnTo>
                  <a:cubicBezTo>
                    <a:pt x="277048" y="1187043"/>
                    <a:pt x="281873" y="1186986"/>
                    <a:pt x="284813" y="1183975"/>
                  </a:cubicBezTo>
                  <a:lnTo>
                    <a:pt x="1366866" y="76081"/>
                  </a:lnTo>
                  <a:cubicBezTo>
                    <a:pt x="1369806" y="73070"/>
                    <a:pt x="1369749" y="68245"/>
                    <a:pt x="1366739" y="65305"/>
                  </a:cubicBezTo>
                  <a:lnTo>
                    <a:pt x="1344934" y="44009"/>
                  </a:lnTo>
                  <a:cubicBezTo>
                    <a:pt x="1341923" y="41069"/>
                    <a:pt x="1337098" y="41126"/>
                    <a:pt x="1334158" y="44136"/>
                  </a:cubicBezTo>
                  <a:close/>
                  <a:moveTo>
                    <a:pt x="55661" y="432582"/>
                  </a:moveTo>
                  <a:cubicBezTo>
                    <a:pt x="163183" y="178372"/>
                    <a:pt x="414898" y="0"/>
                    <a:pt x="708275" y="0"/>
                  </a:cubicBezTo>
                  <a:lnTo>
                    <a:pt x="1416548" y="0"/>
                  </a:lnTo>
                  <a:lnTo>
                    <a:pt x="1416548" y="708274"/>
                  </a:lnTo>
                  <a:cubicBezTo>
                    <a:pt x="1416548" y="1099443"/>
                    <a:pt x="1099443" y="1416548"/>
                    <a:pt x="708274" y="1416548"/>
                  </a:cubicBezTo>
                  <a:cubicBezTo>
                    <a:pt x="317105" y="1416548"/>
                    <a:pt x="0" y="1099443"/>
                    <a:pt x="0" y="708274"/>
                  </a:cubicBezTo>
                  <a:lnTo>
                    <a:pt x="1" y="708274"/>
                  </a:lnTo>
                  <a:cubicBezTo>
                    <a:pt x="1" y="610482"/>
                    <a:pt x="19820" y="517319"/>
                    <a:pt x="55661" y="432582"/>
                  </a:cubicBezTo>
                  <a:close/>
                </a:path>
              </a:pathLst>
            </a:custGeom>
            <a:solidFill>
              <a:srgbClr val="B4C7E7"/>
            </a:solidFill>
            <a:ln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25" name="文字方塊 24"/>
            <p:cNvSpPr txBox="1"/>
            <p:nvPr/>
          </p:nvSpPr>
          <p:spPr>
            <a:xfrm rot="153711">
              <a:off x="2075815" y="4581105"/>
              <a:ext cx="1194485" cy="332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校內學生</a:t>
              </a:r>
            </a:p>
          </p:txBody>
        </p:sp>
        <p:sp>
          <p:nvSpPr>
            <p:cNvPr id="26" name="文字方塊 25"/>
            <p:cNvSpPr txBox="1"/>
            <p:nvPr/>
          </p:nvSpPr>
          <p:spPr>
            <a:xfrm rot="144336">
              <a:off x="2047391" y="5164408"/>
              <a:ext cx="1194485" cy="332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4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校外人士</a:t>
              </a:r>
            </a:p>
          </p:txBody>
        </p:sp>
      </p:grpSp>
      <p:sp>
        <p:nvSpPr>
          <p:cNvPr id="2" name="星形: 五角 1">
            <a:extLst>
              <a:ext uri="{FF2B5EF4-FFF2-40B4-BE49-F238E27FC236}">
                <a16:creationId xmlns:a16="http://schemas.microsoft.com/office/drawing/2014/main" id="{6E2E809A-FDB4-49D1-BDA3-6F7F5E0042C9}"/>
              </a:ext>
            </a:extLst>
          </p:cNvPr>
          <p:cNvSpPr/>
          <p:nvPr/>
        </p:nvSpPr>
        <p:spPr>
          <a:xfrm>
            <a:off x="10082833" y="1699757"/>
            <a:ext cx="162256" cy="144666"/>
          </a:xfrm>
          <a:prstGeom prst="star5">
            <a:avLst/>
          </a:prstGeom>
          <a:solidFill>
            <a:srgbClr val="D5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星形: 五角 40">
            <a:extLst>
              <a:ext uri="{FF2B5EF4-FFF2-40B4-BE49-F238E27FC236}">
                <a16:creationId xmlns:a16="http://schemas.microsoft.com/office/drawing/2014/main" id="{C0CF9619-6B9B-4301-AA42-938486379655}"/>
              </a:ext>
            </a:extLst>
          </p:cNvPr>
          <p:cNvSpPr/>
          <p:nvPr/>
        </p:nvSpPr>
        <p:spPr>
          <a:xfrm>
            <a:off x="10532624" y="2437845"/>
            <a:ext cx="162256" cy="144666"/>
          </a:xfrm>
          <a:prstGeom prst="star5">
            <a:avLst/>
          </a:prstGeom>
          <a:solidFill>
            <a:srgbClr val="D5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星形: 五角 41">
            <a:extLst>
              <a:ext uri="{FF2B5EF4-FFF2-40B4-BE49-F238E27FC236}">
                <a16:creationId xmlns:a16="http://schemas.microsoft.com/office/drawing/2014/main" id="{DCB48DB1-8E1D-442F-84CE-3C2901310EAE}"/>
              </a:ext>
            </a:extLst>
          </p:cNvPr>
          <p:cNvSpPr/>
          <p:nvPr/>
        </p:nvSpPr>
        <p:spPr>
          <a:xfrm>
            <a:off x="10045463" y="5789293"/>
            <a:ext cx="162256" cy="144666"/>
          </a:xfrm>
          <a:prstGeom prst="star5">
            <a:avLst/>
          </a:prstGeom>
          <a:solidFill>
            <a:srgbClr val="D5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星形: 五角 42">
            <a:extLst>
              <a:ext uri="{FF2B5EF4-FFF2-40B4-BE49-F238E27FC236}">
                <a16:creationId xmlns:a16="http://schemas.microsoft.com/office/drawing/2014/main" id="{E5D8718F-D6F0-4780-9786-9B5E85C812AE}"/>
              </a:ext>
            </a:extLst>
          </p:cNvPr>
          <p:cNvSpPr/>
          <p:nvPr/>
        </p:nvSpPr>
        <p:spPr>
          <a:xfrm>
            <a:off x="10045240" y="4326661"/>
            <a:ext cx="162256" cy="144666"/>
          </a:xfrm>
          <a:prstGeom prst="star5">
            <a:avLst/>
          </a:prstGeom>
          <a:solidFill>
            <a:srgbClr val="D5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星形: 五角 43">
            <a:extLst>
              <a:ext uri="{FF2B5EF4-FFF2-40B4-BE49-F238E27FC236}">
                <a16:creationId xmlns:a16="http://schemas.microsoft.com/office/drawing/2014/main" id="{BC225C2C-06F9-46EC-9F4F-7F9BBD84C2DC}"/>
              </a:ext>
            </a:extLst>
          </p:cNvPr>
          <p:cNvSpPr/>
          <p:nvPr/>
        </p:nvSpPr>
        <p:spPr>
          <a:xfrm>
            <a:off x="10378955" y="4707120"/>
            <a:ext cx="162256" cy="144666"/>
          </a:xfrm>
          <a:prstGeom prst="star5">
            <a:avLst/>
          </a:prstGeom>
          <a:solidFill>
            <a:srgbClr val="D5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9F445BC-D35C-45B4-8991-1CBEACC1435D}"/>
              </a:ext>
            </a:extLst>
          </p:cNvPr>
          <p:cNvSpPr txBox="1"/>
          <p:nvPr/>
        </p:nvSpPr>
        <p:spPr>
          <a:xfrm>
            <a:off x="10840812" y="1119277"/>
            <a:ext cx="2038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109-1</a:t>
            </a: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開設課程</a:t>
            </a:r>
          </a:p>
        </p:txBody>
      </p:sp>
      <p:sp>
        <p:nvSpPr>
          <p:cNvPr id="46" name="星形: 五角 45">
            <a:extLst>
              <a:ext uri="{FF2B5EF4-FFF2-40B4-BE49-F238E27FC236}">
                <a16:creationId xmlns:a16="http://schemas.microsoft.com/office/drawing/2014/main" id="{12E3BABC-00CE-4093-81FE-54DD2A38263B}"/>
              </a:ext>
            </a:extLst>
          </p:cNvPr>
          <p:cNvSpPr/>
          <p:nvPr/>
        </p:nvSpPr>
        <p:spPr>
          <a:xfrm>
            <a:off x="10713545" y="1169487"/>
            <a:ext cx="162256" cy="144666"/>
          </a:xfrm>
          <a:prstGeom prst="star5">
            <a:avLst/>
          </a:prstGeom>
          <a:solidFill>
            <a:srgbClr val="D56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7" name="半框架 66"/>
          <p:cNvSpPr/>
          <p:nvPr/>
        </p:nvSpPr>
        <p:spPr>
          <a:xfrm rot="5400000">
            <a:off x="10283721" y="1565457"/>
            <a:ext cx="578933" cy="605226"/>
          </a:xfrm>
          <a:prstGeom prst="halfFrame">
            <a:avLst>
              <a:gd name="adj1" fmla="val 27864"/>
              <a:gd name="adj2" fmla="val 27742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8" name="半框架 67"/>
          <p:cNvSpPr/>
          <p:nvPr/>
        </p:nvSpPr>
        <p:spPr>
          <a:xfrm rot="16200000" flipV="1">
            <a:off x="10304786" y="5712925"/>
            <a:ext cx="578933" cy="605226"/>
          </a:xfrm>
          <a:prstGeom prst="halfFrame">
            <a:avLst>
              <a:gd name="adj1" fmla="val 27864"/>
              <a:gd name="adj2" fmla="val 2914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9" name="半框架 68"/>
          <p:cNvSpPr/>
          <p:nvPr/>
        </p:nvSpPr>
        <p:spPr>
          <a:xfrm>
            <a:off x="8494343" y="1555091"/>
            <a:ext cx="578933" cy="605226"/>
          </a:xfrm>
          <a:prstGeom prst="halfFrame">
            <a:avLst>
              <a:gd name="adj1" fmla="val 27864"/>
              <a:gd name="adj2" fmla="val 3053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0" name="半框架 69"/>
          <p:cNvSpPr/>
          <p:nvPr/>
        </p:nvSpPr>
        <p:spPr>
          <a:xfrm flipV="1">
            <a:off x="8494344" y="5699779"/>
            <a:ext cx="578933" cy="605226"/>
          </a:xfrm>
          <a:prstGeom prst="halfFrame">
            <a:avLst>
              <a:gd name="adj1" fmla="val 27864"/>
              <a:gd name="adj2" fmla="val 29353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6812468" y="3665040"/>
            <a:ext cx="1542733" cy="2134118"/>
            <a:chOff x="6966695" y="3672790"/>
            <a:chExt cx="1542733" cy="21341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向右箭號 33"/>
            <p:cNvSpPr/>
            <p:nvPr/>
          </p:nvSpPr>
          <p:spPr>
            <a:xfrm flipH="1">
              <a:off x="6966695" y="5332875"/>
              <a:ext cx="980486" cy="474033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向右箭號 73"/>
            <p:cNvSpPr/>
            <p:nvPr/>
          </p:nvSpPr>
          <p:spPr>
            <a:xfrm rot="5400000" flipH="1">
              <a:off x="6894657" y="4498602"/>
              <a:ext cx="1875606" cy="474033"/>
            </a:xfrm>
            <a:prstGeom prst="rightArrow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7" name="向右箭號 86"/>
            <p:cNvSpPr/>
            <p:nvPr/>
          </p:nvSpPr>
          <p:spPr>
            <a:xfrm flipH="1">
              <a:off x="7776361" y="3672790"/>
              <a:ext cx="733067" cy="474033"/>
            </a:xfrm>
            <a:prstGeom prst="rightArrow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7479017" y="1555437"/>
            <a:ext cx="920126" cy="2285009"/>
            <a:chOff x="6782463" y="1284479"/>
            <a:chExt cx="920126" cy="2285009"/>
          </a:xfrm>
        </p:grpSpPr>
        <p:sp>
          <p:nvSpPr>
            <p:cNvPr id="18" name="圓角矩形 17"/>
            <p:cNvSpPr/>
            <p:nvPr/>
          </p:nvSpPr>
          <p:spPr>
            <a:xfrm>
              <a:off x="6782463" y="1284479"/>
              <a:ext cx="405516" cy="2078923"/>
            </a:xfrm>
            <a:prstGeom prst="roundRect">
              <a:avLst/>
            </a:prstGeom>
            <a:solidFill>
              <a:srgbClr val="95B1D7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圓角矩形 59"/>
            <p:cNvSpPr/>
            <p:nvPr/>
          </p:nvSpPr>
          <p:spPr>
            <a:xfrm>
              <a:off x="7282470" y="1284479"/>
              <a:ext cx="405516" cy="2078923"/>
            </a:xfrm>
            <a:prstGeom prst="roundRect">
              <a:avLst/>
            </a:prstGeom>
            <a:solidFill>
              <a:srgbClr val="95B1D7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6807722" y="1322719"/>
              <a:ext cx="3681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zh-TW" sz="1400" b="1" kern="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產業鏈結與經濟永續</a:t>
              </a:r>
              <a:endParaRPr lang="zh-TW" altLang="zh-TW" sz="14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endParaRPr lang="zh-TW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1" name="文字方塊 60"/>
            <p:cNvSpPr txBox="1"/>
            <p:nvPr/>
          </p:nvSpPr>
          <p:spPr>
            <a:xfrm>
              <a:off x="7315411" y="1769345"/>
              <a:ext cx="38717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zh-TW" sz="1400" b="1" kern="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文化永續</a:t>
              </a:r>
              <a:endParaRPr lang="zh-TW" altLang="zh-TW" sz="14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endParaRPr lang="zh-TW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75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COC</a:t>
            </a:r>
            <a:r>
              <a:rPr lang="zh-TW" altLang="en-US" sz="4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推進委員會</a:t>
            </a:r>
            <a:endParaRPr lang="en-US" altLang="ko-KR" sz="40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4751070" y="1253732"/>
            <a:ext cx="4747547" cy="5007727"/>
            <a:chOff x="3863053" y="1366492"/>
            <a:chExt cx="4747547" cy="5007727"/>
          </a:xfrm>
        </p:grpSpPr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63053" y="1366492"/>
              <a:ext cx="4747547" cy="41916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8889" y="2924971"/>
              <a:ext cx="933863" cy="1001143"/>
            </a:xfrm>
            <a:prstGeom prst="rect">
              <a:avLst/>
            </a:prstGeom>
          </p:spPr>
        </p:pic>
        <p:sp>
          <p:nvSpPr>
            <p:cNvPr id="67" name="文字方塊 66"/>
            <p:cNvSpPr txBox="1"/>
            <p:nvPr/>
          </p:nvSpPr>
          <p:spPr>
            <a:xfrm>
              <a:off x="5326404" y="3231505"/>
              <a:ext cx="422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</a:t>
              </a:r>
              <a:endPara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6682630" y="3250329"/>
              <a:ext cx="422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體</a:t>
              </a:r>
              <a:endPara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6016906" y="3889103"/>
              <a:ext cx="422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業</a:t>
              </a:r>
              <a:endPara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3863053" y="5666333"/>
              <a:ext cx="47088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000" b="1" dirty="0">
                  <a:ln>
                    <a:solidFill>
                      <a:schemeClr val="bg2">
                        <a:lumMod val="60000"/>
                        <a:lumOff val="40000"/>
                      </a:schemeClr>
                    </a:solidFill>
                  </a:ln>
                  <a:solidFill>
                    <a:srgbClr val="338D7A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Gen Jyuu Gothic P Bold" panose="020B0602020203020207" pitchFamily="34" charset="-120"/>
                </a:rPr>
                <a:t>在地紮根  共作培力</a:t>
              </a:r>
            </a:p>
          </p:txBody>
        </p:sp>
      </p:grpSp>
      <p:sp>
        <p:nvSpPr>
          <p:cNvPr id="4" name="橢圓 3"/>
          <p:cNvSpPr/>
          <p:nvPr/>
        </p:nvSpPr>
        <p:spPr>
          <a:xfrm>
            <a:off x="2025086" y="1189137"/>
            <a:ext cx="1656271" cy="16654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MOU</a:t>
            </a:r>
          </a:p>
        </p:txBody>
      </p:sp>
      <p:sp>
        <p:nvSpPr>
          <p:cNvPr id="12" name="橢圓 11"/>
          <p:cNvSpPr/>
          <p:nvPr/>
        </p:nvSpPr>
        <p:spPr>
          <a:xfrm>
            <a:off x="2017872" y="3971753"/>
            <a:ext cx="1656271" cy="166549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場域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共作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2546385" y="3118745"/>
            <a:ext cx="613674" cy="613674"/>
            <a:chOff x="3140015" y="707365"/>
            <a:chExt cx="862642" cy="862642"/>
          </a:xfrm>
          <a:effectLst/>
        </p:grpSpPr>
        <p:sp>
          <p:nvSpPr>
            <p:cNvPr id="6" name="圓角矩形 5"/>
            <p:cNvSpPr/>
            <p:nvPr/>
          </p:nvSpPr>
          <p:spPr>
            <a:xfrm>
              <a:off x="3140015" y="1043796"/>
              <a:ext cx="862642" cy="18978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圓角矩形 13"/>
            <p:cNvSpPr/>
            <p:nvPr/>
          </p:nvSpPr>
          <p:spPr>
            <a:xfrm rot="16200000">
              <a:off x="3140015" y="1043795"/>
              <a:ext cx="862642" cy="18978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60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結合課程導入資源</a:t>
            </a:r>
            <a:endParaRPr lang="en-US" altLang="ko-KR" sz="40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462B372-628F-4252-B1C9-F664BFCB23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729" y="1126600"/>
            <a:ext cx="3775221" cy="534011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12" y="1149883"/>
            <a:ext cx="3755679" cy="531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結合課程導入資源</a:t>
            </a:r>
            <a:endParaRPr lang="en-US" altLang="ko-KR" sz="36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1" y="2169594"/>
            <a:ext cx="5259224" cy="350614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4" t="14372" r="8517"/>
          <a:stretch/>
        </p:blipFill>
        <p:spPr>
          <a:xfrm>
            <a:off x="6308436" y="2169594"/>
            <a:ext cx="4793674" cy="350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80C6077-980C-491A-9CD6-7F737E84D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7724EA02-2DB7-4553-87D7-D4DDCA93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673" y="173707"/>
            <a:ext cx="11392248" cy="749082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TW" altLang="en-US" sz="32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結合課程導入資源</a:t>
            </a:r>
            <a:endParaRPr lang="en-US" altLang="ko-KR" sz="32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1FEA9EB6-5DF6-4C4B-899D-790ACBFFD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38" y="1407104"/>
            <a:ext cx="3323166" cy="470067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41" y="3613449"/>
            <a:ext cx="3173990" cy="23804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41" y="1407104"/>
            <a:ext cx="3173990" cy="211599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FEA9EB6-5DF6-4C4B-899D-790ACBFFD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20" y="1407104"/>
            <a:ext cx="3323166" cy="470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產學協力</a:t>
            </a:r>
            <a:endParaRPr lang="en-US" altLang="ko-KR" sz="36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13" y="3759728"/>
            <a:ext cx="2942705" cy="220702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14" y="1552700"/>
            <a:ext cx="2942704" cy="220702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902" y="1552700"/>
            <a:ext cx="3309050" cy="441405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820" y="2072923"/>
            <a:ext cx="4213741" cy="316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10">
            <a:extLst>
              <a:ext uri="{FF2B5EF4-FFF2-40B4-BE49-F238E27FC236}">
                <a16:creationId xmlns:a16="http://schemas.microsoft.com/office/drawing/2014/main" id="{B5CEB340-5ED4-4E13-944B-95B25FF3BFB3}"/>
              </a:ext>
            </a:extLst>
          </p:cNvPr>
          <p:cNvSpPr/>
          <p:nvPr/>
        </p:nvSpPr>
        <p:spPr>
          <a:xfrm>
            <a:off x="293865" y="312718"/>
            <a:ext cx="11574367" cy="637085"/>
          </a:xfrm>
          <a:prstGeom prst="roundRect">
            <a:avLst>
              <a:gd name="adj" fmla="val 12073"/>
            </a:avLst>
          </a:prstGeom>
          <a:solidFill>
            <a:srgbClr val="FB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產學協力</a:t>
            </a:r>
            <a:endParaRPr lang="en-US" altLang="ko-KR" sz="3600" b="1" kern="0" dirty="0">
              <a:solidFill>
                <a:prstClr val="black">
                  <a:lumMod val="65000"/>
                  <a:lumOff val="3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554" y="1820008"/>
            <a:ext cx="4700782" cy="352558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24" y="1820008"/>
            <a:ext cx="4700782" cy="35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4863235" y="2463623"/>
            <a:ext cx="5604810" cy="165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haroni" panose="02010803020104030203" pitchFamily="2" charset="-79"/>
              </a:rPr>
              <a:t>報告完畢</a:t>
            </a:r>
          </a:p>
          <a:p>
            <a:pPr>
              <a:lnSpc>
                <a:spcPct val="150000"/>
              </a:lnSpc>
            </a:pPr>
            <a:r>
              <a:rPr lang="zh-TW" altLang="en-US" sz="36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haroni" panose="02010803020104030203" pitchFamily="2" charset="-79"/>
              </a:rPr>
              <a:t>謝謝大家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3354233" y="3281698"/>
            <a:ext cx="5518159" cy="0"/>
          </a:xfrm>
          <a:prstGeom prst="line">
            <a:avLst/>
          </a:prstGeom>
          <a:ln>
            <a:solidFill>
              <a:srgbClr val="E6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3354233" y="4132157"/>
            <a:ext cx="5518159" cy="0"/>
          </a:xfrm>
          <a:prstGeom prst="line">
            <a:avLst/>
          </a:prstGeom>
          <a:ln>
            <a:solidFill>
              <a:srgbClr val="E6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/>
          <p:cNvGrpSpPr/>
          <p:nvPr/>
        </p:nvGrpSpPr>
        <p:grpSpPr>
          <a:xfrm>
            <a:off x="3616454" y="2832754"/>
            <a:ext cx="697986" cy="358525"/>
            <a:chOff x="3525014" y="3952894"/>
            <a:chExt cx="697986" cy="358525"/>
          </a:xfrm>
        </p:grpSpPr>
        <p:sp>
          <p:nvSpPr>
            <p:cNvPr id="12" name="모서리가 둥근 직사각형 15"/>
            <p:cNvSpPr/>
            <p:nvPr/>
          </p:nvSpPr>
          <p:spPr>
            <a:xfrm>
              <a:off x="3539567" y="3980613"/>
              <a:ext cx="683433" cy="303087"/>
            </a:xfrm>
            <a:prstGeom prst="roundRect">
              <a:avLst>
                <a:gd name="adj" fmla="val 50000"/>
              </a:avLst>
            </a:prstGeom>
            <a:solidFill>
              <a:srgbClr val="F753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타원 16"/>
            <p:cNvSpPr/>
            <p:nvPr/>
          </p:nvSpPr>
          <p:spPr>
            <a:xfrm>
              <a:off x="3525014" y="3952894"/>
              <a:ext cx="358526" cy="358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8A70-FB77-4F9B-8311-4FBED7F04F1E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50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338</Words>
  <Application>Microsoft Office PowerPoint</Application>
  <PresentationFormat>寬螢幕</PresentationFormat>
  <Paragraphs>67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8" baseType="lpstr">
      <vt:lpstr>等线</vt:lpstr>
      <vt:lpstr>Gen Jyuu Gothic P Bold</vt:lpstr>
      <vt:lpstr>Gen Jyuu Gothic P Heavy</vt:lpstr>
      <vt:lpstr>Gen Jyuu Gothic P Normal</vt:lpstr>
      <vt:lpstr>맑은 고딕</vt:lpstr>
      <vt:lpstr>微软雅黑</vt:lpstr>
      <vt:lpstr>微软雅黑</vt:lpstr>
      <vt:lpstr>Montserrat Black</vt:lpstr>
      <vt:lpstr>Montserrat Bold</vt:lpstr>
      <vt:lpstr>Open Sans Extrabold</vt:lpstr>
      <vt:lpstr>微軟正黑體</vt:lpstr>
      <vt:lpstr>新細明體</vt:lpstr>
      <vt:lpstr>Aharoni</vt:lpstr>
      <vt:lpstr>Arial</vt:lpstr>
      <vt:lpstr>Calibri</vt:lpstr>
      <vt:lpstr>Times New Roman</vt:lpstr>
      <vt:lpstr>1_Office 테마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結合課程導入資源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조땡</dc:creator>
  <cp:lastModifiedBy>心宿二 晉嘉</cp:lastModifiedBy>
  <cp:revision>116</cp:revision>
  <cp:lastPrinted>2020-06-15T06:51:20Z</cp:lastPrinted>
  <dcterms:created xsi:type="dcterms:W3CDTF">2019-08-02T03:24:46Z</dcterms:created>
  <dcterms:modified xsi:type="dcterms:W3CDTF">2026-09-28T16:46:42Z</dcterms:modified>
</cp:coreProperties>
</file>