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36" r:id="rId3"/>
    <p:sldId id="330" r:id="rId4"/>
    <p:sldId id="268" r:id="rId5"/>
    <p:sldId id="264" r:id="rId6"/>
    <p:sldId id="269" r:id="rId7"/>
    <p:sldId id="287" r:id="rId8"/>
    <p:sldId id="340" r:id="rId9"/>
    <p:sldId id="302" r:id="rId10"/>
    <p:sldId id="270" r:id="rId11"/>
    <p:sldId id="321" r:id="rId12"/>
    <p:sldId id="317" r:id="rId13"/>
    <p:sldId id="320" r:id="rId14"/>
    <p:sldId id="338" r:id="rId15"/>
    <p:sldId id="304" r:id="rId16"/>
    <p:sldId id="323" r:id="rId17"/>
    <p:sldId id="318" r:id="rId18"/>
    <p:sldId id="305" r:id="rId19"/>
    <p:sldId id="341" r:id="rId20"/>
    <p:sldId id="324" r:id="rId21"/>
    <p:sldId id="293" r:id="rId22"/>
    <p:sldId id="325" r:id="rId23"/>
    <p:sldId id="306" r:id="rId24"/>
    <p:sldId id="339" r:id="rId25"/>
    <p:sldId id="294" r:id="rId26"/>
    <p:sldId id="326" r:id="rId27"/>
    <p:sldId id="307" r:id="rId28"/>
    <p:sldId id="334" r:id="rId29"/>
    <p:sldId id="333" r:id="rId30"/>
    <p:sldId id="329" r:id="rId31"/>
    <p:sldId id="314" r:id="rId32"/>
    <p:sldId id="337" r:id="rId33"/>
  </p:sldIdLst>
  <p:sldSz cx="9144000" cy="6858000" type="screen4x3"/>
  <p:notesSz cx="67833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CC0000"/>
    <a:srgbClr val="EA2D00"/>
    <a:srgbClr val="D2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3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40050" cy="496888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0050" cy="496887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1750" y="9428164"/>
            <a:ext cx="2940050" cy="496887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r">
              <a:defRPr sz="1200"/>
            </a:lvl1pPr>
          </a:lstStyle>
          <a:p>
            <a:fld id="{BBB4DBB2-1FFA-42A2-B012-46B05F5F8B2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169092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7662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C6B82-D4EA-47F9-868D-7DA27416B9F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4244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C6B82-D4EA-47F9-868D-7DA27416B9F7}" type="slidenum">
              <a:rPr lang="de-AT" smtClean="0"/>
              <a:t>1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885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65FF9-918C-4A6D-8F1E-B415B4FAD303}" type="slidenum">
              <a:rPr lang="de-AT" altLang="de-DE" smtClean="0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8070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Textmasterformat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37AEA-BED8-4F07-A536-F1E4E3F90FFF}" type="slidenum">
              <a:rPr lang="de-AT" altLang="de-DE" smtClean="0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47413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AT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AT"/>
              <a:t>Textmasterformat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9B79F-DD72-4327-A348-3D6DC35318B0}" type="slidenum">
              <a:rPr lang="de-AT" altLang="de-DE" smtClean="0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1513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Textmasterformat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43CB5-D256-4939-AFAD-D7EBD53B172D}" type="slidenum">
              <a:rPr lang="de-AT" altLang="de-DE" smtClean="0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5642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876E2-BF7F-435D-9F42-315C71706C06}" type="slidenum">
              <a:rPr lang="de-AT" altLang="de-DE" smtClean="0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91867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Textmasterformat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Textmasterformat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ABABA-A311-4011-B931-17601F865977}" type="slidenum">
              <a:rPr lang="de-AT" altLang="de-DE" smtClean="0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9908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Textmasterformat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Textmasterformat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8ADC4-F976-469B-A2EA-CB90BCB27F81}" type="slidenum">
              <a:rPr lang="de-AT" altLang="de-DE" smtClean="0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5455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68348-916E-4BF3-BEBC-879D04DA92F7}" type="slidenum">
              <a:rPr lang="de-AT" altLang="de-DE" smtClean="0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1115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F7BB4-9B3B-476C-8F77-A753BDF305EB}" type="slidenum">
              <a:rPr lang="de-AT" altLang="de-DE" smtClean="0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2728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Textmasterformat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0E88E-45CC-4CEF-B865-5BBDA33B5437}" type="slidenum">
              <a:rPr lang="de-AT" altLang="de-DE" smtClean="0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4210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6AB15-2ACE-42D8-9F19-92F05E165D88}" type="slidenum">
              <a:rPr lang="de-AT" altLang="de-DE" smtClean="0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1824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Hier klicken, um Master-Textformat zu bearbeiten.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AT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AT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CE3B95-4C6F-4BD6-9B14-D9EBE2E89095}" type="slidenum">
              <a:rPr lang="de-AT" altLang="de-DE" smtClean="0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268760"/>
            <a:ext cx="8928992" cy="936104"/>
          </a:xfrm>
        </p:spPr>
        <p:txBody>
          <a:bodyPr/>
          <a:lstStyle/>
          <a:p>
            <a:br>
              <a:rPr lang="de-AT" sz="3600" b="1" dirty="0">
                <a:solidFill>
                  <a:srgbClr val="EA2D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3600" b="1" dirty="0">
                <a:solidFill>
                  <a:srgbClr val="EA2D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5620" y="2683363"/>
            <a:ext cx="9036496" cy="4177753"/>
          </a:xfrm>
        </p:spPr>
        <p:txBody>
          <a:bodyPr/>
          <a:lstStyle/>
          <a:p>
            <a:r>
              <a:rPr lang="de-AT" sz="4000" b="1" dirty="0">
                <a:solidFill>
                  <a:srgbClr val="FF0000"/>
                </a:solidFill>
                <a:latin typeface="Lucida Calligraphy" panose="03010101010101010101" pitchFamily="66" charset="0"/>
                <a:ea typeface="Verdana" panose="020B0604030504040204" pitchFamily="34" charset="0"/>
                <a:cs typeface="Calibri" panose="020F0502020204030204" pitchFamily="34" charset="0"/>
              </a:rPr>
              <a:t>Ein geschichtlicher Rückblick</a:t>
            </a:r>
          </a:p>
          <a:p>
            <a:endParaRPr lang="de-AT" sz="2400" b="1" dirty="0">
              <a:solidFill>
                <a:srgbClr val="FF0000"/>
              </a:solidFill>
              <a:latin typeface="Edwardian Script ITC" panose="030303020407070D0804" pitchFamily="66" charset="0"/>
              <a:cs typeface="Arial" panose="020B0604020202020204" pitchFamily="34" charset="0"/>
            </a:endParaRPr>
          </a:p>
          <a:p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Innsbruck, am 03.10.2025</a:t>
            </a:r>
          </a:p>
          <a:p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Hartmann Hinterhuber</a:t>
            </a:r>
          </a:p>
          <a:p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Ullrich Meise, Rainhold Scharf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55" y="307200"/>
            <a:ext cx="7474226" cy="213691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596336" y="157146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>
                <a:solidFill>
                  <a:srgbClr val="FF0000"/>
                </a:solidFill>
              </a:rPr>
              <a:t>-</a:t>
            </a:r>
            <a:endParaRPr lang="de-D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8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92" y="1052736"/>
            <a:ext cx="6092252" cy="47269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709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8" t="29932"/>
          <a:stretch/>
        </p:blipFill>
        <p:spPr>
          <a:xfrm>
            <a:off x="3059832" y="332657"/>
            <a:ext cx="2880319" cy="62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5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2" t="70913"/>
          <a:stretch/>
        </p:blipFill>
        <p:spPr bwMode="auto">
          <a:xfrm>
            <a:off x="2195736" y="1196752"/>
            <a:ext cx="4608512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hteck 2"/>
          <p:cNvSpPr/>
          <p:nvPr/>
        </p:nvSpPr>
        <p:spPr>
          <a:xfrm>
            <a:off x="1331640" y="469167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Martina Pixner-Huber, später Abteilungsleiterin für Fortbildung </a:t>
            </a:r>
          </a:p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und Qualitätssicherung, im „Treffpunkt“ am Domplatz in Innsbruck.</a:t>
            </a:r>
          </a:p>
        </p:txBody>
      </p:sp>
    </p:spTree>
    <p:extLst>
      <p:ext uri="{BB962C8B-B14F-4D97-AF65-F5344CB8AC3E}">
        <p14:creationId xmlns:p14="http://schemas.microsoft.com/office/powerpoint/2010/main" val="392368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54" y="1628800"/>
            <a:ext cx="4680520" cy="295457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619672" y="4797152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Hartmann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Hinterhuber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mit den Geschäftsführern</a:t>
            </a:r>
          </a:p>
          <a:p>
            <a:pPr algn="ctr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Ulrich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Pleger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Friederike Hafner und Ullrich Meise 1985</a:t>
            </a:r>
          </a:p>
        </p:txBody>
      </p:sp>
    </p:spTree>
    <p:extLst>
      <p:ext uri="{BB962C8B-B14F-4D97-AF65-F5344CB8AC3E}">
        <p14:creationId xmlns:p14="http://schemas.microsoft.com/office/powerpoint/2010/main" val="2599444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592" y="2492896"/>
            <a:ext cx="70567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e-A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Zweiter Reformschritt</a:t>
            </a:r>
          </a:p>
          <a:p>
            <a:pPr marL="0" indent="0" algn="ctr">
              <a:buNone/>
            </a:pPr>
            <a:endParaRPr lang="de-A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Behandlungs- und Betreuungsbedürfnisse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48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Scannen0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1885" y="350215"/>
            <a:ext cx="3912367" cy="574408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532044" y="6277382"/>
            <a:ext cx="4132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5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9" t="22177"/>
          <a:stretch/>
        </p:blipFill>
        <p:spPr>
          <a:xfrm>
            <a:off x="2771800" y="422920"/>
            <a:ext cx="3788904" cy="55858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8972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8" t="56737" r="22185"/>
          <a:stretch/>
        </p:blipFill>
        <p:spPr bwMode="auto">
          <a:xfrm>
            <a:off x="2843808" y="832452"/>
            <a:ext cx="3456384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hteck 2"/>
          <p:cNvSpPr/>
          <p:nvPr/>
        </p:nvSpPr>
        <p:spPr>
          <a:xfrm>
            <a:off x="2123728" y="5805264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Präsentation des Psychiatrieplanes Tirol 1993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79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Scannen0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28396"/>
            <a:ext cx="3961063" cy="57065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2915816" y="6277382"/>
            <a:ext cx="3463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1993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38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3022600" cy="406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1547664" y="5226784"/>
            <a:ext cx="6120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Zugang zum Sitz der Verwaltung, der Kontaktbüros und des Tageszentrums</a:t>
            </a:r>
          </a:p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Innsbruck, Karl-Schönherr-Straße 3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4163321" cy="30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3022600" cy="406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1547664" y="5226784"/>
            <a:ext cx="6120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Zugang zum Sitz der Verwaltung, der Kontaktbüros und des Tageszentrums</a:t>
            </a:r>
          </a:p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Innsbruck, Karl-Schönherr-Straße 3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4163321" cy="30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60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397000"/>
            <a:ext cx="3251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27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7" t="23129"/>
          <a:stretch/>
        </p:blipFill>
        <p:spPr>
          <a:xfrm>
            <a:off x="2606689" y="332656"/>
            <a:ext cx="4001496" cy="568069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606689" y="6165304"/>
            <a:ext cx="3954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1982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62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1" t="71040"/>
          <a:stretch/>
        </p:blipFill>
        <p:spPr bwMode="auto">
          <a:xfrm>
            <a:off x="2051720" y="1307299"/>
            <a:ext cx="5184576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2154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4912320" cy="374564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403648" y="522920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Geschäftsführer MMag.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Rainhold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Scharf mit Dr. Karin Lugger-Willis, Leiterin der Abteilung für Öffentlichkeitsarbeit</a:t>
            </a:r>
          </a:p>
        </p:txBody>
      </p:sp>
    </p:spTree>
    <p:extLst>
      <p:ext uri="{BB962C8B-B14F-4D97-AF65-F5344CB8AC3E}">
        <p14:creationId xmlns:p14="http://schemas.microsoft.com/office/powerpoint/2010/main" val="1854344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187624" y="2492896"/>
            <a:ext cx="66247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e-A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Dritter Reformschritt</a:t>
            </a:r>
          </a:p>
          <a:p>
            <a:pPr marL="0" indent="0" algn="ctr">
              <a:buNone/>
            </a:pPr>
            <a:endParaRPr lang="de-AT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AT" sz="2800" dirty="0" err="1"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, Recovery und Inklusion</a:t>
            </a:r>
          </a:p>
        </p:txBody>
      </p:sp>
    </p:spTree>
    <p:extLst>
      <p:ext uri="{BB962C8B-B14F-4D97-AF65-F5344CB8AC3E}">
        <p14:creationId xmlns:p14="http://schemas.microsoft.com/office/powerpoint/2010/main" val="3244530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4664"/>
            <a:ext cx="3888432" cy="56404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5168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40352" cy="516126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411760" y="5877272"/>
            <a:ext cx="4028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Die Sonnenpark Klinik in Lans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77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t="2109" b="65220"/>
          <a:stretch/>
        </p:blipFill>
        <p:spPr>
          <a:xfrm rot="16200000">
            <a:off x="4613932" y="1760701"/>
            <a:ext cx="5824245" cy="273975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t="35259" b="31476"/>
          <a:stretch/>
        </p:blipFill>
        <p:spPr>
          <a:xfrm rot="16200000">
            <a:off x="1614441" y="1755692"/>
            <a:ext cx="5824245" cy="278944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t="68746"/>
          <a:stretch/>
        </p:blipFill>
        <p:spPr>
          <a:xfrm rot="16200000">
            <a:off x="-1278151" y="1839973"/>
            <a:ext cx="5824245" cy="26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14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143000"/>
          </a:xfrm>
        </p:spPr>
        <p:txBody>
          <a:bodyPr/>
          <a:lstStyle/>
          <a:p>
            <a:r>
              <a:rPr lang="de-A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KlientInnen 2024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7664" y="1196752"/>
            <a:ext cx="6336704" cy="5256584"/>
          </a:xfrm>
        </p:spPr>
        <p:txBody>
          <a:bodyPr/>
          <a:lstStyle/>
          <a:p>
            <a:pPr marL="0" indent="0">
              <a:buNone/>
              <a:tabLst>
                <a:tab pos="5738813" algn="r"/>
              </a:tabLst>
            </a:pPr>
            <a:r>
              <a:rPr lang="de-AT">
                <a:latin typeface="Arial" panose="020B0604020202020204" pitchFamily="34" charset="0"/>
                <a:cs typeface="Arial" panose="020B0604020202020204" pitchFamily="34" charset="0"/>
              </a:rPr>
              <a:t>nach TTHG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	1320</a:t>
            </a:r>
          </a:p>
          <a:p>
            <a:pPr marL="0" indent="0">
              <a:buNone/>
              <a:tabLst>
                <a:tab pos="5738813" algn="r"/>
              </a:tabLs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nach AMS/PV	150</a:t>
            </a:r>
          </a:p>
          <a:p>
            <a:pPr marL="0" indent="0">
              <a:buNone/>
              <a:tabLst>
                <a:tab pos="5738813" algn="r"/>
              </a:tabLs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Aurea	90</a:t>
            </a:r>
          </a:p>
          <a:p>
            <a:pPr marL="0" indent="0">
              <a:buNone/>
              <a:tabLst>
                <a:tab pos="5738813" algn="r"/>
              </a:tabLs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Haus am Seespitz	30</a:t>
            </a:r>
          </a:p>
          <a:p>
            <a:pPr marL="0" indent="0">
              <a:buNone/>
              <a:tabLst>
                <a:tab pos="5738813" algn="r"/>
              </a:tabLst>
            </a:pP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Artis-Integrations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gGmbH	20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5738813" algn="r"/>
              </a:tabLst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tabLst>
                <a:tab pos="5738813" algn="r"/>
              </a:tabLst>
            </a:pPr>
            <a:r>
              <a:rPr lang="de-A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Präventive Leistungen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5738813" algn="r"/>
              </a:tabLs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Beratungen	4.320</a:t>
            </a:r>
          </a:p>
          <a:p>
            <a:pPr marL="0" indent="0">
              <a:buNone/>
              <a:tabLst>
                <a:tab pos="5738813" algn="r"/>
              </a:tabLst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50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2400" cy="832047"/>
          </a:xfrm>
        </p:spPr>
        <p:txBody>
          <a:bodyPr/>
          <a:lstStyle/>
          <a:p>
            <a:r>
              <a:rPr lang="de-A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mente-Mitarbeiter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632848" cy="5472608"/>
          </a:xfrm>
        </p:spPr>
        <p:txBody>
          <a:bodyPr/>
          <a:lstStyle/>
          <a:p>
            <a:pPr marL="400050" lvl="1" indent="0">
              <a:buNone/>
              <a:tabLst>
                <a:tab pos="5467350" algn="l"/>
              </a:tabLst>
            </a:pPr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hauptamtliche Mitarbeiter 	224</a:t>
            </a:r>
          </a:p>
          <a:p>
            <a:pPr marL="400050" lvl="1" indent="0">
              <a:buNone/>
              <a:tabLst>
                <a:tab pos="5467350" algn="l"/>
              </a:tabLst>
            </a:pPr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derzeit in Karenz 	  14</a:t>
            </a:r>
          </a:p>
          <a:p>
            <a:pPr marL="400050" lvl="1" indent="0">
              <a:buNone/>
              <a:tabLst>
                <a:tab pos="5467350" algn="l"/>
              </a:tabLst>
            </a:pPr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Mitarbeiter auf Honorarbasis	  20</a:t>
            </a:r>
          </a:p>
          <a:p>
            <a:pPr marL="400050" lvl="1" indent="0">
              <a:buNone/>
              <a:tabLst>
                <a:tab pos="5467350" algn="l"/>
              </a:tabLst>
            </a:pP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5467350" algn="l"/>
              </a:tabLst>
            </a:pPr>
            <a:r>
              <a:rPr lang="de-AT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Mitarbeiter pro mente-</a:t>
            </a:r>
            <a:r>
              <a:rPr lang="de-AT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Beteilungungen</a:t>
            </a:r>
            <a:endParaRPr lang="de-AT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  <a:tabLst>
                <a:tab pos="5467350" algn="l"/>
              </a:tabLst>
            </a:pPr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Artis-Integrations-GmbH	  30</a:t>
            </a:r>
          </a:p>
          <a:p>
            <a:pPr marL="400050" lvl="1" indent="0">
              <a:buNone/>
              <a:tabLst>
                <a:tab pos="5467350" algn="l"/>
              </a:tabLst>
            </a:pPr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Aurea	  19</a:t>
            </a:r>
          </a:p>
          <a:p>
            <a:pPr marL="400050" lvl="1" indent="0">
              <a:buNone/>
              <a:tabLst>
                <a:tab pos="5467350" algn="l"/>
              </a:tabLst>
            </a:pPr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Haus am Seespitz	  21</a:t>
            </a:r>
          </a:p>
          <a:p>
            <a:pPr marL="400050" lvl="1" indent="0">
              <a:buNone/>
              <a:tabLst>
                <a:tab pos="5467350" algn="l"/>
              </a:tabLst>
            </a:pPr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Sonnenparkklinik Lans	  60</a:t>
            </a:r>
          </a:p>
          <a:p>
            <a:pPr marL="400050" lvl="1" indent="0">
              <a:buNone/>
              <a:tabLst>
                <a:tab pos="5649913" algn="l"/>
              </a:tabLst>
            </a:pPr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Integrative Sozialpsychiatrie	30</a:t>
            </a:r>
          </a:p>
          <a:p>
            <a:pPr marL="400050" lvl="1" indent="0">
              <a:buNone/>
              <a:tabLst>
                <a:tab pos="5468938" algn="l"/>
                <a:tab pos="5649913" algn="l"/>
              </a:tabLst>
            </a:pPr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- Psychosoziale Zentren - </a:t>
            </a:r>
          </a:p>
          <a:p>
            <a:pPr marL="0" indent="0">
              <a:buNone/>
              <a:tabLst>
                <a:tab pos="4302125" algn="l"/>
              </a:tabLs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A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0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43608" y="548680"/>
            <a:ext cx="705678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Sehr geehrter Herr Prof.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Ganner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Ich habe mich sehr gefreut, dass Sie mir zutrauen, die große Abteilung "Psychiatrie-Männer" zu leiten, auch wenn ich noch nicht Facharzt bin: ich darf Ihnen versichern, dass ich mein Bestes geben werde.</a:t>
            </a:r>
          </a:p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Erlauben Sie mir bitte, dass ich einige Wünsche zur Veränderung der Station bekanntgebe, die ich - Ihre Unterstützung und Billigung voraussetzend - während der Zeit meiner Stationsleitung umsetzen möchte. Ich bitte Sie, beiliegende "Vorschläge zur Erneuerung der Abteilung" als Budgetwünsche der Verwaltung des Landeskrankenhauses weiterleiten zu wollen:</a:t>
            </a:r>
          </a:p>
          <a:p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Die Patienten essen an weiß gedeckten Tischen mit Messer und Gabel.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Anstelle der Plastikbecher sind Gläser vorzusehen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In den Bädern und WCs sollen anstelle der polierten Stahlplatten normale Spiegel angebracht werden.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Die "Außenstation" soll offen geführt werden, d. h. die Abteilung kann bis auf die Nachtstunden frei betreten und auch verlassen werden.</a:t>
            </a:r>
          </a:p>
          <a:p>
            <a:pPr marL="715963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Alle Türen erhalten einen Türgriff bzw. einen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Türknauf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: Die Klinken müssen denen aller anderen Klinken entsprechen!</a:t>
            </a:r>
          </a:p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Der Stationsoberpfleger, mit dem ich bereits gesprochen habe, würde alle aufgelisteten Maßnahmen unterstützen und vollkommen mittragen.</a:t>
            </a:r>
          </a:p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Auch bitte ich Sie sehr, überprüfen zu wollen, inwieweit die 12 Betten umfassende "große Wache" nicht in 3 bis 4 kleinere Einheiten gegliedert werden könnte. Auf jeden Fall müsste die frei stehende Toilette im Saal entfernt werden."</a:t>
            </a:r>
          </a:p>
          <a:p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19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8" y="1340768"/>
            <a:ext cx="75819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079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600200"/>
            <a:ext cx="4064000" cy="36576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540000" y="5517232"/>
            <a:ext cx="406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Eine Gruppe von MitarbeiterInnen </a:t>
            </a:r>
          </a:p>
          <a:p>
            <a:pPr algn="ctr"/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de-AT" sz="1800">
                <a:latin typeface="Arial" panose="020B0604020202020204" pitchFamily="34" charset="0"/>
                <a:cs typeface="Arial" panose="020B0604020202020204" pitchFamily="34" charset="0"/>
              </a:rPr>
              <a:t>Weltkongress in </a:t>
            </a: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Hamburg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21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3022600" cy="406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1547664" y="5226784"/>
            <a:ext cx="6120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Zugang zum Sitz der Verwaltung, der Kontaktbüros und des Tageszentrums</a:t>
            </a:r>
          </a:p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Innsbruck, Karl-Schönherr-Straße 3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31516"/>
            <a:ext cx="4163321" cy="30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3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Kornelius Kryspin-Ex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60648"/>
            <a:ext cx="3979999" cy="5589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-203" y="62311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>
                <a:latin typeface="+mn-lt"/>
              </a:rPr>
              <a:t>Univ.-Prof. Dr. Kornelius </a:t>
            </a:r>
            <a:r>
              <a:rPr lang="de-AT" sz="2000" dirty="0" err="1">
                <a:latin typeface="+mn-lt"/>
              </a:rPr>
              <a:t>Krypsin</a:t>
            </a:r>
            <a:r>
              <a:rPr lang="de-AT" sz="2000" dirty="0">
                <a:latin typeface="+mn-lt"/>
              </a:rPr>
              <a:t>-Exner (*Wien 1926, Innsbruck 1985†)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881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Scannen0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548680"/>
            <a:ext cx="3463241" cy="51934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2915816" y="5877272"/>
            <a:ext cx="3463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1982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0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009900" y="5805264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Friederike Hafner 1975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397000"/>
            <a:ext cx="3124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4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140068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AT" sz="2300" dirty="0">
                <a:latin typeface="Arial" panose="020B0604020202020204" pitchFamily="34" charset="0"/>
                <a:cs typeface="Arial" panose="020B0604020202020204" pitchFamily="34" charset="0"/>
              </a:rPr>
              <a:t>... Zielsetzung ist "die Schaffung eines Netzes von ambulanten und komplementären Diensten, das durch Beratungsstellen, Übergangswohnheime, Wohngemeinschaften, Berufstrainings-zentren u. ä. den spezifischen Bedürfnissen der psychisch Kranken gerecht zu werden versucht."</a:t>
            </a:r>
          </a:p>
          <a:p>
            <a:pPr>
              <a:lnSpc>
                <a:spcPct val="150000"/>
              </a:lnSpc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de-AT" sz="2100" dirty="0">
                <a:latin typeface="Arial" panose="020B0604020202020204" pitchFamily="34" charset="0"/>
                <a:cs typeface="Arial" panose="020B0604020202020204" pitchFamily="34" charset="0"/>
              </a:rPr>
              <a:t>Statuten der Gesellschaft für Psychische Hygiene 1976</a:t>
            </a: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6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99592" y="2492896"/>
            <a:ext cx="7272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e-A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Frühe Reformphase</a:t>
            </a:r>
          </a:p>
          <a:p>
            <a:pPr marL="0" indent="0" algn="ctr">
              <a:buNone/>
            </a:pPr>
            <a:endParaRPr lang="de-A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Psychiatrische Langzeitpatienten</a:t>
            </a:r>
          </a:p>
        </p:txBody>
      </p:sp>
    </p:spTree>
    <p:extLst>
      <p:ext uri="{BB962C8B-B14F-4D97-AF65-F5344CB8AC3E}">
        <p14:creationId xmlns:p14="http://schemas.microsoft.com/office/powerpoint/2010/main" val="48951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8" t="71034" r="29139"/>
          <a:stretch/>
        </p:blipFill>
        <p:spPr bwMode="auto">
          <a:xfrm>
            <a:off x="3131840" y="1340768"/>
            <a:ext cx="2952327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/>
          <p:cNvSpPr/>
          <p:nvPr/>
        </p:nvSpPr>
        <p:spPr>
          <a:xfrm>
            <a:off x="2843808" y="5805264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Doz. Dr. Ullrich Meise 1981</a:t>
            </a:r>
          </a:p>
        </p:txBody>
      </p:sp>
    </p:spTree>
    <p:extLst>
      <p:ext uri="{BB962C8B-B14F-4D97-AF65-F5344CB8AC3E}">
        <p14:creationId xmlns:p14="http://schemas.microsoft.com/office/powerpoint/2010/main" val="428674536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543</Words>
  <Application>Microsoft Office PowerPoint</Application>
  <PresentationFormat>Bildschirmpräsentation (4:3)</PresentationFormat>
  <Paragraphs>77</Paragraphs>
  <Slides>32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8" baseType="lpstr">
      <vt:lpstr>Arial</vt:lpstr>
      <vt:lpstr>Calibri</vt:lpstr>
      <vt:lpstr>Edwardian Script ITC</vt:lpstr>
      <vt:lpstr>Lucida Calligraphy</vt:lpstr>
      <vt:lpstr>Times New Roman</vt:lpstr>
      <vt:lpstr>blank</vt:lpstr>
      <vt:lpstr>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KlientInnen 2024</vt:lpstr>
      <vt:lpstr>pro mente-Mitarbeiter</vt:lpstr>
      <vt:lpstr>PowerPoint-Präsentation</vt:lpstr>
      <vt:lpstr>PowerPoint-Präsentation</vt:lpstr>
      <vt:lpstr>PowerPoint-Präsentation</vt:lpstr>
    </vt:vector>
  </TitlesOfParts>
  <Company>Tilak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 Jahre  Gesellschaft für Psychische Gesundheit - pro mente tirol</dc:title>
  <dc:creator>SCHMID Sabine</dc:creator>
  <cp:lastModifiedBy>zn-vw-224</cp:lastModifiedBy>
  <cp:revision>136</cp:revision>
  <cp:lastPrinted>2016-03-17T07:28:46Z</cp:lastPrinted>
  <dcterms:created xsi:type="dcterms:W3CDTF">2016-02-29T07:25:43Z</dcterms:created>
  <dcterms:modified xsi:type="dcterms:W3CDTF">2025-10-20T09:24:30Z</dcterms:modified>
</cp:coreProperties>
</file>