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64" r:id="rId3"/>
    <p:sldId id="265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2E7"/>
    <a:srgbClr val="93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7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CF86F-66B8-B943-B004-7CF21B2E8C70}" type="datetimeFigureOut">
              <a:rPr lang="nl-NL" smtClean="0"/>
              <a:t>10-04-2026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28965-52D6-DB4D-81C2-8616CB41F3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48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 sz="6000" b="1" i="0" cap="all" baseline="0">
                <a:solidFill>
                  <a:srgbClr val="93CB00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E32E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0074" y="6052513"/>
            <a:ext cx="2641320" cy="263880"/>
          </a:xfrm>
        </p:spPr>
        <p:txBody>
          <a:bodyPr/>
          <a:lstStyle>
            <a:lvl1pPr>
              <a:buFont typeface="+mj-lt"/>
              <a:buNone/>
              <a:defRPr sz="14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b="1" dirty="0">
                <a:solidFill>
                  <a:srgbClr val="0E32E7"/>
                </a:solidFill>
              </a:rPr>
              <a:t>‹nr.› WWW.GREENKARTING.NL LES X</a:t>
            </a:r>
            <a:endParaRPr lang="en-US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1B724D03-C98D-5C75-F265-F3B46648BC3E}"/>
              </a:ext>
            </a:extLst>
          </p:cNvPr>
          <p:cNvGrpSpPr/>
          <p:nvPr/>
        </p:nvGrpSpPr>
        <p:grpSpPr>
          <a:xfrm>
            <a:off x="470453" y="5750062"/>
            <a:ext cx="2387047" cy="868797"/>
            <a:chOff x="0" y="0"/>
            <a:chExt cx="4792868" cy="182996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F361779-F7E0-3917-EF2F-02F119E8BF7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9D540E90-13B6-21A8-05F8-E0FECCA3EA0D}"/>
              </a:ext>
            </a:extLst>
          </p:cNvPr>
          <p:cNvGrpSpPr/>
          <p:nvPr/>
        </p:nvGrpSpPr>
        <p:grpSpPr>
          <a:xfrm>
            <a:off x="7243975" y="5750062"/>
            <a:ext cx="1525859" cy="868790"/>
            <a:chOff x="0" y="0"/>
            <a:chExt cx="3546045" cy="1829960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F8EF79A-20F5-7D08-2DC3-039E05CE5F97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95386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l">
              <a:defRPr sz="3600" b="1" i="0" cap="all" baseline="0">
                <a:solidFill>
                  <a:srgbClr val="93CB00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24591"/>
            <a:ext cx="6400800" cy="665922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0E32E7"/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8602" y="6052513"/>
            <a:ext cx="2641320" cy="263880"/>
          </a:xfrm>
        </p:spPr>
        <p:txBody>
          <a:bodyPr/>
          <a:lstStyle>
            <a:lvl1pPr>
              <a:buFont typeface="+mj-lt"/>
              <a:buNone/>
              <a:defRPr sz="14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‹nr.› WWW.GREENKARTING.NL LES X</a:t>
            </a:r>
            <a:endParaRPr lang="en-US" sz="1400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1B724D03-C98D-5C75-F265-F3B46648BC3E}"/>
              </a:ext>
            </a:extLst>
          </p:cNvPr>
          <p:cNvGrpSpPr/>
          <p:nvPr/>
        </p:nvGrpSpPr>
        <p:grpSpPr>
          <a:xfrm>
            <a:off x="470453" y="5750062"/>
            <a:ext cx="2387047" cy="868797"/>
            <a:chOff x="0" y="0"/>
            <a:chExt cx="4792868" cy="182996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F361779-F7E0-3917-EF2F-02F119E8BF7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9D540E90-13B6-21A8-05F8-E0FECCA3EA0D}"/>
              </a:ext>
            </a:extLst>
          </p:cNvPr>
          <p:cNvGrpSpPr/>
          <p:nvPr/>
        </p:nvGrpSpPr>
        <p:grpSpPr>
          <a:xfrm>
            <a:off x="7243975" y="5750062"/>
            <a:ext cx="1525859" cy="868790"/>
            <a:chOff x="0" y="0"/>
            <a:chExt cx="3546045" cy="1829960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F8EF79A-20F5-7D08-2DC3-039E05CE5F97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F7CE9C80-FE02-DC58-A165-F9DCC844ADE3}"/>
              </a:ext>
            </a:extLst>
          </p:cNvPr>
          <p:cNvGrpSpPr/>
          <p:nvPr userDrawn="1"/>
        </p:nvGrpSpPr>
        <p:grpSpPr>
          <a:xfrm>
            <a:off x="470453" y="5750062"/>
            <a:ext cx="2387047" cy="868797"/>
            <a:chOff x="0" y="0"/>
            <a:chExt cx="4792868" cy="182996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C79C64E-5E6C-2A5A-241D-6DFF437983CD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9DB180DF-85CC-FD7C-642B-CBF7733F6C4B}"/>
              </a:ext>
            </a:extLst>
          </p:cNvPr>
          <p:cNvGrpSpPr/>
          <p:nvPr userDrawn="1"/>
        </p:nvGrpSpPr>
        <p:grpSpPr>
          <a:xfrm>
            <a:off x="7243975" y="5750062"/>
            <a:ext cx="1525859" cy="868790"/>
            <a:chOff x="0" y="0"/>
            <a:chExt cx="3546045" cy="1829960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228C3B-FF0B-64F9-9485-E509344BD762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6693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39340"/>
            <a:ext cx="8229600" cy="685801"/>
          </a:xfrm>
        </p:spPr>
        <p:txBody>
          <a:bodyPr/>
          <a:lstStyle>
            <a:lvl1pPr>
              <a:defRPr sz="3600" b="1" i="0" baseline="0">
                <a:solidFill>
                  <a:srgbClr val="93CB00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22713"/>
            <a:ext cx="8229600" cy="3303450"/>
          </a:xfrm>
        </p:spPr>
        <p:txBody>
          <a:bodyPr/>
          <a:lstStyle>
            <a:lvl1pPr>
              <a:buNone/>
              <a:defRPr sz="18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1pPr>
            <a:lvl2pPr>
              <a:defRPr sz="16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2pPr>
            <a:lvl3pPr>
              <a:defRPr sz="16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3pPr>
            <a:lvl4pPr>
              <a:defRPr sz="16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4pPr>
            <a:lvl5pPr>
              <a:defRPr sz="16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1095" y="5832808"/>
            <a:ext cx="2839278" cy="868789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b="1" dirty="0">
                <a:solidFill>
                  <a:srgbClr val="0E32E7"/>
                </a:solidFill>
              </a:rPr>
              <a:t>‹nr.› WWW.GREENKARTING.NL LES X</a:t>
            </a:r>
            <a:endParaRPr lang="en-US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7B526BDE-2273-FADB-2FB0-9F4528413054}"/>
              </a:ext>
            </a:extLst>
          </p:cNvPr>
          <p:cNvGrpSpPr/>
          <p:nvPr/>
        </p:nvGrpSpPr>
        <p:grpSpPr>
          <a:xfrm>
            <a:off x="470453" y="5750062"/>
            <a:ext cx="2387047" cy="868797"/>
            <a:chOff x="0" y="0"/>
            <a:chExt cx="4792868" cy="182996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818AB8C-6D74-13F1-F82E-E25BAE9E703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83C83B-CA95-05FA-90E0-72B90685E3A5}"/>
              </a:ext>
            </a:extLst>
          </p:cNvPr>
          <p:cNvGrpSpPr/>
          <p:nvPr/>
        </p:nvGrpSpPr>
        <p:grpSpPr>
          <a:xfrm>
            <a:off x="7243975" y="5750062"/>
            <a:ext cx="1525859" cy="868790"/>
            <a:chOff x="0" y="0"/>
            <a:chExt cx="3546045" cy="182996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4DB7527-F639-5CDC-70E3-4FC2C48D338C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0715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11217" y="5965306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0E32E7"/>
                </a:solidFill>
              </a:rPr>
              <a:t>‹nr.› WWW.GREENKARTING.NL LES X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D18E33-4E9D-DEFC-8F53-79A93945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1217" y="4626942"/>
            <a:ext cx="2057400" cy="365125"/>
          </a:xfrm>
        </p:spPr>
        <p:txBody>
          <a:bodyPr/>
          <a:lstStyle/>
          <a:p>
            <a:fld id="{ADF5C9F2-7706-FC47-91ED-4B4B75C8FB30}" type="slidenum">
              <a:rPr lang="nl-NL" smtClean="0"/>
              <a:pPr/>
              <a:t>‹nr.›</a:t>
            </a:fld>
            <a:endParaRPr lang="nl-NL" dirty="0"/>
          </a:p>
          <a:p>
            <a:r>
              <a:rPr lang="en-US" b="1" dirty="0">
                <a:solidFill>
                  <a:srgbClr val="0E32E7"/>
                </a:solidFill>
              </a:rPr>
              <a:t>‹nr.› WWW.GREENKARTING.NL LES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5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39340"/>
            <a:ext cx="8229600" cy="685801"/>
          </a:xfrm>
        </p:spPr>
        <p:txBody>
          <a:bodyPr/>
          <a:lstStyle>
            <a:lvl1pPr>
              <a:defRPr sz="3600" b="1" i="0" baseline="0">
                <a:solidFill>
                  <a:srgbClr val="93CB00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22713"/>
            <a:ext cx="8229600" cy="3303450"/>
          </a:xfrm>
        </p:spPr>
        <p:txBody>
          <a:bodyPr/>
          <a:lstStyle>
            <a:lvl1pPr>
              <a:buNone/>
              <a:defRPr sz="18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1pPr>
            <a:lvl2pPr>
              <a:defRPr sz="16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2pPr>
            <a:lvl3pPr>
              <a:defRPr sz="16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3pPr>
            <a:lvl4pPr>
              <a:defRPr sz="16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4pPr>
            <a:lvl5pPr>
              <a:defRPr sz="1600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1095" y="5822870"/>
            <a:ext cx="2839278" cy="868789"/>
          </a:xfrm>
        </p:spPr>
        <p:txBody>
          <a:bodyPr/>
          <a:lstStyle>
            <a:lvl1pPr>
              <a:defRPr sz="1400"/>
            </a:lvl1pPr>
          </a:lstStyle>
          <a:p>
            <a:fld id="{B53BD5E0-2514-6E40-B4FD-8834FA52145D}" type="slidenum">
              <a:rPr lang="en-US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‹nr.›</a:t>
            </a:fld>
            <a:endParaRPr lang="en-US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A30E7"/>
                </a:solidFill>
                <a:latin typeface="Comic Sans MS" panose="030F0902030302020204" pitchFamily="66" charset="0"/>
                <a:ea typeface="Comic Sans"/>
                <a:cs typeface="Comic Sans"/>
                <a:sym typeface="Comic Sans"/>
              </a:rPr>
              <a:t>WWW.GREENKARTING.NL</a:t>
            </a:r>
          </a:p>
          <a:p>
            <a:r>
              <a:rPr lang="en-US" b="1" dirty="0">
                <a:solidFill>
                  <a:srgbClr val="0E32E7"/>
                </a:solidFill>
                <a:latin typeface="Comic Sans MS" panose="030F0902030302020204" pitchFamily="66" charset="0"/>
                <a:ea typeface="Avenir"/>
                <a:cs typeface="Avenir"/>
                <a:sym typeface="Avenir"/>
              </a:rPr>
              <a:t>LES X</a:t>
            </a:r>
            <a:endParaRPr lang="en-US" b="1" dirty="0">
              <a:solidFill>
                <a:srgbClr val="0A30E7"/>
              </a:solidFill>
              <a:latin typeface="Comic Sans MS" panose="030F0902030302020204" pitchFamily="66" charset="0"/>
              <a:ea typeface="Comic Sans"/>
              <a:cs typeface="Comic Sans"/>
              <a:sym typeface="Comic Sans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7B526BDE-2273-FADB-2FB0-9F4528413054}"/>
              </a:ext>
            </a:extLst>
          </p:cNvPr>
          <p:cNvGrpSpPr/>
          <p:nvPr userDrawn="1"/>
        </p:nvGrpSpPr>
        <p:grpSpPr>
          <a:xfrm>
            <a:off x="470453" y="5750062"/>
            <a:ext cx="2387047" cy="868797"/>
            <a:chOff x="0" y="0"/>
            <a:chExt cx="4792868" cy="182996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818AB8C-6D74-13F1-F82E-E25BAE9E703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83C83B-CA95-05FA-90E0-72B90685E3A5}"/>
              </a:ext>
            </a:extLst>
          </p:cNvPr>
          <p:cNvGrpSpPr/>
          <p:nvPr userDrawn="1"/>
        </p:nvGrpSpPr>
        <p:grpSpPr>
          <a:xfrm>
            <a:off x="7243975" y="5750062"/>
            <a:ext cx="1525859" cy="868790"/>
            <a:chOff x="0" y="0"/>
            <a:chExt cx="3546045" cy="182996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4DB7527-F639-5CDC-70E3-4FC2C48D338C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7473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Greenkarting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45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chemeClr val="tx1">
                    <a:tint val="75000"/>
                  </a:schemeClr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b="1">
                <a:solidFill>
                  <a:srgbClr val="0E32E7"/>
                </a:solidFill>
              </a:rPr>
              <a:t>‹nr.› WWW.GREENKARTING.NL LES X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023791-0A4D-E397-DD5D-C2D12F6A12E5}"/>
              </a:ext>
            </a:extLst>
          </p:cNvPr>
          <p:cNvGrpSpPr/>
          <p:nvPr/>
        </p:nvGrpSpPr>
        <p:grpSpPr>
          <a:xfrm>
            <a:off x="470453" y="5750062"/>
            <a:ext cx="2387047" cy="868797"/>
            <a:chOff x="0" y="0"/>
            <a:chExt cx="4792868" cy="182996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5F76E7E-22FC-6534-F028-644FA772C470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E63906-135C-0AB6-1B23-27AC00762F2D}"/>
              </a:ext>
            </a:extLst>
          </p:cNvPr>
          <p:cNvGrpSpPr/>
          <p:nvPr/>
        </p:nvGrpSpPr>
        <p:grpSpPr>
          <a:xfrm>
            <a:off x="7243975" y="5750062"/>
            <a:ext cx="1525859" cy="868790"/>
            <a:chOff x="0" y="0"/>
            <a:chExt cx="3546045" cy="182996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0B92F1B-2E85-871B-FADD-A65A7377DB95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702A45-08E9-FAC1-A935-EDF509C3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6161" y="5226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F5C9F2-7706-FC47-91ED-4B4B75C8FB30}" type="slidenum">
              <a:rPr lang="nl-NL" smtClean="0"/>
              <a:t>‹nr.›</a:t>
            </a:fld>
            <a:endParaRPr lang="nl-NL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A8371CF3-4CA5-AFF3-CB76-FAA403640F11}"/>
              </a:ext>
            </a:extLst>
          </p:cNvPr>
          <p:cNvGrpSpPr/>
          <p:nvPr userDrawn="1"/>
        </p:nvGrpSpPr>
        <p:grpSpPr>
          <a:xfrm>
            <a:off x="470453" y="5750062"/>
            <a:ext cx="2387047" cy="868797"/>
            <a:chOff x="0" y="0"/>
            <a:chExt cx="4792868" cy="1829960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445B13AD-7C82-71EC-33B5-9FDD068CD82F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72049D6F-464A-FC1C-D95E-39985D607719}"/>
              </a:ext>
            </a:extLst>
          </p:cNvPr>
          <p:cNvGrpSpPr/>
          <p:nvPr userDrawn="1"/>
        </p:nvGrpSpPr>
        <p:grpSpPr>
          <a:xfrm>
            <a:off x="7243975" y="5750062"/>
            <a:ext cx="1525859" cy="868790"/>
            <a:chOff x="0" y="0"/>
            <a:chExt cx="3546045" cy="1829960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F975930-8020-FED0-B188-CD9AA7065F82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2283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 baseline="0">
          <a:solidFill>
            <a:srgbClr val="93CB00"/>
          </a:solidFill>
          <a:latin typeface="Montserrat" pitchFamily="2" charset="77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rgbClr val="0E32E7"/>
          </a:solidFill>
          <a:latin typeface="Comic Sans MS" panose="030F0902030302020204" pitchFamily="66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rgbClr val="0E32E7"/>
          </a:solidFill>
          <a:latin typeface="Comic Sans MS" panose="030F0902030302020204" pitchFamily="66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rgbClr val="0E32E7"/>
          </a:solidFill>
          <a:latin typeface="Comic Sans MS" panose="030F0902030302020204" pitchFamily="66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rgbClr val="0E32E7"/>
          </a:solidFill>
          <a:latin typeface="Comic Sans MS" panose="030F0902030302020204" pitchFamily="66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rgbClr val="0E32E7"/>
          </a:solidFill>
          <a:latin typeface="Comic Sans MS" panose="030F0902030302020204" pitchFamily="66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229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000" b="1">
                <a:solidFill>
                  <a:srgbClr val="94CB00"/>
                </a:solidFill>
              </a:defRPr>
            </a:pPr>
            <a:r>
              <a:rPr sz="5600" dirty="0">
                <a:latin typeface="Montserrat" pitchFamily="2" charset="77"/>
              </a:rPr>
              <a:t>SPONSORS IN DE MOTORSPORT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840480"/>
            <a:ext cx="82296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400">
                <a:solidFill>
                  <a:srgbClr val="0A30E7"/>
                </a:solidFill>
              </a:defRPr>
            </a:pPr>
            <a:r>
              <a:t>Les 1: Sponsoring voor je greenkart-project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A036F2-4396-4F36-88A3-0707E1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1426661-EA4D-7527-CB5A-C5C8E95BD136}"/>
              </a:ext>
            </a:extLst>
          </p:cNvPr>
          <p:cNvSpPr txBox="1">
            <a:spLocks/>
          </p:cNvSpPr>
          <p:nvPr/>
        </p:nvSpPr>
        <p:spPr>
          <a:xfrm>
            <a:off x="3505200" y="6173787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1400" smtClean="0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1</a:t>
            </a:fld>
            <a:endParaRPr lang="en-US" sz="1400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LES 1 SPONSORS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8441B-3864-CCCA-C847-C2CEF578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83" y="1446377"/>
            <a:ext cx="8229600" cy="685801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HOE KRIJG JE JOUW GREENKART-PROJECT GEFINANCIERD?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865DB56-12DB-AE0C-AE3D-B4B1FBBB7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4569"/>
            <a:ext cx="4024149" cy="268276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58854C-A075-C43A-732C-DE3641DF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535" y="2738630"/>
            <a:ext cx="4552293" cy="2222253"/>
          </a:xfrm>
        </p:spPr>
        <p:txBody>
          <a:bodyPr>
            <a:noAutofit/>
          </a:bodyPr>
          <a:lstStyle/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nl-NL" sz="1600" dirty="0"/>
              <a:t>Sponsors zijn je belangrijkste partners! </a:t>
            </a: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nl-NL" sz="1600" dirty="0"/>
              <a:t>In deze les leer je hoe je bedrijven benadert, wat je hen kunt bieden, en hoe je een duurzame sponsorrelatie opbouwt.</a:t>
            </a:r>
          </a:p>
          <a:p>
            <a:endParaRPr lang="nl-NL" sz="1600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07A2FBD-5013-F8F0-9F43-BFAC57D01B4F}"/>
              </a:ext>
            </a:extLst>
          </p:cNvPr>
          <p:cNvSpPr txBox="1">
            <a:spLocks/>
          </p:cNvSpPr>
          <p:nvPr/>
        </p:nvSpPr>
        <p:spPr>
          <a:xfrm>
            <a:off x="3505200" y="6173787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1400" smtClean="0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2</a:t>
            </a:fld>
            <a:endParaRPr lang="en-US" sz="1400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LES 1 SPONSORS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D8CE6-4E24-2812-774C-7AD26CE71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F07AE-2D25-DA94-09F4-69B4A977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87" y="1139340"/>
            <a:ext cx="8229600" cy="685801"/>
          </a:xfrm>
        </p:spPr>
        <p:txBody>
          <a:bodyPr>
            <a:norm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lang="nl-NL" sz="3200" dirty="0"/>
              <a:t>WAT IS SPONSORING?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FEC4E1A-347B-35A7-401C-2203C20FB67E}"/>
              </a:ext>
            </a:extLst>
          </p:cNvPr>
          <p:cNvSpPr txBox="1"/>
          <p:nvPr/>
        </p:nvSpPr>
        <p:spPr>
          <a:xfrm>
            <a:off x="646387" y="1944414"/>
            <a:ext cx="404117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lang="nl-NL" dirty="0">
                <a:solidFill>
                  <a:srgbClr val="0E32E7"/>
                </a:solidFill>
                <a:latin typeface="Comic Sans MS"/>
              </a:rPr>
              <a:t>Sponsoring is het verstrekken van geld, materiaal of kennis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lang="nl-NL" dirty="0">
                <a:solidFill>
                  <a:srgbClr val="0E32E7"/>
                </a:solidFill>
                <a:latin typeface="Comic Sans MS"/>
              </a:rPr>
              <a:t>Sponsors verwachten iets terug: zichtbaarheid, PR, netwerking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lang="nl-NL" dirty="0">
                <a:solidFill>
                  <a:srgbClr val="0E32E7"/>
                </a:solidFill>
                <a:latin typeface="Comic Sans MS"/>
              </a:rPr>
              <a:t>Het verschilt van donatie: een sponsor krijgt voordeel</a:t>
            </a:r>
          </a:p>
          <a:p>
            <a:endParaRPr lang="nl-NL" dirty="0">
              <a:solidFill>
                <a:srgbClr val="0E32E7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402E804-7C54-A7CD-0FDE-71349934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91091"/>
            <a:ext cx="3645533" cy="2416047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FD1872E-A472-89F5-C417-51B6713AE19A}"/>
              </a:ext>
            </a:extLst>
          </p:cNvPr>
          <p:cNvSpPr txBox="1">
            <a:spLocks/>
          </p:cNvSpPr>
          <p:nvPr/>
        </p:nvSpPr>
        <p:spPr>
          <a:xfrm>
            <a:off x="3505200" y="6173787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1400" smtClean="0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3</a:t>
            </a:fld>
            <a:endParaRPr lang="en-US" sz="1400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LES 1 SPONSORS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7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331" y="713611"/>
            <a:ext cx="59570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sz="3200" dirty="0" err="1">
                <a:latin typeface="Comic Sans MS" panose="030F0902030302020204" pitchFamily="66" charset="0"/>
              </a:rPr>
              <a:t>Waarom</a:t>
            </a:r>
            <a:r>
              <a:rPr sz="3200" dirty="0">
                <a:latin typeface="Comic Sans MS" panose="030F0902030302020204" pitchFamily="66" charset="0"/>
              </a:rPr>
              <a:t> </a:t>
            </a:r>
            <a:r>
              <a:rPr sz="3200" dirty="0" err="1">
                <a:latin typeface="Comic Sans MS" panose="030F0902030302020204" pitchFamily="66" charset="0"/>
              </a:rPr>
              <a:t>sponsoren</a:t>
            </a:r>
            <a:r>
              <a:rPr sz="3200" dirty="0">
                <a:latin typeface="Comic Sans MS" panose="030F0902030302020204" pitchFamily="66" charset="0"/>
              </a:rPr>
              <a:t> </a:t>
            </a:r>
            <a:r>
              <a:rPr sz="3200" dirty="0" err="1">
                <a:latin typeface="Comic Sans MS" panose="030F0902030302020204" pitchFamily="66" charset="0"/>
              </a:rPr>
              <a:t>bedrijven</a:t>
            </a:r>
            <a:r>
              <a:rPr sz="3200" dirty="0"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0830" y="1358513"/>
            <a:ext cx="5796780" cy="15850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/>
              </a:rPr>
              <a:t>Zichtbaarheid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en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merkbekendheid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bij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hun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doelgroep</a:t>
            </a:r>
            <a:endParaRPr sz="1800" dirty="0">
              <a:solidFill>
                <a:srgbClr val="0E32E7"/>
              </a:solidFill>
              <a:latin typeface="Comic Sans M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/>
              </a:rPr>
              <a:t>Bedrijfsverantwoordelijkheid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(CSR)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/>
              </a:rPr>
              <a:t>Ondersteuning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van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jonge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talenten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en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innovatie</a:t>
            </a:r>
            <a:endParaRPr sz="1800" dirty="0">
              <a:solidFill>
                <a:srgbClr val="0E32E7"/>
              </a:solidFill>
              <a:latin typeface="Comic Sans M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93052E-C6BB-CB1E-20D5-F3B61740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C7657B4-5BC3-829B-138C-AA86C8B9A5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325821" y="1358513"/>
            <a:ext cx="5957080" cy="4090249"/>
          </a:xfrm>
          <a:prstGeom prst="rect">
            <a:avLst/>
          </a:prstGeom>
        </p:spPr>
      </p:pic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06D9C1E5-CFD2-E7E7-017D-8E13DE27E36D}"/>
              </a:ext>
            </a:extLst>
          </p:cNvPr>
          <p:cNvSpPr txBox="1">
            <a:spLocks/>
          </p:cNvSpPr>
          <p:nvPr/>
        </p:nvSpPr>
        <p:spPr>
          <a:xfrm>
            <a:off x="3505200" y="6173787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1400" smtClean="0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4</a:t>
            </a:fld>
            <a:endParaRPr lang="en-US" sz="1400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LES 1 SPONSORS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469" y="622329"/>
            <a:ext cx="35221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sz="3200" dirty="0" err="1">
                <a:latin typeface="Comic Sans MS" panose="030F0902030302020204" pitchFamily="66" charset="0"/>
              </a:rPr>
              <a:t>Soorten</a:t>
            </a:r>
            <a:r>
              <a:rPr sz="3200" dirty="0">
                <a:latin typeface="Comic Sans MS" panose="030F0902030302020204" pitchFamily="66" charset="0"/>
              </a:rPr>
              <a:t> sponsors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3095" y="1447496"/>
            <a:ext cx="5838458" cy="198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/>
              </a:rPr>
              <a:t>Financiële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sponsors: geld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voor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het project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/>
              </a:rPr>
              <a:t>Materiële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sponsors: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materialen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,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onderdelen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, tools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/>
              </a:rPr>
              <a:t>Kennispartners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: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advies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, training, expertise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75213B-56AD-A95A-4C15-875DCC35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A8688BE2-0657-D364-8226-38CCEC99F676}"/>
              </a:ext>
            </a:extLst>
          </p:cNvPr>
          <p:cNvSpPr txBox="1">
            <a:spLocks/>
          </p:cNvSpPr>
          <p:nvPr/>
        </p:nvSpPr>
        <p:spPr>
          <a:xfrm>
            <a:off x="3505200" y="6173787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1400" smtClean="0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5</a:t>
            </a:fld>
            <a:endParaRPr lang="en-US" sz="1400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LES 1 SPONSORS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234" y="1167699"/>
            <a:ext cx="606287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sz="3200" dirty="0">
                <a:latin typeface="Comic Sans MS" panose="030F0902030302020204" pitchFamily="66" charset="0"/>
              </a:rPr>
              <a:t>Wat </a:t>
            </a:r>
            <a:r>
              <a:rPr sz="3200" dirty="0" err="1">
                <a:latin typeface="Comic Sans MS" panose="030F0902030302020204" pitchFamily="66" charset="0"/>
              </a:rPr>
              <a:t>bieden</a:t>
            </a:r>
            <a:r>
              <a:rPr sz="3200" dirty="0">
                <a:latin typeface="Comic Sans MS" panose="030F0902030302020204" pitchFamily="66" charset="0"/>
              </a:rPr>
              <a:t> </a:t>
            </a:r>
            <a:r>
              <a:rPr sz="3200" dirty="0" err="1">
                <a:latin typeface="Comic Sans MS" panose="030F0902030302020204" pitchFamily="66" charset="0"/>
              </a:rPr>
              <a:t>jullie</a:t>
            </a:r>
            <a:r>
              <a:rPr sz="3200" dirty="0">
                <a:latin typeface="Comic Sans MS" panose="030F0902030302020204" pitchFamily="66" charset="0"/>
              </a:rPr>
              <a:t> </a:t>
            </a:r>
            <a:r>
              <a:rPr lang="nl-NL" sz="3200" dirty="0">
                <a:latin typeface="Comic Sans MS" panose="030F0902030302020204" pitchFamily="66" charset="0"/>
              </a:rPr>
              <a:t>de </a:t>
            </a:r>
            <a:r>
              <a:rPr sz="3200" dirty="0">
                <a:latin typeface="Comic Sans MS" panose="030F0902030302020204" pitchFamily="66" charset="0"/>
              </a:rPr>
              <a:t>sponsors?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6016" y="1843514"/>
            <a:ext cx="3682825" cy="2847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Logo op de kart, shirts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en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presentatie</a:t>
            </a:r>
            <a:endParaRPr sz="1800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Professionele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fotos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en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updates op social media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Uitnodiging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voor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race-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dag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en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prijsuitreiking</a:t>
            </a:r>
            <a:endParaRPr sz="1800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FEC030-D791-4C2B-21DC-887956BA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2CB8D8F-6619-101D-8991-6EE2C1F1B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525138"/>
            <a:ext cx="5472973" cy="3648649"/>
          </a:xfrm>
          <a:prstGeom prst="rect">
            <a:avLst/>
          </a:prstGeom>
        </p:spPr>
      </p:pic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48794EDC-0713-594E-F39C-945A932B71F5}"/>
              </a:ext>
            </a:extLst>
          </p:cNvPr>
          <p:cNvSpPr txBox="1">
            <a:spLocks/>
          </p:cNvSpPr>
          <p:nvPr/>
        </p:nvSpPr>
        <p:spPr>
          <a:xfrm>
            <a:off x="3505200" y="6173787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1400" smtClean="0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6</a:t>
            </a:fld>
            <a:endParaRPr lang="en-US" sz="1400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LES 1 SPONSORS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572464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sz="3200" b="1" dirty="0">
                <a:latin typeface="Comic Sans MS" panose="030F0902030302020204" pitchFamily="66" charset="0"/>
              </a:rPr>
              <a:t>Hoe </a:t>
            </a:r>
            <a:r>
              <a:rPr sz="3200" b="1" dirty="0" err="1">
                <a:latin typeface="Comic Sans MS" panose="030F0902030302020204" pitchFamily="66" charset="0"/>
              </a:rPr>
              <a:t>benader</a:t>
            </a:r>
            <a:r>
              <a:rPr sz="3200" b="1" dirty="0">
                <a:latin typeface="Comic Sans MS" panose="030F0902030302020204" pitchFamily="66" charset="0"/>
              </a:rPr>
              <a:t> je </a:t>
            </a:r>
            <a:r>
              <a:rPr sz="3200" b="1" dirty="0" err="1">
                <a:latin typeface="Comic Sans MS" panose="030F0902030302020204" pitchFamily="66" charset="0"/>
              </a:rPr>
              <a:t>een</a:t>
            </a:r>
            <a:r>
              <a:rPr sz="3200" b="1" dirty="0">
                <a:latin typeface="Comic Sans MS" panose="030F0902030302020204" pitchFamily="66" charset="0"/>
              </a:rPr>
              <a:t> sponsor?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6713697" cy="12311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Onderzoek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: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welke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bedrijven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passen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bij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jullie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Persoonlijke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benadering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: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maak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het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concreet</a:t>
            </a:r>
            <a:endParaRPr sz="1800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Duidelijke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afspraken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: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frequentie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,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zichtbaarheid</a:t>
            </a:r>
            <a:r>
              <a:rPr sz="1800" dirty="0">
                <a:solidFill>
                  <a:srgbClr val="0E32E7"/>
                </a:solidFill>
                <a:latin typeface="Comic Sans MS" panose="030F0902030302020204" pitchFamily="66" charset="0"/>
              </a:rPr>
              <a:t>, </a:t>
            </a:r>
            <a:r>
              <a:rPr sz="18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eindrapport</a:t>
            </a:r>
            <a:endParaRPr sz="1800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A0A7A4-44A1-F781-AA50-AC233535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80FD39-E7C1-E45A-6944-81C8DC69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640280"/>
            <a:ext cx="4267200" cy="3154873"/>
          </a:xfrm>
          <a:prstGeom prst="rect">
            <a:avLst/>
          </a:prstGeom>
          <a:effectLst>
            <a:softEdge rad="388643"/>
          </a:effectLst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16D53C32-2C34-CEE3-C19C-F302AB9295EE}"/>
              </a:ext>
            </a:extLst>
          </p:cNvPr>
          <p:cNvSpPr txBox="1">
            <a:spLocks/>
          </p:cNvSpPr>
          <p:nvPr/>
        </p:nvSpPr>
        <p:spPr>
          <a:xfrm>
            <a:off x="3505200" y="6173787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1400" smtClean="0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7</a:t>
            </a:fld>
            <a:endParaRPr lang="en-US" sz="1400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LES 1 SPONSORS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621" y="1094127"/>
            <a:ext cx="27847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sz="3200" b="1" dirty="0" err="1">
                <a:latin typeface="Comic Sans MS" panose="030F0902030302020204" pitchFamily="66" charset="0"/>
              </a:rPr>
              <a:t>Samenvatting</a:t>
            </a:r>
            <a:endParaRPr sz="3200" b="1" dirty="0">
              <a:latin typeface="Comic Sans MS" panose="030F09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6941" y="1917087"/>
            <a:ext cx="6026009" cy="16006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>
                <a:solidFill>
                  <a:srgbClr val="0E32E7"/>
                </a:solidFill>
                <a:latin typeface="Comic Sans MS"/>
              </a:rPr>
              <a:t>Sponsors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zijn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onmisbaar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voor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jouw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project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/>
              </a:rPr>
              <a:t>Geef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iets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terug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: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zichtbaarheid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en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betrokkenheid</a:t>
            </a:r>
            <a:endParaRPr sz="1800" dirty="0">
              <a:solidFill>
                <a:srgbClr val="0E32E7"/>
              </a:solidFill>
              <a:latin typeface="Comic Sans MS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333333"/>
                </a:solidFill>
              </a:defRPr>
            </a:pPr>
            <a:r>
              <a:rPr sz="1800" dirty="0" err="1">
                <a:solidFill>
                  <a:srgbClr val="0E32E7"/>
                </a:solidFill>
                <a:latin typeface="Comic Sans MS"/>
              </a:rPr>
              <a:t>Onderhoud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de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relatie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: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regelmatige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updates </a:t>
            </a:r>
            <a:r>
              <a:rPr sz="1800" dirty="0" err="1">
                <a:solidFill>
                  <a:srgbClr val="0E32E7"/>
                </a:solidFill>
                <a:latin typeface="Comic Sans MS"/>
              </a:rPr>
              <a:t>en</a:t>
            </a:r>
            <a:r>
              <a:rPr sz="1800" dirty="0">
                <a:solidFill>
                  <a:srgbClr val="0E32E7"/>
                </a:solidFill>
                <a:latin typeface="Comic Sans MS"/>
              </a:rPr>
              <a:t> respect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038B04-1D0E-93BA-2D15-8032E2F8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20A98349-882D-541C-4F1C-99ED5A43078D}"/>
              </a:ext>
            </a:extLst>
          </p:cNvPr>
          <p:cNvSpPr txBox="1">
            <a:spLocks/>
          </p:cNvSpPr>
          <p:nvPr/>
        </p:nvSpPr>
        <p:spPr>
          <a:xfrm>
            <a:off x="3505200" y="6173787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1400" smtClean="0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8</a:t>
            </a:fld>
            <a:endParaRPr lang="en-US" sz="1400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1400" dirty="0">
                <a:solidFill>
                  <a:srgbClr val="0E32E7"/>
                </a:solidFill>
                <a:latin typeface="Comic Sans MS" panose="030F0902030302020204" pitchFamily="66" charset="0"/>
              </a:rPr>
              <a:t>LES 1 SPONSORS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karting thema powerpoint">
  <a:themeElements>
    <a:clrScheme name="Aangepas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eenkarting thema powerpoint" id="{B1BE61F6-F674-0F4C-BAA4-2F7A9F230A53}" vid="{8C313BF7-9D0A-F34C-B662-0ECA1C4F313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Greenkarting thema powerpoint</Template>
  <TotalTime>109</TotalTime>
  <Words>287</Words>
  <Application>Microsoft Macintosh PowerPoint</Application>
  <PresentationFormat>Diavoorstelling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Aptos</vt:lpstr>
      <vt:lpstr>Arial</vt:lpstr>
      <vt:lpstr>Avenir</vt:lpstr>
      <vt:lpstr>Calibri</vt:lpstr>
      <vt:lpstr>Comic Sans MS</vt:lpstr>
      <vt:lpstr>Montserrat</vt:lpstr>
      <vt:lpstr>Greenkarting thema powerpoint</vt:lpstr>
      <vt:lpstr>PowerPoint-presentatie</vt:lpstr>
      <vt:lpstr>HOE KRIJG JE JOUW GREENKART-PROJECT GEFINANCIERD?</vt:lpstr>
      <vt:lpstr>WAT IS SPONSORING?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CW Bak</cp:lastModifiedBy>
  <cp:revision>5</cp:revision>
  <dcterms:created xsi:type="dcterms:W3CDTF">2013-01-27T09:14:16Z</dcterms:created>
  <dcterms:modified xsi:type="dcterms:W3CDTF">2026-04-10T13:12:42Z</dcterms:modified>
  <cp:category/>
</cp:coreProperties>
</file>