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omic Sans Bold" panose="03000902030302020204"/>
      <p:regular r:id="rId11"/>
      <p:bold r:id="rId12"/>
    </p:embeddedFon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4" autoAdjust="0"/>
    <p:restoredTop sz="94667" autoAdjust="0"/>
  </p:normalViewPr>
  <p:slideViewPr>
    <p:cSldViewPr>
      <p:cViewPr varScale="1">
        <p:scale>
          <a:sx n="166" d="100"/>
          <a:sy n="166" d="100"/>
        </p:scale>
        <p:origin x="20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docs.google.com/spreadsheets/d/1xc8Es9N8zfuz0x4_H9z5nY5OmL4D-WAc?rtpof=true&amp;usp=drive_f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frame-compleet-v1-cd257218cbfc4fafa8e5d979d5da2ebc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810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05563"/>
            <a:ext cx="16230600" cy="186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9</a:t>
            </a:r>
          </a:p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INLEIDING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DA06C0BA-88EB-DA67-5354-A619053C63D3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94360" y="3243663"/>
            <a:ext cx="1709928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5040"/>
              </a:lnSpc>
            </a:pPr>
            <a:r>
              <a:rPr lang="en-US" sz="37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ZELFBOUW-CHASSIS GREENKART: </a:t>
            </a:r>
          </a:p>
          <a:p>
            <a:pPr algn="ctr">
              <a:lnSpc>
                <a:spcPts val="5040"/>
              </a:lnSpc>
            </a:pPr>
            <a:r>
              <a:rPr lang="en-US" sz="37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KLAAR VOOR DE START!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95850"/>
            <a:ext cx="1074059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🔧 VOORBEREIDING OP JE EERSTE ECHTE BOUWFASE</a:t>
            </a:r>
          </a:p>
        </p:txBody>
      </p:sp>
      <p:pic>
        <p:nvPicPr>
          <p:cNvPr id="4" name="Picture 17" descr="gk_logo.png">
            <a:extLst>
              <a:ext uri="{FF2B5EF4-FFF2-40B4-BE49-F238E27FC236}">
                <a16:creationId xmlns:a16="http://schemas.microsoft.com/office/drawing/2014/main" id="{53EA2C95-7CAB-F981-D319-FCE5C7288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7D43956A-4A5B-B9CB-275D-0F615877FD3F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337DAEE0-E000-815E-E541-D691BEF60060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794472A5-7A27-2246-1C6C-896E471A41B1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407A11BA-A348-C9D6-7879-CF2230BE2652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821ECD18-5407-E52B-D4B2-B7D28647210C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8701" y="586526"/>
            <a:ext cx="7048500" cy="8129623"/>
            <a:chOff x="0" y="0"/>
            <a:chExt cx="9880004" cy="113954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79965" cy="11395456"/>
            </a:xfrm>
            <a:custGeom>
              <a:avLst/>
              <a:gdLst/>
              <a:ahLst/>
              <a:cxnLst/>
              <a:rect l="l" t="t" r="r" b="b"/>
              <a:pathLst>
                <a:path w="9879965" h="11395456">
                  <a:moveTo>
                    <a:pt x="0" y="0"/>
                  </a:moveTo>
                  <a:lnTo>
                    <a:pt x="9879965" y="0"/>
                  </a:lnTo>
                  <a:lnTo>
                    <a:pt x="9879965" y="11395456"/>
                  </a:lnTo>
                  <a:lnTo>
                    <a:pt x="0" y="11395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2751" r="-52751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682372" y="1758952"/>
            <a:ext cx="8576928" cy="5322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8"/>
              </a:lnSpc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HEBT HET ONTWERP KLAAR EN JE WEET WAT JE WILT MAKEN. NU START HET ÉCHTE WERK: ZELF HET CHASSIS BOUWEN!</a:t>
            </a:r>
          </a:p>
          <a:p>
            <a:pPr algn="l">
              <a:lnSpc>
                <a:spcPts val="3598"/>
              </a:lnSpc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EEN BELANGRIJKE FASE WAARIN JE: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VEILIG LEERT WERKEN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LEERT DENKEN ALS EEN MONTEUR OF CONSTRUCTEUR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WERKT MET ECHTE TEKENINGEN EN MATERIALEN</a:t>
            </a:r>
          </a:p>
          <a:p>
            <a:pPr marL="411353" lvl="2" indent="-137118" algn="l">
              <a:lnSpc>
                <a:spcPts val="3598"/>
              </a:lnSpc>
            </a:pPr>
            <a:endParaRPr lang="en-US" sz="1799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411353" lvl="2" indent="-137118" algn="l">
              <a:lnSpc>
                <a:spcPts val="3598"/>
              </a:lnSpc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VEILIG EN GEORGANISEERD BEGINT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KENNIS JE NODIG HEBT</a:t>
            </a:r>
          </a:p>
          <a:p>
            <a:pPr marL="411353" lvl="2" indent="-137118" algn="l">
              <a:lnSpc>
                <a:spcPts val="3598"/>
              </a:lnSpc>
              <a:buFont typeface="Arial"/>
              <a:buChar char="⚬"/>
            </a:pPr>
            <a:r>
              <a:rPr lang="en-US" sz="1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JE OP MOET LETTEN BIJ EEN CASCO-PAKKET</a:t>
            </a:r>
          </a:p>
          <a:p>
            <a:pPr marL="411353" lvl="2" indent="-137118" algn="l">
              <a:lnSpc>
                <a:spcPts val="3598"/>
              </a:lnSpc>
            </a:pPr>
            <a:endParaRPr lang="en-US" sz="1799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pic>
        <p:nvPicPr>
          <p:cNvPr id="6" name="Picture 17" descr="gk_logo.png">
            <a:extLst>
              <a:ext uri="{FF2B5EF4-FFF2-40B4-BE49-F238E27FC236}">
                <a16:creationId xmlns:a16="http://schemas.microsoft.com/office/drawing/2014/main" id="{E56F5719-17FA-16DE-FB96-A43BA82DE8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7" name="Group 14">
            <a:extLst>
              <a:ext uri="{FF2B5EF4-FFF2-40B4-BE49-F238E27FC236}">
                <a16:creationId xmlns:a16="http://schemas.microsoft.com/office/drawing/2014/main" id="{4967BFDF-0DFE-6F46-AE48-092740D7D813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390F339A-CDF5-BB36-593D-DF603BF39092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17">
            <a:extLst>
              <a:ext uri="{FF2B5EF4-FFF2-40B4-BE49-F238E27FC236}">
                <a16:creationId xmlns:a16="http://schemas.microsoft.com/office/drawing/2014/main" id="{35920E99-18FD-A742-3E7E-07CDBC0D2984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FA0E0CA9-2CA0-D8CE-9649-BBA8B1AA614B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2F7C8CFA-EF92-8380-13CD-DE9FDC406BD2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8700" y="586526"/>
            <a:ext cx="7410003" cy="8546575"/>
            <a:chOff x="0" y="0"/>
            <a:chExt cx="9880004" cy="113954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79965" cy="11395456"/>
            </a:xfrm>
            <a:custGeom>
              <a:avLst/>
              <a:gdLst/>
              <a:ahLst/>
              <a:cxnLst/>
              <a:rect l="l" t="t" r="r" b="b"/>
              <a:pathLst>
                <a:path w="9879965" h="11395456">
                  <a:moveTo>
                    <a:pt x="0" y="0"/>
                  </a:moveTo>
                  <a:lnTo>
                    <a:pt x="9879965" y="0"/>
                  </a:lnTo>
                  <a:lnTo>
                    <a:pt x="9879965" y="11395456"/>
                  </a:lnTo>
                  <a:lnTo>
                    <a:pt x="0" y="113954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4134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882929" y="2207856"/>
            <a:ext cx="8376371" cy="59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72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WERKT MET EEN CASCO BOUWPAKKET.</a:t>
            </a:r>
          </a:p>
          <a:p>
            <a:pPr algn="l">
              <a:lnSpc>
                <a:spcPts val="4272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BETEKENT:</a:t>
            </a:r>
          </a:p>
          <a:p>
            <a:pPr marL="548640" lvl="2" indent="-182880" algn="l">
              <a:lnSpc>
                <a:spcPts val="4272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CHASSIS (FRAME) MOET JE NOG HELEMAAL ZELF MAKEN</a:t>
            </a:r>
          </a:p>
          <a:p>
            <a:pPr marL="548640" lvl="2" indent="-182880" algn="l">
              <a:lnSpc>
                <a:spcPts val="4272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GEBRUIKT LOSSE ONDERDELEN (ZOALS BUIZEN, PLATEN, BOUTEN)</a:t>
            </a:r>
          </a:p>
          <a:p>
            <a:pPr marL="548640" lvl="2" indent="-182880" algn="l">
              <a:lnSpc>
                <a:spcPts val="4272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VOLGT EEN TEKENING EN BOUWPLAN</a:t>
            </a:r>
          </a:p>
          <a:p>
            <a:pPr marL="548640" lvl="2" indent="-182880" algn="l">
              <a:lnSpc>
                <a:spcPts val="4272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548640" lvl="2" indent="-182880" algn="l">
              <a:lnSpc>
                <a:spcPts val="4272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DIT IS ÉCHT BOUWEN: METEN, BOREN, LASSEN OF MONTEREN.</a:t>
            </a:r>
          </a:p>
          <a:p>
            <a:pPr marL="548640" lvl="2" indent="-182880" algn="l">
              <a:lnSpc>
                <a:spcPts val="4272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882929" y="1028700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EEN ZELFBOUW-CHASSIS?</a:t>
            </a:r>
          </a:p>
        </p:txBody>
      </p:sp>
      <p:pic>
        <p:nvPicPr>
          <p:cNvPr id="6" name="Picture 17" descr="gk_logo.png">
            <a:extLst>
              <a:ext uri="{FF2B5EF4-FFF2-40B4-BE49-F238E27FC236}">
                <a16:creationId xmlns:a16="http://schemas.microsoft.com/office/drawing/2014/main" id="{6AAF831B-51F5-56D2-D755-7F0C8D7FB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7" name="Group 14">
            <a:extLst>
              <a:ext uri="{FF2B5EF4-FFF2-40B4-BE49-F238E27FC236}">
                <a16:creationId xmlns:a16="http://schemas.microsoft.com/office/drawing/2014/main" id="{0E30DA7E-2FA9-56A0-15EF-98D408F844D1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906C1E1B-84AE-22D7-B579-95001825C6E1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17">
            <a:extLst>
              <a:ext uri="{FF2B5EF4-FFF2-40B4-BE49-F238E27FC236}">
                <a16:creationId xmlns:a16="http://schemas.microsoft.com/office/drawing/2014/main" id="{3B119608-0712-AB61-292B-A4E61704A6AA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93B5DC52-9DFE-F8B7-C4DC-90A9BB54ABBA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8C40C494-2FA0-C22C-DC91-655FEBE8B6FE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424986" y="2664751"/>
            <a:ext cx="6622308" cy="5805223"/>
          </a:xfrm>
          <a:custGeom>
            <a:avLst/>
            <a:gdLst/>
            <a:ahLst/>
            <a:cxnLst/>
            <a:rect l="l" t="t" r="r" b="b"/>
            <a:pathLst>
              <a:path w="6622308" h="5805223">
                <a:moveTo>
                  <a:pt x="0" y="0"/>
                </a:moveTo>
                <a:lnTo>
                  <a:pt x="6622309" y="0"/>
                </a:lnTo>
                <a:lnTo>
                  <a:pt x="6622309" y="5805223"/>
                </a:lnTo>
                <a:lnTo>
                  <a:pt x="0" y="58052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383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2448889" cy="8477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6720"/>
              </a:lnSpc>
            </a:pPr>
            <a:r>
              <a:rPr lang="en-US" sz="5599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MOET JE EERST DOEN?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982500"/>
            <a:ext cx="9440028" cy="5433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VOOR JE BEGINT:</a:t>
            </a:r>
          </a:p>
          <a:p>
            <a:pPr marL="548640" lvl="2" indent="-182880" algn="l">
              <a:lnSpc>
                <a:spcPts val="4800"/>
              </a:lnSpc>
              <a:buAutoNum type="arabicPeriod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DOWNLOAD DE STUKLIJST VOOR HET FRAME </a:t>
            </a:r>
            <a:r>
              <a:rPr lang="en-US" sz="2400" b="1" u="sng">
                <a:solidFill>
                  <a:srgbClr val="E21D18"/>
                </a:solidFill>
                <a:latin typeface="Arial"/>
                <a:ea typeface="Arial"/>
                <a:cs typeface="Arial"/>
                <a:sym typeface="Comic Sans Bold"/>
                <a:hlinkClick r:id="rId4" tooltip="https://docs.google.com/spreadsheets/d/1xc8Es9N8zfuz0x4_H9z5nY5OmL4D-WAc?rtpof=true&amp;usp=drive_fs"/>
              </a:rPr>
              <a:t>HIER</a:t>
            </a: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.</a:t>
            </a:r>
          </a:p>
          <a:p>
            <a:pPr marL="548640" lvl="2" indent="-182880" algn="l">
              <a:lnSpc>
                <a:spcPts val="4800"/>
              </a:lnSpc>
              <a:buAutoNum type="arabicPeriod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OF ALLE ONDERDELEN ER ZIJN (MET JE EERDERE CHECKLIST VOOR HET FRAME)</a:t>
            </a:r>
          </a:p>
          <a:p>
            <a:pPr marL="548640" lvl="2" indent="-182880" algn="l">
              <a:lnSpc>
                <a:spcPts val="4800"/>
              </a:lnSpc>
              <a:buAutoNum type="arabicPeriod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BESPREEK MET JE TEAM OF ER IETS MOET WORDEN AANGEPAST AAN HET OORSPRONKELIJKE PLAN</a:t>
            </a:r>
          </a:p>
          <a:p>
            <a:pPr marL="548640" lvl="2" indent="-182880" algn="l">
              <a:lnSpc>
                <a:spcPts val="4800"/>
              </a:lnSpc>
              <a:buAutoNum type="arabicPeriod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OF JE ALLE GEREEDSCHAPPEN EN PBM’S HEBT</a:t>
            </a:r>
          </a:p>
          <a:p>
            <a:pPr algn="l">
              <a:lnSpc>
                <a:spcPts val="4800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8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🚨 VEILIGHEID GAAT ALTIJD VOOR!</a:t>
            </a:r>
          </a:p>
        </p:txBody>
      </p:sp>
      <p:pic>
        <p:nvPicPr>
          <p:cNvPr id="4" name="Picture 17" descr="gk_logo.png">
            <a:extLst>
              <a:ext uri="{FF2B5EF4-FFF2-40B4-BE49-F238E27FC236}">
                <a16:creationId xmlns:a16="http://schemas.microsoft.com/office/drawing/2014/main" id="{8A8D1BAC-FEB2-A1B3-52A7-F6ADEE5D9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D0FFB2C8-254C-CD97-E804-EC42D33F65B6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EF133A17-7219-9FD8-71DA-C2A2391181EB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D454C4BB-EFB5-B8F5-4A0D-09E600396D9B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5DF29EC-E5D2-7B60-2D88-D02562B06D1B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A5CF2BE1-3C45-276B-68B2-853AC2FA7180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Freeform 4"/>
          <p:cNvSpPr/>
          <p:nvPr/>
        </p:nvSpPr>
        <p:spPr>
          <a:xfrm>
            <a:off x="1107878" y="1172686"/>
            <a:ext cx="6542622" cy="6836423"/>
          </a:xfrm>
          <a:custGeom>
            <a:avLst/>
            <a:gdLst/>
            <a:ahLst/>
            <a:cxnLst/>
            <a:rect l="l" t="t" r="r" b="b"/>
            <a:pathLst>
              <a:path w="6542622" h="6836423">
                <a:moveTo>
                  <a:pt x="0" y="0"/>
                </a:moveTo>
                <a:lnTo>
                  <a:pt x="6542622" y="0"/>
                </a:lnTo>
                <a:lnTo>
                  <a:pt x="6542622" y="6836423"/>
                </a:lnTo>
                <a:lnTo>
                  <a:pt x="0" y="68364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143" r="-15397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>
            <a:off x="1028700" y="1028700"/>
            <a:ext cx="6853547" cy="7960242"/>
          </a:xfrm>
          <a:custGeom>
            <a:avLst/>
            <a:gdLst/>
            <a:ahLst/>
            <a:cxnLst/>
            <a:rect l="l" t="t" r="r" b="b"/>
            <a:pathLst>
              <a:path w="6853547" h="7960242">
                <a:moveTo>
                  <a:pt x="0" y="0"/>
                </a:moveTo>
                <a:lnTo>
                  <a:pt x="6853547" y="0"/>
                </a:lnTo>
                <a:lnTo>
                  <a:pt x="6853547" y="7960242"/>
                </a:lnTo>
                <a:lnTo>
                  <a:pt x="0" y="7960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TextBox 16"/>
          <p:cNvSpPr txBox="1"/>
          <p:nvPr/>
        </p:nvSpPr>
        <p:spPr>
          <a:xfrm>
            <a:off x="8281356" y="1028700"/>
            <a:ext cx="9397044" cy="1276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VEILIGHEID &amp; VERANTWOORDELIJKHEID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59887" y="2212014"/>
            <a:ext cx="8549700" cy="6488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8"/>
              </a:lnSpc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BELANGRIJK:</a:t>
            </a:r>
          </a:p>
          <a:p>
            <a:pPr marL="480060" lvl="2" indent="-160020" algn="l">
              <a:lnSpc>
                <a:spcPts val="5208"/>
              </a:lnSpc>
              <a:buFont typeface="Arial"/>
              <a:buChar char="⚬"/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GREENKART-ORGANISATIE IS NIET AANSPRAKELIJK VOOR SCHADE DOOR FOUT GEBRUIK OF MONTAGE</a:t>
            </a:r>
          </a:p>
          <a:p>
            <a:pPr marL="480060" lvl="2" indent="-160020" algn="l">
              <a:lnSpc>
                <a:spcPts val="5208"/>
              </a:lnSpc>
              <a:buFont typeface="Arial"/>
              <a:buChar char="⚬"/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JIJ WERKT ONDER BEGELEIDING VAN EEN DOCENT OF BEGELEIDER</a:t>
            </a:r>
          </a:p>
          <a:p>
            <a:pPr marL="480060" lvl="2" indent="-160020" algn="l">
              <a:lnSpc>
                <a:spcPts val="5208"/>
              </a:lnSpc>
              <a:buFont typeface="Arial"/>
              <a:buChar char="⚬"/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ALTIJD PBM’S: BRIL, HANDSCHOENEN, GEHOORBESCHERMING, ENZ.</a:t>
            </a:r>
          </a:p>
          <a:p>
            <a:pPr marL="480060" lvl="2" indent="-160020" algn="l">
              <a:lnSpc>
                <a:spcPts val="5208"/>
              </a:lnSpc>
            </a:pPr>
            <a:endParaRPr lang="en-US" sz="21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479793" lvl="2" indent="-159931" algn="l">
              <a:lnSpc>
                <a:spcPts val="5208"/>
              </a:lnSpc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LEES DE VEILIGHEIDSVOORSCHRIFTEN VÓÓR JE IETS DOET</a:t>
            </a:r>
          </a:p>
        </p:txBody>
      </p:sp>
      <p:pic>
        <p:nvPicPr>
          <p:cNvPr id="6" name="Picture 17" descr="gk_logo.png">
            <a:extLst>
              <a:ext uri="{FF2B5EF4-FFF2-40B4-BE49-F238E27FC236}">
                <a16:creationId xmlns:a16="http://schemas.microsoft.com/office/drawing/2014/main" id="{084C713B-A3A0-F9B2-F8F1-97815FF24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7" name="Group 14">
            <a:extLst>
              <a:ext uri="{FF2B5EF4-FFF2-40B4-BE49-F238E27FC236}">
                <a16:creationId xmlns:a16="http://schemas.microsoft.com/office/drawing/2014/main" id="{04CE1595-02C2-C42F-8C32-7537BBBCA7E9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FF53D7F3-81EA-00DA-EAD2-D3250C5CD3D8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9" name="TextBox 17">
            <a:extLst>
              <a:ext uri="{FF2B5EF4-FFF2-40B4-BE49-F238E27FC236}">
                <a16:creationId xmlns:a16="http://schemas.microsoft.com/office/drawing/2014/main" id="{6B467056-D273-8681-4A53-0993D5E1E501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54EA0609-CAFD-2FEB-EFC0-6433D28012E2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5586EC49-FB5D-57C1-BB64-8D99A2AC6048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Freeform 10"/>
          <p:cNvSpPr/>
          <p:nvPr/>
        </p:nvSpPr>
        <p:spPr>
          <a:xfrm>
            <a:off x="9522361" y="2224117"/>
            <a:ext cx="7736939" cy="6391089"/>
          </a:xfrm>
          <a:custGeom>
            <a:avLst/>
            <a:gdLst/>
            <a:ahLst/>
            <a:cxnLst/>
            <a:rect l="l" t="t" r="r" b="b"/>
            <a:pathLst>
              <a:path w="7736939" h="6391089">
                <a:moveTo>
                  <a:pt x="0" y="0"/>
                </a:moveTo>
                <a:lnTo>
                  <a:pt x="7736939" y="0"/>
                </a:lnTo>
                <a:lnTo>
                  <a:pt x="7736939" y="6391088"/>
                </a:lnTo>
                <a:lnTo>
                  <a:pt x="0" y="6391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302" r="-11302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2313162"/>
            <a:ext cx="8236137" cy="6136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CHECKLIST UIT VOORGAANDE LESSEN EN CONTROLEER:</a:t>
            </a:r>
          </a:p>
          <a:p>
            <a:pPr marL="548640" lvl="2" indent="-182880" algn="l">
              <a:lnSpc>
                <a:spcPts val="444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BUIZEN, PLATEN OF VERBINDINGEN ZIJN AANWEZIG?</a:t>
            </a:r>
          </a:p>
          <a:p>
            <a:pPr marL="548640" lvl="2" indent="-182880" algn="l">
              <a:lnSpc>
                <a:spcPts val="444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ER BESCHADIGINGEN OF ONTBREKENDE ONDERDELEN?</a:t>
            </a:r>
          </a:p>
          <a:p>
            <a:pPr marL="548640" lvl="2" indent="-182880" algn="l">
              <a:lnSpc>
                <a:spcPts val="4440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548640" lvl="2" indent="-182880" algn="l">
              <a:lnSpc>
                <a:spcPts val="444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📸 MAAK EEN OVERZICHT MET FOTO’S VAN DE ONDERDELEN EN SCHRIJF ERBIJ OF ALLES KLOPT. BESPREEK DIT MET JE TEAM ÉN DOCENT.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8310781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</a:t>
            </a:r>
          </a:p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CHASSIS STARTEN = SLIM STARTEN</a:t>
            </a:r>
          </a:p>
        </p:txBody>
      </p:sp>
      <p:pic>
        <p:nvPicPr>
          <p:cNvPr id="4" name="Picture 17" descr="gk_logo.png">
            <a:extLst>
              <a:ext uri="{FF2B5EF4-FFF2-40B4-BE49-F238E27FC236}">
                <a16:creationId xmlns:a16="http://schemas.microsoft.com/office/drawing/2014/main" id="{954E7C05-06D0-D7C2-FBE7-87729CC5A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12167CDD-8621-ADFC-61C9-1BEB845B05CB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816692F8-1273-A83E-435B-528505D17EAA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E5037887-C87F-F771-1101-A0727DD9F970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1CD897A-6F0B-102D-334D-23BD3E8FE660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8ABE40E2-950C-770E-2973-1FFC36D438B7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424454" y="-594375"/>
            <a:ext cx="6834846" cy="8916354"/>
          </a:xfrm>
          <a:custGeom>
            <a:avLst/>
            <a:gdLst/>
            <a:ahLst/>
            <a:cxnLst/>
            <a:rect l="l" t="t" r="r" b="b"/>
            <a:pathLst>
              <a:path w="6834846" h="8916354">
                <a:moveTo>
                  <a:pt x="0" y="0"/>
                </a:moveTo>
                <a:lnTo>
                  <a:pt x="6834846" y="0"/>
                </a:lnTo>
                <a:lnTo>
                  <a:pt x="6834846" y="8916354"/>
                </a:lnTo>
                <a:lnTo>
                  <a:pt x="0" y="89163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826" b="-1377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9212874" cy="15430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612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</a:t>
            </a:r>
          </a:p>
          <a:p>
            <a:pPr algn="l">
              <a:lnSpc>
                <a:spcPts val="612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TEKENINGLEZEN OEFENEN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160117"/>
            <a:ext cx="9440028" cy="482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PAK DE BOUWTEKENING VAN HET CHASSIS EN BEANTWOORD:</a:t>
            </a:r>
          </a:p>
          <a:p>
            <a:pPr marL="548640" lvl="2" indent="-182880" algn="l">
              <a:lnSpc>
                <a:spcPts val="48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LANG IS DE LANGSTE BUIS?</a:t>
            </a:r>
          </a:p>
          <a:p>
            <a:pPr marL="548640" lvl="2" indent="-182880" algn="l">
              <a:lnSpc>
                <a:spcPts val="48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KOMEN DE VERBINDINGEN VOOR HET STUUR?</a:t>
            </a:r>
          </a:p>
          <a:p>
            <a:pPr marL="548640" lvl="2" indent="-182880" algn="l">
              <a:lnSpc>
                <a:spcPts val="48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HOEVEEL LASSEN MOET JE ZETTEN?</a:t>
            </a:r>
          </a:p>
          <a:p>
            <a:pPr marL="548640" lvl="2" indent="-182880" algn="l">
              <a:lnSpc>
                <a:spcPts val="4800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548640" lvl="2" indent="-182880" algn="l">
              <a:lnSpc>
                <a:spcPts val="48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VRAAG HULP AAN EEN DOCENT/BEDRIJF!</a:t>
            </a:r>
          </a:p>
          <a:p>
            <a:pPr marL="548640" lvl="2" indent="-182880" algn="l">
              <a:lnSpc>
                <a:spcPts val="4800"/>
              </a:lnSpc>
            </a:pPr>
            <a:endParaRPr lang="en-US" sz="240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4" name="Picture 17" descr="gk_logo.png">
            <a:extLst>
              <a:ext uri="{FF2B5EF4-FFF2-40B4-BE49-F238E27FC236}">
                <a16:creationId xmlns:a16="http://schemas.microsoft.com/office/drawing/2014/main" id="{428EF55A-BADF-8473-CA3E-C1D44481B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2578E0D9-650B-7A71-4EAD-125F5E5B4538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D734F3D6-DFFE-0D39-8E0B-AC8F2491BAA0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C5ECD088-FEC3-1FD5-F41B-74CC8D252D9B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DEB73544-4996-F650-511A-0BD914604B93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30BC8F44-6FF6-6AA0-FA83-C40944C7E9A1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Freeform 15">
            <a:hlinkClick r:id="rId3" tooltip="https://sketchfab.com/3d-models/frame-compleet-v1-cd257218cbfc4fafa8e5d979d5da2ebc"/>
          </p:cNvPr>
          <p:cNvSpPr/>
          <p:nvPr/>
        </p:nvSpPr>
        <p:spPr>
          <a:xfrm>
            <a:off x="1032425" y="1739725"/>
            <a:ext cx="10232214" cy="4566125"/>
          </a:xfrm>
          <a:custGeom>
            <a:avLst/>
            <a:gdLst/>
            <a:ahLst/>
            <a:cxnLst/>
            <a:rect l="l" t="t" r="r" b="b"/>
            <a:pathLst>
              <a:path w="10232214" h="4566125">
                <a:moveTo>
                  <a:pt x="0" y="0"/>
                </a:moveTo>
                <a:lnTo>
                  <a:pt x="10232213" y="0"/>
                </a:lnTo>
                <a:lnTo>
                  <a:pt x="10232213" y="4566126"/>
                </a:lnTo>
                <a:lnTo>
                  <a:pt x="0" y="4566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11582400" y="1638300"/>
            <a:ext cx="5549081" cy="5477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EEN ZELFBOUW-CHASSIS IS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VEILIG BEGINT MET BOUWEN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JE EERST MOET CONTROLEREN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MET TECHNISCHE TEKENINGEN WERKT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BEN JIJ KLAAR VOOR DE EERSTE BOUWDAG? LAAT JE VOORBEREIDING CHECKEN DOOR JE DOCENT.</a:t>
            </a: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🟢 ALLES IN ORDE? DAN MAG JE HET CHASSIS ÉCHT GAAN BOUWEN!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8038" y="897916"/>
            <a:ext cx="7713705" cy="6381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02659" y="6565167"/>
            <a:ext cx="9899354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FOTO VOOR EEN 3D BEELD</a:t>
            </a:r>
          </a:p>
        </p:txBody>
      </p:sp>
      <p:pic>
        <p:nvPicPr>
          <p:cNvPr id="4" name="Picture 17" descr="gk_logo.png">
            <a:extLst>
              <a:ext uri="{FF2B5EF4-FFF2-40B4-BE49-F238E27FC236}">
                <a16:creationId xmlns:a16="http://schemas.microsoft.com/office/drawing/2014/main" id="{69DDB441-4491-251A-4456-EE17A3286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8695883"/>
            <a:ext cx="3654653" cy="1372470"/>
          </a:xfrm>
          <a:prstGeom prst="rect">
            <a:avLst/>
          </a:prstGeom>
        </p:spPr>
      </p:pic>
      <p:grpSp>
        <p:nvGrpSpPr>
          <p:cNvPr id="5" name="Group 14">
            <a:extLst>
              <a:ext uri="{FF2B5EF4-FFF2-40B4-BE49-F238E27FC236}">
                <a16:creationId xmlns:a16="http://schemas.microsoft.com/office/drawing/2014/main" id="{C36D4ADB-8BCA-4525-53F0-917C39AA501F}"/>
              </a:ext>
            </a:extLst>
          </p:cNvPr>
          <p:cNvGrpSpPr/>
          <p:nvPr/>
        </p:nvGrpSpPr>
        <p:grpSpPr>
          <a:xfrm>
            <a:off x="14023536" y="8695969"/>
            <a:ext cx="2659534" cy="1372470"/>
            <a:chOff x="0" y="0"/>
            <a:chExt cx="1511132" cy="779829"/>
          </a:xfrm>
        </p:grpSpPr>
        <p:sp>
          <p:nvSpPr>
            <p:cNvPr id="6" name="Freeform 15">
              <a:extLst>
                <a:ext uri="{FF2B5EF4-FFF2-40B4-BE49-F238E27FC236}">
                  <a16:creationId xmlns:a16="http://schemas.microsoft.com/office/drawing/2014/main" id="{A8D68802-207F-590F-8B41-29F36AA4FDE0}"/>
                </a:ext>
              </a:extLst>
            </p:cNvPr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1" r="2" b="-25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405463B3-2C70-C8C5-A94A-56693E209600}"/>
              </a:ext>
            </a:extLst>
          </p:cNvPr>
          <p:cNvSpPr txBox="1"/>
          <p:nvPr/>
        </p:nvSpPr>
        <p:spPr>
          <a:xfrm>
            <a:off x="8497062" y="9670029"/>
            <a:ext cx="1293876" cy="79682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LES 9</a:t>
            </a:r>
          </a:p>
          <a:p>
            <a:pPr algn="ctr">
              <a:lnSpc>
                <a:spcPts val="2099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 Bold"/>
              </a:rPr>
              <a:t>
</a:t>
            </a:r>
          </a:p>
        </p:txBody>
      </p:sp>
      <p:sp>
        <p:nvSpPr>
          <p:cNvPr id="8" name="TextBox 16">
            <a:extLst>
              <a:ext uri="{FF2B5EF4-FFF2-40B4-BE49-F238E27FC236}">
                <a16:creationId xmlns:a16="http://schemas.microsoft.com/office/drawing/2014/main" id="{A05B57BB-19DC-EDEC-D5B0-F65EC7A97775}"/>
              </a:ext>
            </a:extLst>
          </p:cNvPr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F487A59A-927B-26C7-35E7-0A84F334FE17}"/>
              </a:ext>
            </a:extLst>
          </p:cNvPr>
          <p:cNvSpPr txBox="1"/>
          <p:nvPr/>
        </p:nvSpPr>
        <p:spPr>
          <a:xfrm>
            <a:off x="7994904" y="9028202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9 VAN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537</Words>
  <Application>Microsoft Macintosh PowerPoint</Application>
  <PresentationFormat>Aangepast</PresentationFormat>
  <Paragraphs>100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Zelfbouw chassis inleiding V2.pptx</dc:title>
  <cp:lastModifiedBy>CW Bak</cp:lastModifiedBy>
  <cp:revision>3</cp:revision>
  <dcterms:created xsi:type="dcterms:W3CDTF">2006-08-16T00:00:00Z</dcterms:created>
  <dcterms:modified xsi:type="dcterms:W3CDTF">2026-08-21T08:18:03Z</dcterms:modified>
  <dc:identifier>DAGyZa3cRbI</dc:identifier>
</cp:coreProperties>
</file>