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Avenir Bold" panose="020B0703020203020204" pitchFamily="34" charset="77"/>
      <p:regular r:id="rId12"/>
      <p:bold r:id="rId13"/>
    </p:embeddedFont>
    <p:embeddedFont>
      <p:font typeface="Comic Sans" panose="030F0902030302020204" pitchFamily="66" charset="0"/>
      <p:regular r:id="rId14"/>
      <p:bold r:id="rId15"/>
      <p:boldItalic r:id="rId16"/>
    </p:embeddedFont>
    <p:embeddedFont>
      <p:font typeface="Comic Sans Bold" panose="03000902030302020204" pitchFamily="66" charset="0"/>
      <p:regular r:id="rId17"/>
      <p:bold r:id="rId18"/>
    </p:embeddedFont>
    <p:embeddedFont>
      <p:font typeface="Monument Bold" pitchFamily="2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26" autoAdjust="0"/>
  </p:normalViewPr>
  <p:slideViewPr>
    <p:cSldViewPr>
      <p:cViewPr varScale="1">
        <p:scale>
          <a:sx n="69" d="100"/>
          <a:sy n="69" d="100"/>
        </p:scale>
        <p:origin x="256" y="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cs.google.com/spreadsheets/d/1xc8Es9N8zfuz0x4_H9z5nY5OmL4D-WAc?rtpof=true&amp;usp=drive_fs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9.jpeg"/><Relationship Id="rId7" Type="http://schemas.openxmlformats.org/officeDocument/2006/relationships/image" Target="../media/image5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hyperlink" Target="https://sketchfab.com/3d-models/frame-compleet-v1-cd257218cbfc4fafa8e5d979d5da2ebc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860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9296" b="-9296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521158" y="2576914"/>
            <a:ext cx="13245717" cy="9525"/>
            <a:chOff x="0" y="0"/>
            <a:chExt cx="17660956" cy="12700"/>
          </a:xfrm>
        </p:grpSpPr>
        <p:sp>
          <p:nvSpPr>
            <p:cNvPr id="5" name="Freeform 5"/>
            <p:cNvSpPr/>
            <p:nvPr/>
          </p:nvSpPr>
          <p:spPr>
            <a:xfrm>
              <a:off x="6350" y="0"/>
              <a:ext cx="17648301" cy="12700"/>
            </a:xfrm>
            <a:custGeom>
              <a:avLst/>
              <a:gdLst/>
              <a:ahLst/>
              <a:cxnLst/>
              <a:rect l="l" t="t" r="r" b="b"/>
              <a:pathLst>
                <a:path w="17648301" h="12700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521158" y="1647986"/>
            <a:ext cx="13245717" cy="9525"/>
            <a:chOff x="0" y="0"/>
            <a:chExt cx="17660956" cy="12700"/>
          </a:xfrm>
        </p:grpSpPr>
        <p:sp>
          <p:nvSpPr>
            <p:cNvPr id="7" name="Freeform 7"/>
            <p:cNvSpPr/>
            <p:nvPr/>
          </p:nvSpPr>
          <p:spPr>
            <a:xfrm>
              <a:off x="6350" y="0"/>
              <a:ext cx="17648301" cy="12700"/>
            </a:xfrm>
            <a:custGeom>
              <a:avLst/>
              <a:gdLst/>
              <a:ahLst/>
              <a:cxnLst/>
              <a:rect l="l" t="t" r="r" b="b"/>
              <a:pathLst>
                <a:path w="17648301" h="12700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3205563"/>
            <a:ext cx="16230600" cy="186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>
                <a:solidFill>
                  <a:srgbClr val="94CB00"/>
                </a:solidFill>
                <a:latin typeface="Monument Bold"/>
                <a:ea typeface="Monument Bold"/>
                <a:cs typeface="Monument Bold"/>
                <a:sym typeface="Monument Bold"/>
              </a:rPr>
              <a:t>9</a:t>
            </a:r>
          </a:p>
          <a:p>
            <a:pPr algn="ctr">
              <a:lnSpc>
                <a:spcPts val="7200"/>
              </a:lnSpc>
            </a:pPr>
            <a:r>
              <a:rPr lang="en-US" sz="6000">
                <a:solidFill>
                  <a:srgbClr val="94CB00"/>
                </a:solidFill>
                <a:latin typeface="Monument Bold"/>
                <a:ea typeface="Monument Bold"/>
                <a:cs typeface="Monument Bold"/>
                <a:sym typeface="Monument Bold"/>
              </a:rPr>
              <a:t>ZELFBOUW-CHASSIS INLEIDING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2667391" y="9248774"/>
            <a:ext cx="13245785" cy="9525"/>
            <a:chOff x="0" y="0"/>
            <a:chExt cx="17661047" cy="12700"/>
          </a:xfrm>
        </p:grpSpPr>
        <p:sp>
          <p:nvSpPr>
            <p:cNvPr id="11" name="Freeform 11"/>
            <p:cNvSpPr/>
            <p:nvPr/>
          </p:nvSpPr>
          <p:spPr>
            <a:xfrm>
              <a:off x="6350" y="0"/>
              <a:ext cx="17648301" cy="12700"/>
            </a:xfrm>
            <a:custGeom>
              <a:avLst/>
              <a:gdLst/>
              <a:ahLst/>
              <a:cxnLst/>
              <a:rect l="l" t="t" r="r" b="b"/>
              <a:pathLst>
                <a:path w="17648301" h="12700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28700" y="9288992"/>
            <a:ext cx="1531845" cy="584872"/>
            <a:chOff x="0" y="0"/>
            <a:chExt cx="2042460" cy="77982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042414" cy="779780"/>
            </a:xfrm>
            <a:custGeom>
              <a:avLst/>
              <a:gdLst/>
              <a:ahLst/>
              <a:cxnLst/>
              <a:rect l="l" t="t" r="r" b="b"/>
              <a:pathLst>
                <a:path w="2042414" h="779780">
                  <a:moveTo>
                    <a:pt x="0" y="0"/>
                  </a:moveTo>
                  <a:lnTo>
                    <a:pt x="2042414" y="0"/>
                  </a:lnTo>
                  <a:lnTo>
                    <a:pt x="2042414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4" r="-36" b="-6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6125951" y="9288992"/>
            <a:ext cx="1133349" cy="584872"/>
            <a:chOff x="0" y="0"/>
            <a:chExt cx="1511132" cy="77982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511173" cy="779780"/>
            </a:xfrm>
            <a:custGeom>
              <a:avLst/>
              <a:gdLst/>
              <a:ahLst/>
              <a:cxnLst/>
              <a:rect l="l" t="t" r="r" b="b"/>
              <a:pathLst>
                <a:path w="1511173" h="779780">
                  <a:moveTo>
                    <a:pt x="0" y="0"/>
                  </a:moveTo>
                  <a:lnTo>
                    <a:pt x="1511173" y="0"/>
                  </a:lnTo>
                  <a:lnTo>
                    <a:pt x="1511173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251" r="2" b="-258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7444545" y="9413594"/>
            <a:ext cx="3679277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594043" y="9670029"/>
            <a:ext cx="1099914" cy="796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99"/>
              </a:lnSpc>
            </a:pPr>
            <a:r>
              <a:rPr lang="en-US" sz="1498" b="1" dirty="0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Les 9</a:t>
            </a:r>
          </a:p>
          <a:p>
            <a:pPr algn="ctr">
              <a:lnSpc>
                <a:spcPts val="2099"/>
              </a:lnSpc>
            </a:pPr>
            <a:r>
              <a:rPr lang="en-US" sz="1498" b="1" dirty="0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
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9296" b="-9296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521158" y="2576914"/>
            <a:ext cx="13245717" cy="9525"/>
            <a:chOff x="0" y="0"/>
            <a:chExt cx="17660956" cy="12700"/>
          </a:xfrm>
        </p:grpSpPr>
        <p:sp>
          <p:nvSpPr>
            <p:cNvPr id="5" name="Freeform 5"/>
            <p:cNvSpPr/>
            <p:nvPr/>
          </p:nvSpPr>
          <p:spPr>
            <a:xfrm>
              <a:off x="6350" y="0"/>
              <a:ext cx="17648301" cy="12700"/>
            </a:xfrm>
            <a:custGeom>
              <a:avLst/>
              <a:gdLst/>
              <a:ahLst/>
              <a:cxnLst/>
              <a:rect l="l" t="t" r="r" b="b"/>
              <a:pathLst>
                <a:path w="17648301" h="12700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521158" y="1647986"/>
            <a:ext cx="13245717" cy="9525"/>
            <a:chOff x="0" y="0"/>
            <a:chExt cx="17660956" cy="12700"/>
          </a:xfrm>
        </p:grpSpPr>
        <p:sp>
          <p:nvSpPr>
            <p:cNvPr id="7" name="Freeform 7"/>
            <p:cNvSpPr/>
            <p:nvPr/>
          </p:nvSpPr>
          <p:spPr>
            <a:xfrm>
              <a:off x="6350" y="0"/>
              <a:ext cx="17648301" cy="12700"/>
            </a:xfrm>
            <a:custGeom>
              <a:avLst/>
              <a:gdLst/>
              <a:ahLst/>
              <a:cxnLst/>
              <a:rect l="l" t="t" r="r" b="b"/>
              <a:pathLst>
                <a:path w="17648301" h="12700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8" name="Freeform 8"/>
          <p:cNvSpPr/>
          <p:nvPr/>
        </p:nvSpPr>
        <p:spPr>
          <a:xfrm flipV="1">
            <a:off x="14984952" y="6487891"/>
            <a:ext cx="479409" cy="479409"/>
          </a:xfrm>
          <a:custGeom>
            <a:avLst/>
            <a:gdLst/>
            <a:ahLst/>
            <a:cxnLst/>
            <a:rect l="l" t="t" r="r" b="b"/>
            <a:pathLst>
              <a:path w="479409" h="479409">
                <a:moveTo>
                  <a:pt x="0" y="479409"/>
                </a:moveTo>
                <a:lnTo>
                  <a:pt x="479409" y="479409"/>
                </a:lnTo>
                <a:lnTo>
                  <a:pt x="479409" y="0"/>
                </a:lnTo>
                <a:lnTo>
                  <a:pt x="0" y="0"/>
                </a:lnTo>
                <a:lnTo>
                  <a:pt x="0" y="47940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9" name="TextBox 9"/>
          <p:cNvSpPr txBox="1"/>
          <p:nvPr/>
        </p:nvSpPr>
        <p:spPr>
          <a:xfrm>
            <a:off x="1028700" y="3243663"/>
            <a:ext cx="16230600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1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ZELFBOUW-CHASSIS GREENKART: KLAAR VOOR DE START!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2667391" y="9248774"/>
            <a:ext cx="13245785" cy="9525"/>
            <a:chOff x="0" y="0"/>
            <a:chExt cx="17661047" cy="12700"/>
          </a:xfrm>
        </p:grpSpPr>
        <p:sp>
          <p:nvSpPr>
            <p:cNvPr id="11" name="Freeform 11"/>
            <p:cNvSpPr/>
            <p:nvPr/>
          </p:nvSpPr>
          <p:spPr>
            <a:xfrm>
              <a:off x="6350" y="0"/>
              <a:ext cx="17648301" cy="12700"/>
            </a:xfrm>
            <a:custGeom>
              <a:avLst/>
              <a:gdLst/>
              <a:ahLst/>
              <a:cxnLst/>
              <a:rect l="l" t="t" r="r" b="b"/>
              <a:pathLst>
                <a:path w="17648301" h="12700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28700" y="9288992"/>
            <a:ext cx="1531845" cy="584872"/>
            <a:chOff x="0" y="0"/>
            <a:chExt cx="2042460" cy="77982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042414" cy="779780"/>
            </a:xfrm>
            <a:custGeom>
              <a:avLst/>
              <a:gdLst/>
              <a:ahLst/>
              <a:cxnLst/>
              <a:rect l="l" t="t" r="r" b="b"/>
              <a:pathLst>
                <a:path w="2042414" h="779780">
                  <a:moveTo>
                    <a:pt x="0" y="0"/>
                  </a:moveTo>
                  <a:lnTo>
                    <a:pt x="2042414" y="0"/>
                  </a:lnTo>
                  <a:lnTo>
                    <a:pt x="2042414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34" r="-36" b="-6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6125951" y="9288992"/>
            <a:ext cx="1133349" cy="584872"/>
            <a:chOff x="0" y="0"/>
            <a:chExt cx="1511132" cy="77982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511173" cy="779780"/>
            </a:xfrm>
            <a:custGeom>
              <a:avLst/>
              <a:gdLst/>
              <a:ahLst/>
              <a:cxnLst/>
              <a:rect l="l" t="t" r="r" b="b"/>
              <a:pathLst>
                <a:path w="1511173" h="779780">
                  <a:moveTo>
                    <a:pt x="0" y="0"/>
                  </a:moveTo>
                  <a:lnTo>
                    <a:pt x="1511173" y="0"/>
                  </a:lnTo>
                  <a:lnTo>
                    <a:pt x="1511173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251" r="2" b="-258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7444545" y="9413594"/>
            <a:ext cx="3679277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8700" y="4895850"/>
            <a:ext cx="10740591" cy="728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1">
                <a:solidFill>
                  <a:srgbClr val="0A30E7"/>
                </a:solidFill>
                <a:latin typeface="Avenir Bold"/>
                <a:ea typeface="Avenir Bold"/>
                <a:cs typeface="Avenir Bold"/>
                <a:sym typeface="Avenir Bold"/>
              </a:rPr>
              <a:t>🔧 Voorbereiding op je eerste echte bouwfase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594043" y="9670029"/>
            <a:ext cx="1099914" cy="796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99"/>
              </a:lnSpc>
            </a:pPr>
            <a:r>
              <a:rPr lang="en-US" sz="1498" b="1" dirty="0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Les 9</a:t>
            </a:r>
          </a:p>
          <a:p>
            <a:pPr algn="ctr">
              <a:lnSpc>
                <a:spcPts val="2099"/>
              </a:lnSpc>
            </a:pPr>
            <a:r>
              <a:rPr lang="en-US" sz="1498" b="1" dirty="0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
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9296" b="-9296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028700" y="586526"/>
            <a:ext cx="7410003" cy="8546575"/>
            <a:chOff x="0" y="0"/>
            <a:chExt cx="9880004" cy="113954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879965" cy="11395456"/>
            </a:xfrm>
            <a:custGeom>
              <a:avLst/>
              <a:gdLst/>
              <a:ahLst/>
              <a:cxnLst/>
              <a:rect l="l" t="t" r="r" b="b"/>
              <a:pathLst>
                <a:path w="9879965" h="11395456">
                  <a:moveTo>
                    <a:pt x="0" y="0"/>
                  </a:moveTo>
                  <a:lnTo>
                    <a:pt x="9879965" y="0"/>
                  </a:lnTo>
                  <a:lnTo>
                    <a:pt x="9879965" y="11395456"/>
                  </a:lnTo>
                  <a:lnTo>
                    <a:pt x="0" y="113954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52751" r="-52751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75574" y="581764"/>
            <a:ext cx="7096125" cy="9525"/>
            <a:chOff x="0" y="0"/>
            <a:chExt cx="9461500" cy="12700"/>
          </a:xfrm>
        </p:grpSpPr>
        <p:sp>
          <p:nvSpPr>
            <p:cNvPr id="7" name="Freeform 7"/>
            <p:cNvSpPr/>
            <p:nvPr/>
          </p:nvSpPr>
          <p:spPr>
            <a:xfrm>
              <a:off x="6350" y="0"/>
              <a:ext cx="9448800" cy="12700"/>
            </a:xfrm>
            <a:custGeom>
              <a:avLst/>
              <a:gdLst/>
              <a:ahLst/>
              <a:cxnLst/>
              <a:rect l="l" t="t" r="r" b="b"/>
              <a:pathLst>
                <a:path w="9448800" h="12700">
                  <a:moveTo>
                    <a:pt x="0" y="0"/>
                  </a:moveTo>
                  <a:lnTo>
                    <a:pt x="9448800" y="0"/>
                  </a:lnTo>
                  <a:lnTo>
                    <a:pt x="9448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8" name="Freeform 8"/>
          <p:cNvSpPr/>
          <p:nvPr/>
        </p:nvSpPr>
        <p:spPr>
          <a:xfrm flipV="1">
            <a:off x="16971328" y="991361"/>
            <a:ext cx="287972" cy="287972"/>
          </a:xfrm>
          <a:custGeom>
            <a:avLst/>
            <a:gdLst/>
            <a:ahLst/>
            <a:cxnLst/>
            <a:rect l="l" t="t" r="r" b="b"/>
            <a:pathLst>
              <a:path w="287972" h="287972">
                <a:moveTo>
                  <a:pt x="0" y="287972"/>
                </a:moveTo>
                <a:lnTo>
                  <a:pt x="287972" y="287972"/>
                </a:lnTo>
                <a:lnTo>
                  <a:pt x="287972" y="0"/>
                </a:lnTo>
                <a:lnTo>
                  <a:pt x="0" y="0"/>
                </a:lnTo>
                <a:lnTo>
                  <a:pt x="0" y="28797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9" name="Group 9"/>
          <p:cNvGrpSpPr/>
          <p:nvPr/>
        </p:nvGrpSpPr>
        <p:grpSpPr>
          <a:xfrm>
            <a:off x="2667391" y="9211436"/>
            <a:ext cx="13245785" cy="9525"/>
            <a:chOff x="0" y="0"/>
            <a:chExt cx="17661047" cy="12700"/>
          </a:xfrm>
        </p:grpSpPr>
        <p:sp>
          <p:nvSpPr>
            <p:cNvPr id="10" name="Freeform 10"/>
            <p:cNvSpPr/>
            <p:nvPr/>
          </p:nvSpPr>
          <p:spPr>
            <a:xfrm>
              <a:off x="8509" y="0"/>
              <a:ext cx="17648302" cy="16891"/>
            </a:xfrm>
            <a:custGeom>
              <a:avLst/>
              <a:gdLst/>
              <a:ahLst/>
              <a:cxnLst/>
              <a:rect l="l" t="t" r="r" b="b"/>
              <a:pathLst>
                <a:path w="17648302" h="16891">
                  <a:moveTo>
                    <a:pt x="0" y="0"/>
                  </a:moveTo>
                  <a:lnTo>
                    <a:pt x="17648302" y="0"/>
                  </a:lnTo>
                  <a:lnTo>
                    <a:pt x="17648302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28700" y="9251652"/>
            <a:ext cx="1531845" cy="584872"/>
            <a:chOff x="0" y="0"/>
            <a:chExt cx="2042460" cy="77983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042414" cy="779780"/>
            </a:xfrm>
            <a:custGeom>
              <a:avLst/>
              <a:gdLst/>
              <a:ahLst/>
              <a:cxnLst/>
              <a:rect l="l" t="t" r="r" b="b"/>
              <a:pathLst>
                <a:path w="2042414" h="779780">
                  <a:moveTo>
                    <a:pt x="0" y="0"/>
                  </a:moveTo>
                  <a:lnTo>
                    <a:pt x="2042414" y="0"/>
                  </a:lnTo>
                  <a:lnTo>
                    <a:pt x="2042414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34" r="-36" b="-6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6125951" y="9251652"/>
            <a:ext cx="1133349" cy="584872"/>
            <a:chOff x="0" y="0"/>
            <a:chExt cx="1511132" cy="77983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511173" cy="779780"/>
            </a:xfrm>
            <a:custGeom>
              <a:avLst/>
              <a:gdLst/>
              <a:ahLst/>
              <a:cxnLst/>
              <a:rect l="l" t="t" r="r" b="b"/>
              <a:pathLst>
                <a:path w="1511173" h="779780">
                  <a:moveTo>
                    <a:pt x="0" y="0"/>
                  </a:moveTo>
                  <a:lnTo>
                    <a:pt x="1511173" y="0"/>
                  </a:lnTo>
                  <a:lnTo>
                    <a:pt x="1511173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251" r="2" b="-258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8682372" y="1758952"/>
            <a:ext cx="8576928" cy="5322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8"/>
              </a:lnSpc>
            </a:pPr>
            <a:r>
              <a:rPr lang="en-US" sz="1799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JE HEBT HET ONTWERP KLAAR EN JE WEET WAT JE WILT MAKEN. NU START HET ÉCHTE WERK: ZELF HET CHASSIS BOUWEN!</a:t>
            </a:r>
          </a:p>
          <a:p>
            <a:pPr algn="l">
              <a:lnSpc>
                <a:spcPts val="3598"/>
              </a:lnSpc>
            </a:pPr>
            <a:r>
              <a:rPr lang="en-US" sz="1799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DIT IS EEN BELANGRIJKE FASE WAARIN JE:</a:t>
            </a:r>
          </a:p>
          <a:p>
            <a:pPr marL="411353" lvl="2" indent="-137118" algn="l">
              <a:lnSpc>
                <a:spcPts val="3598"/>
              </a:lnSpc>
              <a:buFont typeface="Arial"/>
              <a:buChar char="⚬"/>
            </a:pPr>
            <a:r>
              <a:rPr lang="en-US" sz="1799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VEILIG LEERT WERKEN</a:t>
            </a:r>
          </a:p>
          <a:p>
            <a:pPr marL="411353" lvl="2" indent="-137118" algn="l">
              <a:lnSpc>
                <a:spcPts val="3598"/>
              </a:lnSpc>
              <a:buFont typeface="Arial"/>
              <a:buChar char="⚬"/>
            </a:pPr>
            <a:r>
              <a:rPr lang="en-US" sz="1799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LEERT DENKEN ALS EEN MONTEUR OF CONSTRUCTEUR</a:t>
            </a:r>
          </a:p>
          <a:p>
            <a:pPr marL="411353" lvl="2" indent="-137118" algn="l">
              <a:lnSpc>
                <a:spcPts val="3598"/>
              </a:lnSpc>
              <a:buFont typeface="Arial"/>
              <a:buChar char="⚬"/>
            </a:pPr>
            <a:r>
              <a:rPr lang="en-US" sz="1799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WERKT MET ECHTE TEKENINGEN EN MATERIALEN</a:t>
            </a:r>
          </a:p>
          <a:p>
            <a:pPr marL="411353" lvl="2" indent="-137118" algn="l">
              <a:lnSpc>
                <a:spcPts val="3598"/>
              </a:lnSpc>
            </a:pPr>
            <a:endParaRPr lang="en-US" sz="1799" b="1">
              <a:solidFill>
                <a:srgbClr val="0A30E7"/>
              </a:solidFill>
              <a:latin typeface="Comic Sans Bold"/>
              <a:ea typeface="Comic Sans Bold"/>
              <a:cs typeface="Comic Sans Bold"/>
              <a:sym typeface="Comic Sans Bold"/>
            </a:endParaRPr>
          </a:p>
          <a:p>
            <a:pPr marL="411353" lvl="2" indent="-137118" algn="l">
              <a:lnSpc>
                <a:spcPts val="3598"/>
              </a:lnSpc>
            </a:pPr>
            <a:r>
              <a:rPr lang="en-US" sz="1799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JE LEERT IN DEZE MODULE:</a:t>
            </a:r>
          </a:p>
          <a:p>
            <a:pPr marL="411353" lvl="2" indent="-137118" algn="l">
              <a:lnSpc>
                <a:spcPts val="3598"/>
              </a:lnSpc>
              <a:buFont typeface="Arial"/>
              <a:buChar char="⚬"/>
            </a:pPr>
            <a:r>
              <a:rPr lang="en-US" sz="1799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HOE JE VEILIG EN GEORGANISEERD BEGINT</a:t>
            </a:r>
          </a:p>
          <a:p>
            <a:pPr marL="411353" lvl="2" indent="-137118" algn="l">
              <a:lnSpc>
                <a:spcPts val="3598"/>
              </a:lnSpc>
              <a:buFont typeface="Arial"/>
              <a:buChar char="⚬"/>
            </a:pPr>
            <a:r>
              <a:rPr lang="en-US" sz="1799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WELKE KENNIS JE NODIG HEBT</a:t>
            </a:r>
          </a:p>
          <a:p>
            <a:pPr marL="411353" lvl="2" indent="-137118" algn="l">
              <a:lnSpc>
                <a:spcPts val="3598"/>
              </a:lnSpc>
              <a:buFont typeface="Arial"/>
              <a:buChar char="⚬"/>
            </a:pPr>
            <a:r>
              <a:rPr lang="en-US" sz="1799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WAAR JE OP MOET LETTEN BIJ EEN CASCO-PAKKET</a:t>
            </a:r>
          </a:p>
          <a:p>
            <a:pPr marL="411353" lvl="2" indent="-137118" algn="l">
              <a:lnSpc>
                <a:spcPts val="3598"/>
              </a:lnSpc>
            </a:pPr>
            <a:endParaRPr lang="en-US" sz="1799" b="1">
              <a:solidFill>
                <a:srgbClr val="0A30E7"/>
              </a:solidFill>
              <a:latin typeface="Comic Sans Bold"/>
              <a:ea typeface="Comic Sans Bold"/>
              <a:cs typeface="Comic Sans Bold"/>
              <a:sym typeface="Comic Sans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444545" y="9376255"/>
            <a:ext cx="3679276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882929" y="1028700"/>
            <a:ext cx="8088399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1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INLEIDING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603568" y="9670029"/>
            <a:ext cx="1099914" cy="796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99"/>
              </a:lnSpc>
            </a:pPr>
            <a:r>
              <a:rPr lang="en-US" sz="1498" b="1" dirty="0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Les 9</a:t>
            </a:r>
          </a:p>
          <a:p>
            <a:pPr algn="ctr">
              <a:lnSpc>
                <a:spcPts val="2099"/>
              </a:lnSpc>
            </a:pPr>
            <a:r>
              <a:rPr lang="en-US" sz="1498" b="1" dirty="0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
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9296" b="-9296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028700" y="586526"/>
            <a:ext cx="7410003" cy="8546575"/>
            <a:chOff x="0" y="0"/>
            <a:chExt cx="9880004" cy="113954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879965" cy="11395456"/>
            </a:xfrm>
            <a:custGeom>
              <a:avLst/>
              <a:gdLst/>
              <a:ahLst/>
              <a:cxnLst/>
              <a:rect l="l" t="t" r="r" b="b"/>
              <a:pathLst>
                <a:path w="9879965" h="11395456">
                  <a:moveTo>
                    <a:pt x="0" y="0"/>
                  </a:moveTo>
                  <a:lnTo>
                    <a:pt x="9879965" y="0"/>
                  </a:lnTo>
                  <a:lnTo>
                    <a:pt x="9879965" y="11395456"/>
                  </a:lnTo>
                  <a:lnTo>
                    <a:pt x="0" y="113954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54134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75574" y="581764"/>
            <a:ext cx="7096125" cy="9525"/>
            <a:chOff x="0" y="0"/>
            <a:chExt cx="9461500" cy="12700"/>
          </a:xfrm>
        </p:grpSpPr>
        <p:sp>
          <p:nvSpPr>
            <p:cNvPr id="7" name="Freeform 7"/>
            <p:cNvSpPr/>
            <p:nvPr/>
          </p:nvSpPr>
          <p:spPr>
            <a:xfrm>
              <a:off x="6350" y="0"/>
              <a:ext cx="9448800" cy="12700"/>
            </a:xfrm>
            <a:custGeom>
              <a:avLst/>
              <a:gdLst/>
              <a:ahLst/>
              <a:cxnLst/>
              <a:rect l="l" t="t" r="r" b="b"/>
              <a:pathLst>
                <a:path w="9448800" h="12700">
                  <a:moveTo>
                    <a:pt x="0" y="0"/>
                  </a:moveTo>
                  <a:lnTo>
                    <a:pt x="9448800" y="0"/>
                  </a:lnTo>
                  <a:lnTo>
                    <a:pt x="9448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8" name="Freeform 8"/>
          <p:cNvSpPr/>
          <p:nvPr/>
        </p:nvSpPr>
        <p:spPr>
          <a:xfrm flipV="1">
            <a:off x="16971328" y="991361"/>
            <a:ext cx="287972" cy="287972"/>
          </a:xfrm>
          <a:custGeom>
            <a:avLst/>
            <a:gdLst/>
            <a:ahLst/>
            <a:cxnLst/>
            <a:rect l="l" t="t" r="r" b="b"/>
            <a:pathLst>
              <a:path w="287972" h="287972">
                <a:moveTo>
                  <a:pt x="0" y="287972"/>
                </a:moveTo>
                <a:lnTo>
                  <a:pt x="287972" y="287972"/>
                </a:lnTo>
                <a:lnTo>
                  <a:pt x="287972" y="0"/>
                </a:lnTo>
                <a:lnTo>
                  <a:pt x="0" y="0"/>
                </a:lnTo>
                <a:lnTo>
                  <a:pt x="0" y="28797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9" name="Group 9"/>
          <p:cNvGrpSpPr/>
          <p:nvPr/>
        </p:nvGrpSpPr>
        <p:grpSpPr>
          <a:xfrm>
            <a:off x="2667391" y="9211436"/>
            <a:ext cx="13245785" cy="9525"/>
            <a:chOff x="0" y="0"/>
            <a:chExt cx="17661047" cy="12700"/>
          </a:xfrm>
        </p:grpSpPr>
        <p:sp>
          <p:nvSpPr>
            <p:cNvPr id="10" name="Freeform 10"/>
            <p:cNvSpPr/>
            <p:nvPr/>
          </p:nvSpPr>
          <p:spPr>
            <a:xfrm>
              <a:off x="8509" y="0"/>
              <a:ext cx="17648302" cy="16891"/>
            </a:xfrm>
            <a:custGeom>
              <a:avLst/>
              <a:gdLst/>
              <a:ahLst/>
              <a:cxnLst/>
              <a:rect l="l" t="t" r="r" b="b"/>
              <a:pathLst>
                <a:path w="17648302" h="16891">
                  <a:moveTo>
                    <a:pt x="0" y="0"/>
                  </a:moveTo>
                  <a:lnTo>
                    <a:pt x="17648302" y="0"/>
                  </a:lnTo>
                  <a:lnTo>
                    <a:pt x="17648302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28700" y="9251652"/>
            <a:ext cx="1531845" cy="584872"/>
            <a:chOff x="0" y="0"/>
            <a:chExt cx="2042460" cy="77983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042414" cy="779780"/>
            </a:xfrm>
            <a:custGeom>
              <a:avLst/>
              <a:gdLst/>
              <a:ahLst/>
              <a:cxnLst/>
              <a:rect l="l" t="t" r="r" b="b"/>
              <a:pathLst>
                <a:path w="2042414" h="779780">
                  <a:moveTo>
                    <a:pt x="0" y="0"/>
                  </a:moveTo>
                  <a:lnTo>
                    <a:pt x="2042414" y="0"/>
                  </a:lnTo>
                  <a:lnTo>
                    <a:pt x="2042414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34" r="-36" b="-6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6125951" y="9251652"/>
            <a:ext cx="1133349" cy="584872"/>
            <a:chOff x="0" y="0"/>
            <a:chExt cx="1511132" cy="77983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511173" cy="779780"/>
            </a:xfrm>
            <a:custGeom>
              <a:avLst/>
              <a:gdLst/>
              <a:ahLst/>
              <a:cxnLst/>
              <a:rect l="l" t="t" r="r" b="b"/>
              <a:pathLst>
                <a:path w="1511173" h="779780">
                  <a:moveTo>
                    <a:pt x="0" y="0"/>
                  </a:moveTo>
                  <a:lnTo>
                    <a:pt x="1511173" y="0"/>
                  </a:lnTo>
                  <a:lnTo>
                    <a:pt x="1511173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251" r="2" b="-258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8882929" y="2207856"/>
            <a:ext cx="8376371" cy="5957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72"/>
              </a:lnSpc>
            </a:pPr>
            <a:r>
              <a:rPr lang="en-US" sz="24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JE WERKT MET EEN CASCO BOUWPAKKET.</a:t>
            </a:r>
          </a:p>
          <a:p>
            <a:pPr algn="l">
              <a:lnSpc>
                <a:spcPts val="4272"/>
              </a:lnSpc>
            </a:pPr>
            <a:r>
              <a:rPr lang="en-US" sz="24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DAT BETEKENT:</a:t>
            </a:r>
          </a:p>
          <a:p>
            <a:pPr marL="548640" lvl="2" indent="-182880" algn="l">
              <a:lnSpc>
                <a:spcPts val="4272"/>
              </a:lnSpc>
              <a:buFont typeface="Arial"/>
              <a:buChar char="⚬"/>
            </a:pPr>
            <a:r>
              <a:rPr lang="en-US" sz="24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HET CHASSIS (FRAME) MOET JE NOG HELEMAAL ZELF MAKEN</a:t>
            </a:r>
          </a:p>
          <a:p>
            <a:pPr marL="548640" lvl="2" indent="-182880" algn="l">
              <a:lnSpc>
                <a:spcPts val="4272"/>
              </a:lnSpc>
              <a:buFont typeface="Arial"/>
              <a:buChar char="⚬"/>
            </a:pPr>
            <a:r>
              <a:rPr lang="en-US" sz="24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JE GEBRUIKT LOSSE ONDERDELEN (ZOALS BUIZEN, PLATEN, BOUTEN)</a:t>
            </a:r>
          </a:p>
          <a:p>
            <a:pPr marL="548640" lvl="2" indent="-182880" algn="l">
              <a:lnSpc>
                <a:spcPts val="4272"/>
              </a:lnSpc>
              <a:buFont typeface="Arial"/>
              <a:buChar char="⚬"/>
            </a:pPr>
            <a:r>
              <a:rPr lang="en-US" sz="24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JE VOLGT EEN TEKENING EN BOUWPLAN</a:t>
            </a:r>
          </a:p>
          <a:p>
            <a:pPr marL="548640" lvl="2" indent="-182880" algn="l">
              <a:lnSpc>
                <a:spcPts val="4272"/>
              </a:lnSpc>
            </a:pPr>
            <a:endParaRPr lang="en-US" sz="2400" b="1">
              <a:solidFill>
                <a:srgbClr val="0A30E7"/>
              </a:solidFill>
              <a:latin typeface="Comic Sans Bold"/>
              <a:ea typeface="Comic Sans Bold"/>
              <a:cs typeface="Comic Sans Bold"/>
              <a:sym typeface="Comic Sans Bold"/>
            </a:endParaRPr>
          </a:p>
          <a:p>
            <a:pPr marL="548640" lvl="2" indent="-182880" algn="l">
              <a:lnSpc>
                <a:spcPts val="4272"/>
              </a:lnSpc>
            </a:pPr>
            <a:r>
              <a:rPr lang="en-US" sz="24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🛠️ DIT IS ÉCHT BOUWEN: METEN, BOREN, LASSEN OF MONTEREN.</a:t>
            </a:r>
          </a:p>
          <a:p>
            <a:pPr marL="548640" lvl="2" indent="-182880" algn="l">
              <a:lnSpc>
                <a:spcPts val="4272"/>
              </a:lnSpc>
            </a:pPr>
            <a:endParaRPr lang="en-US" sz="2400" b="1">
              <a:solidFill>
                <a:srgbClr val="0A30E7"/>
              </a:solidFill>
              <a:latin typeface="Comic Sans Bold"/>
              <a:ea typeface="Comic Sans Bold"/>
              <a:cs typeface="Comic Sans Bold"/>
              <a:sym typeface="Comic Sans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444545" y="9376255"/>
            <a:ext cx="3679276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882929" y="1028700"/>
            <a:ext cx="8088399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1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WAT IS EEN ZELFBOUW-CHASSIS?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594043" y="9670029"/>
            <a:ext cx="1099914" cy="796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99"/>
              </a:lnSpc>
            </a:pPr>
            <a:r>
              <a:rPr lang="en-US" sz="1498" b="1" dirty="0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Les 9</a:t>
            </a:r>
          </a:p>
          <a:p>
            <a:pPr algn="ctr">
              <a:lnSpc>
                <a:spcPts val="2099"/>
              </a:lnSpc>
            </a:pPr>
            <a:r>
              <a:rPr lang="en-US" sz="1498" b="1" dirty="0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
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9296" b="-9296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667391" y="9258300"/>
            <a:ext cx="13245785" cy="9525"/>
            <a:chOff x="0" y="0"/>
            <a:chExt cx="17661047" cy="12700"/>
          </a:xfrm>
        </p:grpSpPr>
        <p:sp>
          <p:nvSpPr>
            <p:cNvPr id="5" name="Freeform 5"/>
            <p:cNvSpPr/>
            <p:nvPr/>
          </p:nvSpPr>
          <p:spPr>
            <a:xfrm>
              <a:off x="8509" y="0"/>
              <a:ext cx="17648302" cy="16891"/>
            </a:xfrm>
            <a:custGeom>
              <a:avLst/>
              <a:gdLst/>
              <a:ahLst/>
              <a:cxnLst/>
              <a:rect l="l" t="t" r="r" b="b"/>
              <a:pathLst>
                <a:path w="17648302" h="16891">
                  <a:moveTo>
                    <a:pt x="0" y="0"/>
                  </a:moveTo>
                  <a:lnTo>
                    <a:pt x="17648302" y="0"/>
                  </a:lnTo>
                  <a:lnTo>
                    <a:pt x="17648302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9298516"/>
            <a:ext cx="1531845" cy="584872"/>
            <a:chOff x="0" y="0"/>
            <a:chExt cx="2042460" cy="77983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42414" cy="779780"/>
            </a:xfrm>
            <a:custGeom>
              <a:avLst/>
              <a:gdLst/>
              <a:ahLst/>
              <a:cxnLst/>
              <a:rect l="l" t="t" r="r" b="b"/>
              <a:pathLst>
                <a:path w="2042414" h="779780">
                  <a:moveTo>
                    <a:pt x="0" y="0"/>
                  </a:moveTo>
                  <a:lnTo>
                    <a:pt x="2042414" y="0"/>
                  </a:lnTo>
                  <a:lnTo>
                    <a:pt x="2042414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4" r="-36" b="-6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125951" y="9298516"/>
            <a:ext cx="1133349" cy="584872"/>
            <a:chOff x="0" y="0"/>
            <a:chExt cx="1511132" cy="77983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11173" cy="779780"/>
            </a:xfrm>
            <a:custGeom>
              <a:avLst/>
              <a:gdLst/>
              <a:ahLst/>
              <a:cxnLst/>
              <a:rect l="l" t="t" r="r" b="b"/>
              <a:pathLst>
                <a:path w="1511173" h="779780">
                  <a:moveTo>
                    <a:pt x="0" y="0"/>
                  </a:moveTo>
                  <a:lnTo>
                    <a:pt x="1511173" y="0"/>
                  </a:lnTo>
                  <a:lnTo>
                    <a:pt x="1511173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251" r="2" b="-258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0424986" y="2664751"/>
            <a:ext cx="6622308" cy="5805223"/>
          </a:xfrm>
          <a:custGeom>
            <a:avLst/>
            <a:gdLst/>
            <a:ahLst/>
            <a:cxnLst/>
            <a:rect l="l" t="t" r="r" b="b"/>
            <a:pathLst>
              <a:path w="6622308" h="5805223">
                <a:moveTo>
                  <a:pt x="0" y="0"/>
                </a:moveTo>
                <a:lnTo>
                  <a:pt x="6622309" y="0"/>
                </a:lnTo>
                <a:lnTo>
                  <a:pt x="6622309" y="5805223"/>
                </a:lnTo>
                <a:lnTo>
                  <a:pt x="0" y="580522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33834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1" name="TextBox 11"/>
          <p:cNvSpPr txBox="1"/>
          <p:nvPr/>
        </p:nvSpPr>
        <p:spPr>
          <a:xfrm>
            <a:off x="7444545" y="9423119"/>
            <a:ext cx="3679276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1028700"/>
            <a:ext cx="12974467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0"/>
              </a:lnSpc>
            </a:pPr>
            <a:r>
              <a:rPr lang="en-US" sz="5599" b="1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WAT MOET JE EERST DOEN?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1982500"/>
            <a:ext cx="9440028" cy="5433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24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✅ VOOR JE BEGINT:</a:t>
            </a:r>
          </a:p>
          <a:p>
            <a:pPr marL="548640" lvl="2" indent="-182880" algn="l">
              <a:lnSpc>
                <a:spcPts val="4800"/>
              </a:lnSpc>
              <a:buAutoNum type="arabicPeriod"/>
            </a:pPr>
            <a:r>
              <a:rPr lang="en-US" sz="24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DOWNLOAD DE STUKLIJST VOOR HET FRAME </a:t>
            </a:r>
            <a:r>
              <a:rPr lang="en-US" sz="2400" b="1" u="sng">
                <a:solidFill>
                  <a:srgbClr val="E21D18"/>
                </a:solidFill>
                <a:latin typeface="Comic Sans Bold"/>
                <a:ea typeface="Comic Sans Bold"/>
                <a:cs typeface="Comic Sans Bold"/>
                <a:sym typeface="Comic Sans Bold"/>
                <a:hlinkClick r:id="rId6" tooltip="https://docs.google.com/spreadsheets/d/1xc8Es9N8zfuz0x4_H9z5nY5OmL4D-WAc?rtpof=true&amp;usp=drive_fs"/>
              </a:rPr>
              <a:t>HIER</a:t>
            </a:r>
            <a:r>
              <a:rPr lang="en-US" sz="24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.</a:t>
            </a:r>
          </a:p>
          <a:p>
            <a:pPr marL="548640" lvl="2" indent="-182880" algn="l">
              <a:lnSpc>
                <a:spcPts val="4800"/>
              </a:lnSpc>
              <a:buAutoNum type="arabicPeriod"/>
            </a:pPr>
            <a:r>
              <a:rPr lang="en-US" sz="24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CONTROLEER OF ALLE ONDERDELEN ER ZIJN (MET JE EERDERE CHECKLIST VOOR HET FRAME)</a:t>
            </a:r>
          </a:p>
          <a:p>
            <a:pPr marL="548640" lvl="2" indent="-182880" algn="l">
              <a:lnSpc>
                <a:spcPts val="4800"/>
              </a:lnSpc>
              <a:buAutoNum type="arabicPeriod"/>
            </a:pPr>
            <a:r>
              <a:rPr lang="en-US" sz="24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BESPREEK MET JE TEAM OF ER IETS MOET WORDEN AANGEPAST AAN HET OORSPRONKELIJKE PLAN</a:t>
            </a:r>
          </a:p>
          <a:p>
            <a:pPr marL="548640" lvl="2" indent="-182880" algn="l">
              <a:lnSpc>
                <a:spcPts val="4800"/>
              </a:lnSpc>
              <a:buAutoNum type="arabicPeriod"/>
            </a:pPr>
            <a:r>
              <a:rPr lang="en-US" sz="24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KIJK OF JE ALLE GEREEDSCHAPPEN EN PBM’S HEBT</a:t>
            </a:r>
          </a:p>
          <a:p>
            <a:pPr algn="l">
              <a:lnSpc>
                <a:spcPts val="4800"/>
              </a:lnSpc>
            </a:pPr>
            <a:endParaRPr lang="en-US" sz="2400" b="1">
              <a:solidFill>
                <a:srgbClr val="0A30E7"/>
              </a:solidFill>
              <a:latin typeface="Comic Sans Bold"/>
              <a:ea typeface="Comic Sans Bold"/>
              <a:cs typeface="Comic Sans Bold"/>
              <a:sym typeface="Comic Sans Bold"/>
            </a:endParaRPr>
          </a:p>
          <a:p>
            <a:pPr algn="l">
              <a:lnSpc>
                <a:spcPts val="4800"/>
              </a:lnSpc>
            </a:pPr>
            <a:r>
              <a:rPr lang="en-US" sz="24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🚨 VEILIGHEID GAAT ALTIJD VOOR!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594043" y="9670029"/>
            <a:ext cx="1099914" cy="796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99"/>
              </a:lnSpc>
            </a:pPr>
            <a:r>
              <a:rPr lang="en-US" sz="1498" b="1" dirty="0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Les 9</a:t>
            </a:r>
          </a:p>
          <a:p>
            <a:pPr algn="ctr">
              <a:lnSpc>
                <a:spcPts val="2099"/>
              </a:lnSpc>
            </a:pPr>
            <a:r>
              <a:rPr lang="en-US" sz="1498" b="1" dirty="0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
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9296" b="-9296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4" name="Freeform 4"/>
          <p:cNvSpPr/>
          <p:nvPr/>
        </p:nvSpPr>
        <p:spPr>
          <a:xfrm>
            <a:off x="1107878" y="1172686"/>
            <a:ext cx="6542622" cy="6836423"/>
          </a:xfrm>
          <a:custGeom>
            <a:avLst/>
            <a:gdLst/>
            <a:ahLst/>
            <a:cxnLst/>
            <a:rect l="l" t="t" r="r" b="b"/>
            <a:pathLst>
              <a:path w="6542622" h="6836423">
                <a:moveTo>
                  <a:pt x="0" y="0"/>
                </a:moveTo>
                <a:lnTo>
                  <a:pt x="6542622" y="0"/>
                </a:lnTo>
                <a:lnTo>
                  <a:pt x="6542622" y="6836423"/>
                </a:lnTo>
                <a:lnTo>
                  <a:pt x="0" y="68364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1143" r="-15397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5" name="Freeform 5"/>
          <p:cNvSpPr/>
          <p:nvPr/>
        </p:nvSpPr>
        <p:spPr>
          <a:xfrm>
            <a:off x="1028700" y="1028700"/>
            <a:ext cx="6853547" cy="7960242"/>
          </a:xfrm>
          <a:custGeom>
            <a:avLst/>
            <a:gdLst/>
            <a:ahLst/>
            <a:cxnLst/>
            <a:rect l="l" t="t" r="r" b="b"/>
            <a:pathLst>
              <a:path w="6853547" h="7960242">
                <a:moveTo>
                  <a:pt x="0" y="0"/>
                </a:moveTo>
                <a:lnTo>
                  <a:pt x="6853547" y="0"/>
                </a:lnTo>
                <a:lnTo>
                  <a:pt x="6853547" y="7960242"/>
                </a:lnTo>
                <a:lnTo>
                  <a:pt x="0" y="79602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6" name="Group 6"/>
          <p:cNvGrpSpPr/>
          <p:nvPr/>
        </p:nvGrpSpPr>
        <p:grpSpPr>
          <a:xfrm>
            <a:off x="10275574" y="619104"/>
            <a:ext cx="7096125" cy="9525"/>
            <a:chOff x="0" y="0"/>
            <a:chExt cx="9461500" cy="12700"/>
          </a:xfrm>
        </p:grpSpPr>
        <p:sp>
          <p:nvSpPr>
            <p:cNvPr id="7" name="Freeform 7"/>
            <p:cNvSpPr/>
            <p:nvPr/>
          </p:nvSpPr>
          <p:spPr>
            <a:xfrm>
              <a:off x="6350" y="0"/>
              <a:ext cx="9448800" cy="12700"/>
            </a:xfrm>
            <a:custGeom>
              <a:avLst/>
              <a:gdLst/>
              <a:ahLst/>
              <a:cxnLst/>
              <a:rect l="l" t="t" r="r" b="b"/>
              <a:pathLst>
                <a:path w="9448800" h="12700">
                  <a:moveTo>
                    <a:pt x="0" y="0"/>
                  </a:moveTo>
                  <a:lnTo>
                    <a:pt x="9448800" y="0"/>
                  </a:lnTo>
                  <a:lnTo>
                    <a:pt x="9448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8" name="Freeform 8"/>
          <p:cNvSpPr/>
          <p:nvPr/>
        </p:nvSpPr>
        <p:spPr>
          <a:xfrm flipV="1">
            <a:off x="16971328" y="1028700"/>
            <a:ext cx="287972" cy="287972"/>
          </a:xfrm>
          <a:custGeom>
            <a:avLst/>
            <a:gdLst/>
            <a:ahLst/>
            <a:cxnLst/>
            <a:rect l="l" t="t" r="r" b="b"/>
            <a:pathLst>
              <a:path w="287972" h="287972">
                <a:moveTo>
                  <a:pt x="0" y="287972"/>
                </a:moveTo>
                <a:lnTo>
                  <a:pt x="287972" y="287972"/>
                </a:lnTo>
                <a:lnTo>
                  <a:pt x="287972" y="0"/>
                </a:lnTo>
                <a:lnTo>
                  <a:pt x="0" y="0"/>
                </a:lnTo>
                <a:lnTo>
                  <a:pt x="0" y="287972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9" name="Group 9"/>
          <p:cNvGrpSpPr/>
          <p:nvPr/>
        </p:nvGrpSpPr>
        <p:grpSpPr>
          <a:xfrm>
            <a:off x="2667391" y="9248775"/>
            <a:ext cx="13245785" cy="9525"/>
            <a:chOff x="0" y="0"/>
            <a:chExt cx="17661047" cy="12700"/>
          </a:xfrm>
        </p:grpSpPr>
        <p:sp>
          <p:nvSpPr>
            <p:cNvPr id="10" name="Freeform 10"/>
            <p:cNvSpPr/>
            <p:nvPr/>
          </p:nvSpPr>
          <p:spPr>
            <a:xfrm>
              <a:off x="8509" y="0"/>
              <a:ext cx="17648302" cy="16891"/>
            </a:xfrm>
            <a:custGeom>
              <a:avLst/>
              <a:gdLst/>
              <a:ahLst/>
              <a:cxnLst/>
              <a:rect l="l" t="t" r="r" b="b"/>
              <a:pathLst>
                <a:path w="17648302" h="16891">
                  <a:moveTo>
                    <a:pt x="0" y="0"/>
                  </a:moveTo>
                  <a:lnTo>
                    <a:pt x="17648302" y="0"/>
                  </a:lnTo>
                  <a:lnTo>
                    <a:pt x="17648302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28700" y="9288992"/>
            <a:ext cx="1531845" cy="584872"/>
            <a:chOff x="0" y="0"/>
            <a:chExt cx="2042460" cy="77983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042414" cy="779780"/>
            </a:xfrm>
            <a:custGeom>
              <a:avLst/>
              <a:gdLst/>
              <a:ahLst/>
              <a:cxnLst/>
              <a:rect l="l" t="t" r="r" b="b"/>
              <a:pathLst>
                <a:path w="2042414" h="779780">
                  <a:moveTo>
                    <a:pt x="0" y="0"/>
                  </a:moveTo>
                  <a:lnTo>
                    <a:pt x="2042414" y="0"/>
                  </a:lnTo>
                  <a:lnTo>
                    <a:pt x="2042414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34" r="-36" b="-6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6125951" y="9288992"/>
            <a:ext cx="1133349" cy="584872"/>
            <a:chOff x="0" y="0"/>
            <a:chExt cx="1511132" cy="77983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511173" cy="779780"/>
            </a:xfrm>
            <a:custGeom>
              <a:avLst/>
              <a:gdLst/>
              <a:ahLst/>
              <a:cxnLst/>
              <a:rect l="l" t="t" r="r" b="b"/>
              <a:pathLst>
                <a:path w="1511173" h="779780">
                  <a:moveTo>
                    <a:pt x="0" y="0"/>
                  </a:moveTo>
                  <a:lnTo>
                    <a:pt x="1511173" y="0"/>
                  </a:lnTo>
                  <a:lnTo>
                    <a:pt x="1511173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t="-251" r="2" b="-258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7444545" y="9413594"/>
            <a:ext cx="3679276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281356" y="1028700"/>
            <a:ext cx="8088399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1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VEILIGHEID &amp; VERANTWOORDELIJKHEID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359887" y="2212014"/>
            <a:ext cx="8549700" cy="6488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08"/>
              </a:lnSpc>
            </a:pPr>
            <a:r>
              <a:rPr lang="en-US" sz="21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⚠️ BELANGRIJK:</a:t>
            </a:r>
          </a:p>
          <a:p>
            <a:pPr marL="480060" lvl="2" indent="-160020" algn="l">
              <a:lnSpc>
                <a:spcPts val="5208"/>
              </a:lnSpc>
              <a:buFont typeface="Arial"/>
              <a:buChar char="⚬"/>
            </a:pPr>
            <a:r>
              <a:rPr lang="en-US" sz="21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DE GREENKART-ORGANISATIE IS NIET AANSPRAKELIJK VOOR SCHADE DOOR FOUT GEBRUIK OF MONTAGE</a:t>
            </a:r>
          </a:p>
          <a:p>
            <a:pPr marL="480060" lvl="2" indent="-160020" algn="l">
              <a:lnSpc>
                <a:spcPts val="5208"/>
              </a:lnSpc>
              <a:buFont typeface="Arial"/>
              <a:buChar char="⚬"/>
            </a:pPr>
            <a:r>
              <a:rPr lang="en-US" sz="21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JIJ WERKT ONDER BEGELEIDING VAN EEN DOCENT OF BEGELEIDER</a:t>
            </a:r>
          </a:p>
          <a:p>
            <a:pPr marL="480060" lvl="2" indent="-160020" algn="l">
              <a:lnSpc>
                <a:spcPts val="5208"/>
              </a:lnSpc>
              <a:buFont typeface="Arial"/>
              <a:buChar char="⚬"/>
            </a:pPr>
            <a:r>
              <a:rPr lang="en-US" sz="21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GEBRUIK ALTIJD PBM’S: BRIL, HANDSCHOENEN, GEHOORBESCHERMING, ENZ.</a:t>
            </a:r>
          </a:p>
          <a:p>
            <a:pPr marL="480060" lvl="2" indent="-160020" algn="l">
              <a:lnSpc>
                <a:spcPts val="5208"/>
              </a:lnSpc>
            </a:pPr>
            <a:endParaRPr lang="en-US" sz="2100" b="1">
              <a:solidFill>
                <a:srgbClr val="0A30E7"/>
              </a:solidFill>
              <a:latin typeface="Comic Sans Bold"/>
              <a:ea typeface="Comic Sans Bold"/>
              <a:cs typeface="Comic Sans Bold"/>
              <a:sym typeface="Comic Sans Bold"/>
            </a:endParaRPr>
          </a:p>
          <a:p>
            <a:pPr marL="479793" lvl="2" indent="-159931" algn="l">
              <a:lnSpc>
                <a:spcPts val="5208"/>
              </a:lnSpc>
            </a:pPr>
            <a:r>
              <a:rPr lang="en-US" sz="21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📌 LEES DE VEILIGHEIDSVOORSCHRIFTEN VÓÓR JE IETS DOET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594043" y="9670029"/>
            <a:ext cx="1099914" cy="796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99"/>
              </a:lnSpc>
            </a:pPr>
            <a:r>
              <a:rPr lang="en-US" sz="1498" b="1" dirty="0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Les 9</a:t>
            </a:r>
          </a:p>
          <a:p>
            <a:pPr algn="ctr">
              <a:lnSpc>
                <a:spcPts val="2099"/>
              </a:lnSpc>
            </a:pPr>
            <a:r>
              <a:rPr lang="en-US" sz="1498" b="1" dirty="0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
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9296" b="-9296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667391" y="9248775"/>
            <a:ext cx="13245785" cy="9525"/>
            <a:chOff x="0" y="0"/>
            <a:chExt cx="17661047" cy="12700"/>
          </a:xfrm>
        </p:grpSpPr>
        <p:sp>
          <p:nvSpPr>
            <p:cNvPr id="5" name="Freeform 5"/>
            <p:cNvSpPr/>
            <p:nvPr/>
          </p:nvSpPr>
          <p:spPr>
            <a:xfrm>
              <a:off x="8509" y="0"/>
              <a:ext cx="17648302" cy="16891"/>
            </a:xfrm>
            <a:custGeom>
              <a:avLst/>
              <a:gdLst/>
              <a:ahLst/>
              <a:cxnLst/>
              <a:rect l="l" t="t" r="r" b="b"/>
              <a:pathLst>
                <a:path w="17648302" h="16891">
                  <a:moveTo>
                    <a:pt x="0" y="0"/>
                  </a:moveTo>
                  <a:lnTo>
                    <a:pt x="17648302" y="0"/>
                  </a:lnTo>
                  <a:lnTo>
                    <a:pt x="17648302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9288992"/>
            <a:ext cx="1531845" cy="584872"/>
            <a:chOff x="0" y="0"/>
            <a:chExt cx="2042460" cy="77983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42414" cy="779780"/>
            </a:xfrm>
            <a:custGeom>
              <a:avLst/>
              <a:gdLst/>
              <a:ahLst/>
              <a:cxnLst/>
              <a:rect l="l" t="t" r="r" b="b"/>
              <a:pathLst>
                <a:path w="2042414" h="779780">
                  <a:moveTo>
                    <a:pt x="0" y="0"/>
                  </a:moveTo>
                  <a:lnTo>
                    <a:pt x="2042414" y="0"/>
                  </a:lnTo>
                  <a:lnTo>
                    <a:pt x="2042414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4" r="-36" b="-6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125951" y="9288992"/>
            <a:ext cx="1133349" cy="584872"/>
            <a:chOff x="0" y="0"/>
            <a:chExt cx="1511132" cy="77983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11173" cy="779780"/>
            </a:xfrm>
            <a:custGeom>
              <a:avLst/>
              <a:gdLst/>
              <a:ahLst/>
              <a:cxnLst/>
              <a:rect l="l" t="t" r="r" b="b"/>
              <a:pathLst>
                <a:path w="1511173" h="779780">
                  <a:moveTo>
                    <a:pt x="0" y="0"/>
                  </a:moveTo>
                  <a:lnTo>
                    <a:pt x="1511173" y="0"/>
                  </a:lnTo>
                  <a:lnTo>
                    <a:pt x="1511173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251" r="2" b="-258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0" name="Freeform 10"/>
          <p:cNvSpPr/>
          <p:nvPr/>
        </p:nvSpPr>
        <p:spPr>
          <a:xfrm>
            <a:off x="9522361" y="2224117"/>
            <a:ext cx="7736939" cy="6391089"/>
          </a:xfrm>
          <a:custGeom>
            <a:avLst/>
            <a:gdLst/>
            <a:ahLst/>
            <a:cxnLst/>
            <a:rect l="l" t="t" r="r" b="b"/>
            <a:pathLst>
              <a:path w="7736939" h="6391089">
                <a:moveTo>
                  <a:pt x="0" y="0"/>
                </a:moveTo>
                <a:lnTo>
                  <a:pt x="7736939" y="0"/>
                </a:lnTo>
                <a:lnTo>
                  <a:pt x="7736939" y="6391088"/>
                </a:lnTo>
                <a:lnTo>
                  <a:pt x="0" y="639108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1302" r="-11302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1" name="TextBox 11"/>
          <p:cNvSpPr txBox="1"/>
          <p:nvPr/>
        </p:nvSpPr>
        <p:spPr>
          <a:xfrm>
            <a:off x="7444545" y="9413594"/>
            <a:ext cx="3679276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2313162"/>
            <a:ext cx="8236137" cy="6136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40"/>
              </a:lnSpc>
            </a:pPr>
            <a:r>
              <a:rPr lang="en-US" sz="24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GEBRUIK DE CHECKLIST UIT VOORGAANDE LESSEN EN CONTROLEER:</a:t>
            </a:r>
          </a:p>
          <a:p>
            <a:pPr marL="548640" lvl="2" indent="-182880" algn="l">
              <a:lnSpc>
                <a:spcPts val="4440"/>
              </a:lnSpc>
              <a:buFont typeface="Arial"/>
              <a:buChar char="⚬"/>
            </a:pPr>
            <a:r>
              <a:rPr lang="en-US" sz="24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WELKE BUIZEN, PLATEN OF VERBINDINGEN ZIJN AANWEZIG?</a:t>
            </a:r>
          </a:p>
          <a:p>
            <a:pPr marL="548640" lvl="2" indent="-182880" algn="l">
              <a:lnSpc>
                <a:spcPts val="4440"/>
              </a:lnSpc>
              <a:buFont typeface="Arial"/>
              <a:buChar char="⚬"/>
            </a:pPr>
            <a:r>
              <a:rPr lang="en-US" sz="24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ZIJN ER BESCHADIGINGEN OF ONTBREKENDE ONDERDELEN?</a:t>
            </a:r>
          </a:p>
          <a:p>
            <a:pPr marL="548640" lvl="2" indent="-182880" algn="l">
              <a:lnSpc>
                <a:spcPts val="4440"/>
              </a:lnSpc>
            </a:pPr>
            <a:endParaRPr lang="en-US" sz="2400" b="1">
              <a:solidFill>
                <a:srgbClr val="0A30E7"/>
              </a:solidFill>
              <a:latin typeface="Comic Sans Bold"/>
              <a:ea typeface="Comic Sans Bold"/>
              <a:cs typeface="Comic Sans Bold"/>
              <a:sym typeface="Comic Sans Bold"/>
            </a:endParaRPr>
          </a:p>
          <a:p>
            <a:pPr marL="548640" lvl="2" indent="-182880" algn="l">
              <a:lnSpc>
                <a:spcPts val="4440"/>
              </a:lnSpc>
            </a:pPr>
            <a:r>
              <a:rPr lang="en-US" sz="24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📸 MAAK EEN OVERZICHT MET FOTO’S VAN DE ONDERDELEN EN SCHRIJF ERBIJ OF ALLES KLOPT. BESPREEK DIT MET JE TEAM ÉN DOCENT.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1028700"/>
            <a:ext cx="9414209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1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PRAKTIJKOPDRACHT 1: CHASSIS STARTEN = SLIM STARTEN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594043" y="9670029"/>
            <a:ext cx="1099914" cy="796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99"/>
              </a:lnSpc>
            </a:pPr>
            <a:r>
              <a:rPr lang="en-US" sz="1498" b="1" dirty="0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Les 9</a:t>
            </a:r>
          </a:p>
          <a:p>
            <a:pPr algn="ctr">
              <a:lnSpc>
                <a:spcPts val="2099"/>
              </a:lnSpc>
            </a:pPr>
            <a:r>
              <a:rPr lang="en-US" sz="1498" b="1" dirty="0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
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9296" b="-9296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667391" y="9258300"/>
            <a:ext cx="13245785" cy="9525"/>
            <a:chOff x="0" y="0"/>
            <a:chExt cx="17661047" cy="12700"/>
          </a:xfrm>
        </p:grpSpPr>
        <p:sp>
          <p:nvSpPr>
            <p:cNvPr id="5" name="Freeform 5"/>
            <p:cNvSpPr/>
            <p:nvPr/>
          </p:nvSpPr>
          <p:spPr>
            <a:xfrm>
              <a:off x="8509" y="0"/>
              <a:ext cx="17648302" cy="16891"/>
            </a:xfrm>
            <a:custGeom>
              <a:avLst/>
              <a:gdLst/>
              <a:ahLst/>
              <a:cxnLst/>
              <a:rect l="l" t="t" r="r" b="b"/>
              <a:pathLst>
                <a:path w="17648302" h="16891">
                  <a:moveTo>
                    <a:pt x="0" y="0"/>
                  </a:moveTo>
                  <a:lnTo>
                    <a:pt x="17648302" y="0"/>
                  </a:lnTo>
                  <a:lnTo>
                    <a:pt x="17648302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9298516"/>
            <a:ext cx="1531845" cy="584872"/>
            <a:chOff x="0" y="0"/>
            <a:chExt cx="2042460" cy="77983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42414" cy="779780"/>
            </a:xfrm>
            <a:custGeom>
              <a:avLst/>
              <a:gdLst/>
              <a:ahLst/>
              <a:cxnLst/>
              <a:rect l="l" t="t" r="r" b="b"/>
              <a:pathLst>
                <a:path w="2042414" h="779780">
                  <a:moveTo>
                    <a:pt x="0" y="0"/>
                  </a:moveTo>
                  <a:lnTo>
                    <a:pt x="2042414" y="0"/>
                  </a:lnTo>
                  <a:lnTo>
                    <a:pt x="2042414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4" r="-36" b="-6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125951" y="9298516"/>
            <a:ext cx="1133349" cy="584872"/>
            <a:chOff x="0" y="0"/>
            <a:chExt cx="1511132" cy="77983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11173" cy="779780"/>
            </a:xfrm>
            <a:custGeom>
              <a:avLst/>
              <a:gdLst/>
              <a:ahLst/>
              <a:cxnLst/>
              <a:rect l="l" t="t" r="r" b="b"/>
              <a:pathLst>
                <a:path w="1511173" h="779780">
                  <a:moveTo>
                    <a:pt x="0" y="0"/>
                  </a:moveTo>
                  <a:lnTo>
                    <a:pt x="1511173" y="0"/>
                  </a:lnTo>
                  <a:lnTo>
                    <a:pt x="1511173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251" r="2" b="-258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0424454" y="-594375"/>
            <a:ext cx="6834846" cy="8916354"/>
          </a:xfrm>
          <a:custGeom>
            <a:avLst/>
            <a:gdLst/>
            <a:ahLst/>
            <a:cxnLst/>
            <a:rect l="l" t="t" r="r" b="b"/>
            <a:pathLst>
              <a:path w="6834846" h="8916354">
                <a:moveTo>
                  <a:pt x="0" y="0"/>
                </a:moveTo>
                <a:lnTo>
                  <a:pt x="6834846" y="0"/>
                </a:lnTo>
                <a:lnTo>
                  <a:pt x="6834846" y="8916354"/>
                </a:lnTo>
                <a:lnTo>
                  <a:pt x="0" y="891635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7826" b="-13770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1" name="TextBox 11"/>
          <p:cNvSpPr txBox="1"/>
          <p:nvPr/>
        </p:nvSpPr>
        <p:spPr>
          <a:xfrm>
            <a:off x="7444545" y="9423119"/>
            <a:ext cx="3679276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1028700"/>
            <a:ext cx="11158678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20"/>
              </a:lnSpc>
            </a:pPr>
            <a:r>
              <a:rPr lang="en-US" sz="5100" b="1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PRAKTIJKOPDRACHT 2: TEKENINGLEZEN OEFENEN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3160117"/>
            <a:ext cx="9440028" cy="4823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24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PAK DE BOUWTEKENING VAN HET CHASSIS EN BEANTWOORD:</a:t>
            </a:r>
          </a:p>
          <a:p>
            <a:pPr marL="548640" lvl="2" indent="-182880" algn="l">
              <a:lnSpc>
                <a:spcPts val="4800"/>
              </a:lnSpc>
              <a:buFont typeface="Arial"/>
              <a:buChar char="⚬"/>
            </a:pPr>
            <a:r>
              <a:rPr lang="en-US" sz="24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HOE LANG IS DE LANGSTE BUIS?</a:t>
            </a:r>
          </a:p>
          <a:p>
            <a:pPr marL="548640" lvl="2" indent="-182880" algn="l">
              <a:lnSpc>
                <a:spcPts val="4800"/>
              </a:lnSpc>
              <a:buFont typeface="Arial"/>
              <a:buChar char="⚬"/>
            </a:pPr>
            <a:r>
              <a:rPr lang="en-US" sz="24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WAAR KOMEN DE VERBINDINGEN VOOR HET STUUR?</a:t>
            </a:r>
          </a:p>
          <a:p>
            <a:pPr marL="548640" lvl="2" indent="-182880" algn="l">
              <a:lnSpc>
                <a:spcPts val="4800"/>
              </a:lnSpc>
              <a:buFont typeface="Arial"/>
              <a:buChar char="⚬"/>
            </a:pPr>
            <a:r>
              <a:rPr lang="en-US" sz="24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HOEVEEL LASSEN MOET JE ZETTEN?</a:t>
            </a:r>
          </a:p>
          <a:p>
            <a:pPr marL="548640" lvl="2" indent="-182880" algn="l">
              <a:lnSpc>
                <a:spcPts val="4800"/>
              </a:lnSpc>
            </a:pPr>
            <a:endParaRPr lang="en-US" sz="2400" b="1">
              <a:solidFill>
                <a:srgbClr val="0A30E7"/>
              </a:solidFill>
              <a:latin typeface="Comic Sans Bold"/>
              <a:ea typeface="Comic Sans Bold"/>
              <a:cs typeface="Comic Sans Bold"/>
              <a:sym typeface="Comic Sans Bold"/>
            </a:endParaRPr>
          </a:p>
          <a:p>
            <a:pPr marL="548640" lvl="2" indent="-182880" algn="l">
              <a:lnSpc>
                <a:spcPts val="4800"/>
              </a:lnSpc>
            </a:pPr>
            <a:r>
              <a:rPr lang="en-US" sz="24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💡 VRAAG HULP AAN EEN DOCENT/BEDRIJF!</a:t>
            </a:r>
          </a:p>
          <a:p>
            <a:pPr marL="548640" lvl="2" indent="-182880" algn="l">
              <a:lnSpc>
                <a:spcPts val="4800"/>
              </a:lnSpc>
            </a:pPr>
            <a:endParaRPr lang="en-US" sz="2400" b="1">
              <a:solidFill>
                <a:srgbClr val="0A30E7"/>
              </a:solidFill>
              <a:latin typeface="Comic Sans Bold"/>
              <a:ea typeface="Comic Sans Bold"/>
              <a:cs typeface="Comic Sans Bold"/>
              <a:sym typeface="Comic Sans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594043" y="9670029"/>
            <a:ext cx="1099914" cy="796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99"/>
              </a:lnSpc>
            </a:pPr>
            <a:r>
              <a:rPr lang="en-US" sz="1498" b="1" dirty="0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Les 9</a:t>
            </a:r>
          </a:p>
          <a:p>
            <a:pPr algn="ctr">
              <a:lnSpc>
                <a:spcPts val="2099"/>
              </a:lnSpc>
            </a:pPr>
            <a:r>
              <a:rPr lang="en-US" sz="1498" b="1" dirty="0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
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9296" b="-9296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023938" y="2672132"/>
            <a:ext cx="16240125" cy="9525"/>
            <a:chOff x="0" y="0"/>
            <a:chExt cx="21653500" cy="12700"/>
          </a:xfrm>
        </p:grpSpPr>
        <p:sp>
          <p:nvSpPr>
            <p:cNvPr id="5" name="Freeform 5"/>
            <p:cNvSpPr/>
            <p:nvPr/>
          </p:nvSpPr>
          <p:spPr>
            <a:xfrm>
              <a:off x="6350" y="0"/>
              <a:ext cx="21640800" cy="12700"/>
            </a:xfrm>
            <a:custGeom>
              <a:avLst/>
              <a:gdLst/>
              <a:ahLst/>
              <a:cxnLst/>
              <a:rect l="l" t="t" r="r" b="b"/>
              <a:pathLst>
                <a:path w="21640800" h="12700">
                  <a:moveTo>
                    <a:pt x="0" y="0"/>
                  </a:moveTo>
                  <a:lnTo>
                    <a:pt x="21640800" y="0"/>
                  </a:lnTo>
                  <a:lnTo>
                    <a:pt x="21640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8A6362"/>
            </a:solid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6" name="Freeform 6"/>
          <p:cNvSpPr/>
          <p:nvPr/>
        </p:nvSpPr>
        <p:spPr>
          <a:xfrm flipV="1">
            <a:off x="16971328" y="1028700"/>
            <a:ext cx="287972" cy="287972"/>
          </a:xfrm>
          <a:custGeom>
            <a:avLst/>
            <a:gdLst/>
            <a:ahLst/>
            <a:cxnLst/>
            <a:rect l="l" t="t" r="r" b="b"/>
            <a:pathLst>
              <a:path w="287972" h="287972">
                <a:moveTo>
                  <a:pt x="0" y="287972"/>
                </a:moveTo>
                <a:lnTo>
                  <a:pt x="287972" y="287972"/>
                </a:lnTo>
                <a:lnTo>
                  <a:pt x="287972" y="0"/>
                </a:lnTo>
                <a:lnTo>
                  <a:pt x="0" y="0"/>
                </a:lnTo>
                <a:lnTo>
                  <a:pt x="0" y="28797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7" name="Group 7"/>
          <p:cNvGrpSpPr/>
          <p:nvPr/>
        </p:nvGrpSpPr>
        <p:grpSpPr>
          <a:xfrm>
            <a:off x="1023938" y="2272082"/>
            <a:ext cx="16240125" cy="9525"/>
            <a:chOff x="0" y="0"/>
            <a:chExt cx="21653500" cy="12700"/>
          </a:xfrm>
        </p:grpSpPr>
        <p:sp>
          <p:nvSpPr>
            <p:cNvPr id="8" name="Freeform 8"/>
            <p:cNvSpPr/>
            <p:nvPr/>
          </p:nvSpPr>
          <p:spPr>
            <a:xfrm>
              <a:off x="6350" y="0"/>
              <a:ext cx="21640800" cy="12700"/>
            </a:xfrm>
            <a:custGeom>
              <a:avLst/>
              <a:gdLst/>
              <a:ahLst/>
              <a:cxnLst/>
              <a:rect l="l" t="t" r="r" b="b"/>
              <a:pathLst>
                <a:path w="21640800" h="12700">
                  <a:moveTo>
                    <a:pt x="0" y="0"/>
                  </a:moveTo>
                  <a:lnTo>
                    <a:pt x="21640800" y="0"/>
                  </a:lnTo>
                  <a:lnTo>
                    <a:pt x="21640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667391" y="9248775"/>
            <a:ext cx="13245785" cy="9525"/>
            <a:chOff x="0" y="0"/>
            <a:chExt cx="17661047" cy="12700"/>
          </a:xfrm>
        </p:grpSpPr>
        <p:sp>
          <p:nvSpPr>
            <p:cNvPr id="10" name="Freeform 10"/>
            <p:cNvSpPr/>
            <p:nvPr/>
          </p:nvSpPr>
          <p:spPr>
            <a:xfrm>
              <a:off x="8509" y="0"/>
              <a:ext cx="17648302" cy="16891"/>
            </a:xfrm>
            <a:custGeom>
              <a:avLst/>
              <a:gdLst/>
              <a:ahLst/>
              <a:cxnLst/>
              <a:rect l="l" t="t" r="r" b="b"/>
              <a:pathLst>
                <a:path w="17648302" h="16891">
                  <a:moveTo>
                    <a:pt x="0" y="0"/>
                  </a:moveTo>
                  <a:lnTo>
                    <a:pt x="17648302" y="0"/>
                  </a:lnTo>
                  <a:lnTo>
                    <a:pt x="17648302" y="16891"/>
                  </a:lnTo>
                  <a:lnTo>
                    <a:pt x="0" y="16891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28700" y="9288992"/>
            <a:ext cx="1531845" cy="584872"/>
            <a:chOff x="0" y="0"/>
            <a:chExt cx="2042460" cy="77983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042414" cy="779780"/>
            </a:xfrm>
            <a:custGeom>
              <a:avLst/>
              <a:gdLst/>
              <a:ahLst/>
              <a:cxnLst/>
              <a:rect l="l" t="t" r="r" b="b"/>
              <a:pathLst>
                <a:path w="2042414" h="779780">
                  <a:moveTo>
                    <a:pt x="0" y="0"/>
                  </a:moveTo>
                  <a:lnTo>
                    <a:pt x="2042414" y="0"/>
                  </a:lnTo>
                  <a:lnTo>
                    <a:pt x="2042414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34" r="-36" b="-6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6125951" y="9288992"/>
            <a:ext cx="1133349" cy="584872"/>
            <a:chOff x="0" y="0"/>
            <a:chExt cx="1511132" cy="77983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511173" cy="779780"/>
            </a:xfrm>
            <a:custGeom>
              <a:avLst/>
              <a:gdLst/>
              <a:ahLst/>
              <a:cxnLst/>
              <a:rect l="l" t="t" r="r" b="b"/>
              <a:pathLst>
                <a:path w="1511173" h="779780">
                  <a:moveTo>
                    <a:pt x="0" y="0"/>
                  </a:moveTo>
                  <a:lnTo>
                    <a:pt x="1511173" y="0"/>
                  </a:lnTo>
                  <a:lnTo>
                    <a:pt x="1511173" y="779780"/>
                  </a:lnTo>
                  <a:lnTo>
                    <a:pt x="0" y="779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251" r="2" b="-258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5" name="Freeform 15">
            <a:hlinkClick r:id="rId7" tooltip="https://sketchfab.com/3d-models/frame-compleet-v1-cd257218cbfc4fafa8e5d979d5da2ebc"/>
          </p:cNvPr>
          <p:cNvSpPr/>
          <p:nvPr/>
        </p:nvSpPr>
        <p:spPr>
          <a:xfrm>
            <a:off x="1058038" y="3072182"/>
            <a:ext cx="10232214" cy="4566125"/>
          </a:xfrm>
          <a:custGeom>
            <a:avLst/>
            <a:gdLst/>
            <a:ahLst/>
            <a:cxnLst/>
            <a:rect l="l" t="t" r="r" b="b"/>
            <a:pathLst>
              <a:path w="10232214" h="4566125">
                <a:moveTo>
                  <a:pt x="0" y="0"/>
                </a:moveTo>
                <a:lnTo>
                  <a:pt x="10232213" y="0"/>
                </a:lnTo>
                <a:lnTo>
                  <a:pt x="10232213" y="4566126"/>
                </a:lnTo>
                <a:lnTo>
                  <a:pt x="0" y="456612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6" name="TextBox 16"/>
          <p:cNvSpPr txBox="1"/>
          <p:nvPr/>
        </p:nvSpPr>
        <p:spPr>
          <a:xfrm>
            <a:off x="7444545" y="9413594"/>
            <a:ext cx="3679276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566233" y="2548925"/>
            <a:ext cx="5549081" cy="6046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18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JE WEET NU:</a:t>
            </a:r>
          </a:p>
          <a:p>
            <a:pPr algn="l">
              <a:lnSpc>
                <a:spcPts val="3600"/>
              </a:lnSpc>
            </a:pPr>
            <a:r>
              <a:rPr lang="en-US" sz="18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✔️ WAT EEN ZELFBOUW-CHASSIS IS</a:t>
            </a:r>
          </a:p>
          <a:p>
            <a:pPr algn="l">
              <a:lnSpc>
                <a:spcPts val="3600"/>
              </a:lnSpc>
            </a:pPr>
            <a:r>
              <a:rPr lang="en-US" sz="18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✔️ HOE JE VEILIG BEGINT MET BOUWEN</a:t>
            </a:r>
          </a:p>
          <a:p>
            <a:pPr algn="l">
              <a:lnSpc>
                <a:spcPts val="3600"/>
              </a:lnSpc>
            </a:pPr>
            <a:r>
              <a:rPr lang="en-US" sz="18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✔️ WAT JE EERST MOET CONTROLEREN</a:t>
            </a:r>
          </a:p>
          <a:p>
            <a:pPr algn="l">
              <a:lnSpc>
                <a:spcPts val="3600"/>
              </a:lnSpc>
            </a:pPr>
            <a:r>
              <a:rPr lang="en-US" sz="18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✔️ HOE JE MET TECHNISCHE TEKENINGEN WERKT</a:t>
            </a:r>
          </a:p>
          <a:p>
            <a:pPr algn="l">
              <a:lnSpc>
                <a:spcPts val="3600"/>
              </a:lnSpc>
            </a:pPr>
            <a:endParaRPr lang="en-US" sz="1800" b="1">
              <a:solidFill>
                <a:srgbClr val="0A30E7"/>
              </a:solidFill>
              <a:latin typeface="Comic Sans Bold"/>
              <a:ea typeface="Comic Sans Bold"/>
              <a:cs typeface="Comic Sans Bold"/>
              <a:sym typeface="Comic Sans Bold"/>
            </a:endParaRPr>
          </a:p>
          <a:p>
            <a:pPr algn="l">
              <a:lnSpc>
                <a:spcPts val="3600"/>
              </a:lnSpc>
            </a:pPr>
            <a:r>
              <a:rPr lang="en-US" sz="18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👉 BEN JIJ KLAAR VOOR DE EERSTE BOUWDAG? LAAT JE VOORBEREIDING CHECKEN DOOR JE DOCENT.</a:t>
            </a:r>
          </a:p>
          <a:p>
            <a:pPr algn="l">
              <a:lnSpc>
                <a:spcPts val="3600"/>
              </a:lnSpc>
            </a:pPr>
            <a:r>
              <a:rPr lang="en-US" sz="1800" b="1">
                <a:solidFill>
                  <a:srgbClr val="0A30E7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🟢 ALLES IN ORDE? DAN MAG JE HET CHASSIS ÉCHT GAAN BOUWEN!</a:t>
            </a:r>
          </a:p>
          <a:p>
            <a:pPr algn="l">
              <a:lnSpc>
                <a:spcPts val="3600"/>
              </a:lnSpc>
            </a:pPr>
            <a:endParaRPr lang="en-US" sz="1800" b="1">
              <a:solidFill>
                <a:srgbClr val="0A30E7"/>
              </a:solidFill>
              <a:latin typeface="Comic Sans Bold"/>
              <a:ea typeface="Comic Sans Bold"/>
              <a:cs typeface="Comic Sans Bold"/>
              <a:sym typeface="Comic Sans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028700" y="1028700"/>
            <a:ext cx="3718388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28700" y="1688531"/>
            <a:ext cx="7713705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1">
                <a:solidFill>
                  <a:srgbClr val="94CB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AFSLUITING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594043" y="9670029"/>
            <a:ext cx="1099914" cy="796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99"/>
              </a:lnSpc>
            </a:pPr>
            <a:r>
              <a:rPr lang="en-US" sz="1498" b="1" dirty="0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Les 9</a:t>
            </a:r>
          </a:p>
          <a:p>
            <a:pPr algn="ctr">
              <a:lnSpc>
                <a:spcPts val="2099"/>
              </a:lnSpc>
            </a:pPr>
            <a:r>
              <a:rPr lang="en-US" sz="1498" b="1" dirty="0">
                <a:solidFill>
                  <a:srgbClr val="000000"/>
                </a:solidFill>
                <a:latin typeface="Avenir Bold"/>
                <a:ea typeface="Avenir Bold"/>
                <a:cs typeface="Avenir Bold"/>
                <a:sym typeface="Avenir Bold"/>
              </a:rPr>
              <a:t>
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24467" y="7887666"/>
            <a:ext cx="9899354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000000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Klik op de foto voor een 3D beeld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506</Words>
  <Application>Microsoft Macintosh PowerPoint</Application>
  <PresentationFormat>Aangepast</PresentationFormat>
  <Paragraphs>89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7" baseType="lpstr">
      <vt:lpstr>Monument Bold</vt:lpstr>
      <vt:lpstr>Arial</vt:lpstr>
      <vt:lpstr>Calibri</vt:lpstr>
      <vt:lpstr>Comic Sans</vt:lpstr>
      <vt:lpstr>Comic Sans Bold</vt:lpstr>
      <vt:lpstr>Avenir Bold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 Zelfbouw chassis inleiding V2.pptx</dc:title>
  <cp:lastModifiedBy>CW Bak</cp:lastModifiedBy>
  <cp:revision>2</cp:revision>
  <dcterms:created xsi:type="dcterms:W3CDTF">2006-08-16T00:00:00Z</dcterms:created>
  <dcterms:modified xsi:type="dcterms:W3CDTF">2025-10-09T12:35:33Z</dcterms:modified>
  <dc:identifier>DAGyZa3cRbI</dc:identifier>
</cp:coreProperties>
</file>