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</p:sldIdLst>
  <p:sldSz cx="18288000" cy="10287000"/>
  <p:notesSz cx="6858000" cy="9144000"/>
  <p:embeddedFontLst>
    <p:embeddedFont>
      <p:font typeface="Comic Sans Bold" panose="03000902030302020204"/>
      <p:regular r:id="rId14"/>
      <p:bold r:id="rId15"/>
    </p:embeddedFont>
    <p:embeddedFont>
      <p:font typeface="Monument Bold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84" autoAdjust="0"/>
    <p:restoredTop sz="94659" autoAdjust="0"/>
  </p:normalViewPr>
  <p:slideViewPr>
    <p:cSldViewPr>
      <p:cViewPr varScale="1">
        <p:scale>
          <a:sx n="62" d="100"/>
          <a:sy n="62" d="100"/>
        </p:scale>
        <p:origin x="216" y="4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20.08.2026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weekstaat maken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hyperlink" Target="file:////Users/ceesbak/!%20Download%20map%20docent%20Greenkart/Cowork%20Greenkarting/Deel%202%20-%20Voorbereiding/7%20werkvoorbereiding/Leerlingmateriaal/Werkboek%20weekstaat%20invulpdf%20V2%20%20(A4%20(liggend))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3363699"/>
            <a:ext cx="16230600" cy="1581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7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WERKVOORBEREIDING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11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7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6" name="TextBox 6"/>
          <p:cNvSpPr txBox="1"/>
          <p:nvPr/>
        </p:nvSpPr>
        <p:spPr>
          <a:xfrm>
            <a:off x="675657" y="3110092"/>
            <a:ext cx="13411199" cy="16687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1" indent="0" algn="l">
              <a:lnSpc>
                <a:spcPts val="6719"/>
              </a:lnSpc>
            </a:pPr>
            <a:r>
              <a:rPr lang="en-US" sz="4800" b="1" spc="-96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WERKVOORBEREIDING VOOR DE GREENKART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5109078"/>
            <a:ext cx="10740591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🔧 ALLES PLANNEN VÓÓR DE BOUW BEGINT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7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1" y="586527"/>
            <a:ext cx="6972300" cy="7902634"/>
            <a:chOff x="0" y="0"/>
            <a:chExt cx="9880004" cy="113954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11363" r="11363"/>
            <a:stretch>
              <a:fillRect/>
            </a:stretch>
          </p:blipFill>
          <p:spPr>
            <a:xfrm>
              <a:off x="0" y="0"/>
              <a:ext cx="9880004" cy="11395433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028700" y="9211436"/>
            <a:ext cx="16230600" cy="625089"/>
            <a:chOff x="0" y="0"/>
            <a:chExt cx="21640800" cy="833452"/>
          </a:xfrm>
        </p:grpSpPr>
        <p:sp>
          <p:nvSpPr>
            <p:cNvPr id="10" name="TextBox 10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558547" y="1788961"/>
            <a:ext cx="8582887" cy="4912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1"/>
              </a:lnSpc>
            </a:pPr>
            <a:r>
              <a:rPr lang="en-US" sz="218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MAAR VOORDAT JE GAAT BOUWEN, MOET JE GOED VOORBEREIDEN.</a:t>
            </a:r>
          </a:p>
          <a:p>
            <a:pPr algn="l">
              <a:lnSpc>
                <a:spcPts val="4361"/>
              </a:lnSpc>
            </a:pPr>
            <a:endParaRPr lang="en-US" sz="2180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4361"/>
              </a:lnSpc>
            </a:pPr>
            <a:r>
              <a:rPr lang="en-US" sz="218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🗂️ IN DEZE MODULE LEER JE:</a:t>
            </a:r>
          </a:p>
          <a:p>
            <a:pPr marL="1412357" lvl="3" indent="-353089" algn="l">
              <a:lnSpc>
                <a:spcPts val="4361"/>
              </a:lnSpc>
              <a:buFont typeface="Arial"/>
              <a:buChar char="￭"/>
            </a:pPr>
            <a:r>
              <a:rPr lang="en-US" sz="218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WERKVOORBEREIDING IS</a:t>
            </a:r>
          </a:p>
          <a:p>
            <a:pPr marL="1412357" lvl="3" indent="-353089" algn="l">
              <a:lnSpc>
                <a:spcPts val="4361"/>
              </a:lnSpc>
              <a:buFont typeface="Arial"/>
              <a:buChar char="￭"/>
            </a:pPr>
            <a:r>
              <a:rPr lang="en-US" sz="218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EEN STROKENPLANNING MAAKT</a:t>
            </a:r>
          </a:p>
          <a:p>
            <a:pPr marL="1412357" lvl="3" indent="-353089" algn="l">
              <a:lnSpc>
                <a:spcPts val="4361"/>
              </a:lnSpc>
              <a:buFont typeface="Arial"/>
              <a:buChar char="￭"/>
            </a:pPr>
            <a:r>
              <a:rPr lang="en-US" sz="218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JE NODIG HEBT AAN MATERIALEN EN GEREEDSCHAP</a:t>
            </a:r>
          </a:p>
          <a:p>
            <a:pPr marL="1412357" lvl="3" indent="-353089" algn="l">
              <a:lnSpc>
                <a:spcPts val="4361"/>
              </a:lnSpc>
              <a:buFont typeface="Arial"/>
              <a:buChar char="￭"/>
            </a:pPr>
            <a:r>
              <a:rPr lang="en-US" sz="218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EEN BESTELLIJST MAAKT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60816" y="1028700"/>
            <a:ext cx="8781288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6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JE HEBT NU EEN ONTWERP... 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612435" y="6870989"/>
            <a:ext cx="1996837" cy="1996837"/>
            <a:chOff x="0" y="0"/>
            <a:chExt cx="2662450" cy="266245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662450" cy="2662450"/>
            </a:xfrm>
            <a:custGeom>
              <a:avLst/>
              <a:gdLst/>
              <a:ahLst/>
              <a:cxnLst/>
              <a:rect l="l" t="t" r="r" b="b"/>
              <a:pathLst>
                <a:path w="2662450" h="2662450">
                  <a:moveTo>
                    <a:pt x="0" y="0"/>
                  </a:moveTo>
                  <a:lnTo>
                    <a:pt x="2662450" y="0"/>
                  </a:lnTo>
                  <a:lnTo>
                    <a:pt x="2662450" y="2662450"/>
                  </a:lnTo>
                  <a:lnTo>
                    <a:pt x="0" y="2662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12664" y="999609"/>
              <a:ext cx="1837121" cy="602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95"/>
                </a:lnSpc>
              </a:pPr>
              <a:r>
                <a:rPr lang="en-US" sz="2710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PLAN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11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7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8555972" y="-1620225"/>
            <a:ext cx="11306481" cy="12544227"/>
            <a:chOff x="0" y="0"/>
            <a:chExt cx="5510530" cy="6113780"/>
          </a:xfrm>
        </p:grpSpPr>
        <p:sp>
          <p:nvSpPr>
            <p:cNvPr id="4" name="Freeform 4"/>
            <p:cNvSpPr/>
            <p:nvPr/>
          </p:nvSpPr>
          <p:spPr>
            <a:xfrm>
              <a:off x="45720" y="49530"/>
              <a:ext cx="5420360" cy="6014720"/>
            </a:xfrm>
            <a:custGeom>
              <a:avLst/>
              <a:gdLst/>
              <a:ahLst/>
              <a:cxnLst/>
              <a:rect l="l" t="t" r="r" b="b"/>
              <a:pathLst>
                <a:path w="5420360" h="6014720">
                  <a:moveTo>
                    <a:pt x="5148580" y="3408680"/>
                  </a:moveTo>
                  <a:lnTo>
                    <a:pt x="5149850" y="3406140"/>
                  </a:lnTo>
                  <a:cubicBezTo>
                    <a:pt x="5322570" y="3082290"/>
                    <a:pt x="5420360" y="2711450"/>
                    <a:pt x="5420360" y="2319020"/>
                  </a:cubicBezTo>
                  <a:cubicBezTo>
                    <a:pt x="5420360" y="1038860"/>
                    <a:pt x="4381500" y="0"/>
                    <a:pt x="3101340" y="0"/>
                  </a:cubicBezTo>
                  <a:cubicBezTo>
                    <a:pt x="2259330" y="0"/>
                    <a:pt x="1521460" y="449580"/>
                    <a:pt x="1115060" y="1121410"/>
                  </a:cubicBezTo>
                  <a:cubicBezTo>
                    <a:pt x="1094740" y="1155700"/>
                    <a:pt x="1075690" y="1188720"/>
                    <a:pt x="1056640" y="1224280"/>
                  </a:cubicBezTo>
                  <a:lnTo>
                    <a:pt x="328930" y="2503170"/>
                  </a:lnTo>
                  <a:cubicBezTo>
                    <a:pt x="308610" y="2536190"/>
                    <a:pt x="290830" y="2569210"/>
                    <a:pt x="271780" y="2603500"/>
                  </a:cubicBezTo>
                  <a:lnTo>
                    <a:pt x="271780" y="2604770"/>
                  </a:lnTo>
                  <a:cubicBezTo>
                    <a:pt x="97790" y="2929890"/>
                    <a:pt x="0" y="3300730"/>
                    <a:pt x="0" y="3695700"/>
                  </a:cubicBezTo>
                  <a:cubicBezTo>
                    <a:pt x="0" y="4975860"/>
                    <a:pt x="1038860" y="6014720"/>
                    <a:pt x="2319020" y="6014720"/>
                  </a:cubicBezTo>
                  <a:cubicBezTo>
                    <a:pt x="3243580" y="6014720"/>
                    <a:pt x="4042410" y="5472430"/>
                    <a:pt x="4414520" y="4688840"/>
                  </a:cubicBezTo>
                  <a:lnTo>
                    <a:pt x="5077460" y="3533140"/>
                  </a:lnTo>
                  <a:cubicBezTo>
                    <a:pt x="5101590" y="3492500"/>
                    <a:pt x="5125720" y="3450590"/>
                    <a:pt x="5148580" y="3408680"/>
                  </a:cubicBezTo>
                  <a:close/>
                </a:path>
              </a:pathLst>
            </a:custGeom>
            <a:blipFill>
              <a:blip r:embed="rId3"/>
              <a:stretch>
                <a:fillRect l="-1806" r="-180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1898602"/>
            <a:ext cx="7311479" cy="60766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3"/>
              </a:lnSpc>
            </a:pPr>
            <a:r>
              <a:rPr lang="en-US" sz="256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WERKVOORBEREIDING = ZORGEN DAT ALLES KLAARSTAAT VOOR DE BOUW:</a:t>
            </a:r>
          </a:p>
          <a:p>
            <a:pPr algn="l">
              <a:lnSpc>
                <a:spcPts val="4753"/>
              </a:lnSpc>
            </a:pPr>
            <a:r>
              <a:rPr lang="en-US" sz="256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ONDERDELEN CONTROLEREN</a:t>
            </a:r>
          </a:p>
          <a:p>
            <a:pPr algn="l">
              <a:lnSpc>
                <a:spcPts val="4753"/>
              </a:lnSpc>
            </a:pPr>
            <a:r>
              <a:rPr lang="en-US" sz="256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PLANNING MAKEN</a:t>
            </a:r>
          </a:p>
          <a:p>
            <a:pPr algn="l">
              <a:lnSpc>
                <a:spcPts val="4753"/>
              </a:lnSpc>
            </a:pPr>
            <a:r>
              <a:rPr lang="en-US" sz="256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GEREEDSCHAP EN MACHINES REGELEN</a:t>
            </a:r>
          </a:p>
          <a:p>
            <a:pPr algn="l">
              <a:lnSpc>
                <a:spcPts val="4753"/>
              </a:lnSpc>
            </a:pPr>
            <a:r>
              <a:rPr lang="en-US" sz="256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VEILIGHEID EN PBM’S CHECKEN</a:t>
            </a:r>
          </a:p>
          <a:p>
            <a:pPr algn="l">
              <a:lnSpc>
                <a:spcPts val="4753"/>
              </a:lnSpc>
            </a:pPr>
            <a:r>
              <a:rPr lang="en-US" sz="256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✅ TIJDREGISTRATIE BIJHOUDEN</a:t>
            </a:r>
          </a:p>
          <a:p>
            <a:pPr algn="l">
              <a:lnSpc>
                <a:spcPts val="4753"/>
              </a:lnSpc>
            </a:pPr>
            <a:endParaRPr lang="en-US" sz="2569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4753"/>
              </a:lnSpc>
            </a:pPr>
            <a:r>
              <a:rPr lang="en-US" sz="256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EEN GOEDE VOORBEREIDING VOORKOMT STRESS EN FOUTEN!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028700"/>
            <a:ext cx="6482080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WAT IS WERKVOORBEREIDING?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5248450" y="7673932"/>
            <a:ext cx="1996837" cy="1996837"/>
            <a:chOff x="-1751014" y="947348"/>
            <a:chExt cx="2662450" cy="2662450"/>
          </a:xfrm>
        </p:grpSpPr>
        <p:sp>
          <p:nvSpPr>
            <p:cNvPr id="15" name="Freeform 15"/>
            <p:cNvSpPr/>
            <p:nvPr/>
          </p:nvSpPr>
          <p:spPr>
            <a:xfrm>
              <a:off x="-1751014" y="947348"/>
              <a:ext cx="2662450" cy="2662450"/>
            </a:xfrm>
            <a:custGeom>
              <a:avLst/>
              <a:gdLst/>
              <a:ahLst/>
              <a:cxnLst/>
              <a:rect l="l" t="t" r="r" b="b"/>
              <a:pathLst>
                <a:path w="2662450" h="2662450">
                  <a:moveTo>
                    <a:pt x="0" y="0"/>
                  </a:moveTo>
                  <a:lnTo>
                    <a:pt x="2662450" y="0"/>
                  </a:lnTo>
                  <a:lnTo>
                    <a:pt x="2662450" y="2662450"/>
                  </a:lnTo>
                  <a:lnTo>
                    <a:pt x="0" y="2662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-1338350" y="1946958"/>
              <a:ext cx="1837121" cy="602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95"/>
                </a:lnSpc>
              </a:pPr>
              <a:r>
                <a:rPr lang="en-US" sz="2710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PLAN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7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746399" y="2834675"/>
            <a:ext cx="10321496" cy="5596550"/>
            <a:chOff x="0" y="0"/>
            <a:chExt cx="13761994" cy="746206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t="9307" b="9307"/>
            <a:stretch>
              <a:fillRect/>
            </a:stretch>
          </p:blipFill>
          <p:spPr>
            <a:xfrm>
              <a:off x="0" y="0"/>
              <a:ext cx="13761994" cy="7462067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235039" y="2583561"/>
            <a:ext cx="6407367" cy="4986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5"/>
              </a:lnSpc>
            </a:pPr>
            <a:r>
              <a:rPr lang="en-US" sz="21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📌 VOOR ELKE TAAK NOTEER JE:</a:t>
            </a:r>
          </a:p>
          <a:p>
            <a:pPr marL="474979" lvl="1" indent="-237490" algn="l">
              <a:lnSpc>
                <a:spcPts val="4025"/>
              </a:lnSpc>
              <a:buFont typeface="Arial"/>
              <a:buChar char="•"/>
            </a:pPr>
            <a:r>
              <a:rPr lang="en-US" sz="21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WIE HET DOET</a:t>
            </a:r>
          </a:p>
          <a:p>
            <a:pPr marL="453390" lvl="1" indent="-226695" algn="l">
              <a:lnSpc>
                <a:spcPts val="3843"/>
              </a:lnSpc>
              <a:buFont typeface="Arial"/>
              <a:buChar char="•"/>
            </a:pPr>
            <a:r>
              <a:rPr lang="en-US" sz="21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WANNEER HET BEGINT EN EINDIGT</a:t>
            </a:r>
          </a:p>
          <a:p>
            <a:pPr marL="474979" lvl="1" indent="-237490" algn="l">
              <a:lnSpc>
                <a:spcPts val="4025"/>
              </a:lnSpc>
              <a:buFont typeface="Arial"/>
              <a:buChar char="•"/>
            </a:pPr>
            <a:r>
              <a:rPr lang="en-US" sz="21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WELKE VOLGORDE NODIG IS</a:t>
            </a:r>
          </a:p>
          <a:p>
            <a:pPr algn="l">
              <a:lnSpc>
                <a:spcPts val="4025"/>
              </a:lnSpc>
            </a:pPr>
            <a:endParaRPr lang="en-US" sz="2199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4025"/>
              </a:lnSpc>
            </a:pPr>
            <a:r>
              <a:rPr lang="en-US" sz="21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🛠️ VOORBEELDTAKEN:</a:t>
            </a:r>
          </a:p>
          <a:p>
            <a:pPr marL="474979" lvl="1" indent="-237490" algn="l">
              <a:lnSpc>
                <a:spcPts val="4025"/>
              </a:lnSpc>
              <a:buFont typeface="Arial"/>
              <a:buChar char="•"/>
            </a:pPr>
            <a:r>
              <a:rPr lang="en-US" sz="21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MATERIAAL BESTELLEN</a:t>
            </a:r>
          </a:p>
          <a:p>
            <a:pPr marL="474979" lvl="1" indent="-237490" algn="l">
              <a:lnSpc>
                <a:spcPts val="4025"/>
              </a:lnSpc>
              <a:buFont typeface="Arial"/>
              <a:buChar char="•"/>
            </a:pPr>
            <a:r>
              <a:rPr lang="en-US" sz="21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CARROSSERIE ZAGEN</a:t>
            </a:r>
          </a:p>
          <a:p>
            <a:pPr marL="474979" lvl="1" indent="-237490" algn="l">
              <a:lnSpc>
                <a:spcPts val="4025"/>
              </a:lnSpc>
              <a:buFont typeface="Arial"/>
              <a:buChar char="•"/>
            </a:pPr>
            <a:r>
              <a:rPr lang="en-US" sz="21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ELEKTRONICA TESTEN</a:t>
            </a:r>
          </a:p>
          <a:p>
            <a:pPr marL="474979" lvl="1" indent="-237490" algn="l">
              <a:lnSpc>
                <a:spcPts val="4025"/>
              </a:lnSpc>
              <a:buFont typeface="Arial"/>
              <a:buChar char="•"/>
            </a:pPr>
            <a:r>
              <a:rPr lang="en-US" sz="21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TESTRIT PLANNEN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1688531"/>
            <a:ext cx="5804916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MAAK EEN PLANNING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02537" y="7778494"/>
            <a:ext cx="6039064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1"/>
              </a:lnSpc>
              <a:spcBef>
                <a:spcPct val="0"/>
              </a:spcBef>
            </a:pPr>
            <a:r>
              <a:rPr lang="en-US" sz="2018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EEN STROKENPLANNING (EEN SOORT GANTT-DIAGRAM) OM OVERZICHT TE HOUDEN.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5262463" y="4495186"/>
            <a:ext cx="1996837" cy="1996837"/>
            <a:chOff x="0" y="0"/>
            <a:chExt cx="2662450" cy="266245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662450" cy="2662450"/>
            </a:xfrm>
            <a:custGeom>
              <a:avLst/>
              <a:gdLst/>
              <a:ahLst/>
              <a:cxnLst/>
              <a:rect l="l" t="t" r="r" b="b"/>
              <a:pathLst>
                <a:path w="2662450" h="2662450">
                  <a:moveTo>
                    <a:pt x="0" y="0"/>
                  </a:moveTo>
                  <a:lnTo>
                    <a:pt x="2662450" y="0"/>
                  </a:lnTo>
                  <a:lnTo>
                    <a:pt x="2662450" y="2662450"/>
                  </a:lnTo>
                  <a:lnTo>
                    <a:pt x="0" y="2662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12664" y="999609"/>
              <a:ext cx="1837121" cy="602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95"/>
                </a:lnSpc>
              </a:pPr>
              <a:r>
                <a:rPr lang="en-US" sz="2710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PLAN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11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7</a:t>
            </a:r>
          </a:p>
        </p:txBody>
      </p:sp>
      <p:pic>
        <p:nvPicPr>
          <p:cNvPr id="21" name="Picture 20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4" name="Group 4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028700" y="1028700"/>
            <a:ext cx="6853547" cy="7961834"/>
            <a:chOff x="0" y="0"/>
            <a:chExt cx="546608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/>
              <a:stretch>
                <a:fillRect l="-38952" r="-15264"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271049" y="1110914"/>
            <a:ext cx="9946640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0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BESTELLIJST &amp;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0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GEREEDSCHAPSLIJST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271049" y="2406314"/>
            <a:ext cx="8244063" cy="6517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57"/>
              </a:lnSpc>
            </a:pPr>
            <a:r>
              <a:rPr lang="en-US" sz="2218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MAAK EEN BESTELLIJST:</a:t>
            </a:r>
          </a:p>
          <a:p>
            <a:pPr marL="478882" lvl="1" indent="-239441" algn="l">
              <a:lnSpc>
                <a:spcPts val="4857"/>
              </a:lnSpc>
              <a:buFont typeface="Arial"/>
              <a:buChar char="•"/>
            </a:pPr>
            <a:r>
              <a:rPr lang="en-US" sz="2218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 ONDERDELENLIJST VAN HET BOUWPAKKET</a:t>
            </a:r>
          </a:p>
          <a:p>
            <a:pPr marL="478882" lvl="1" indent="-239441" algn="l">
              <a:lnSpc>
                <a:spcPts val="4857"/>
              </a:lnSpc>
              <a:buFont typeface="Arial"/>
              <a:buChar char="•"/>
            </a:pPr>
            <a:r>
              <a:rPr lang="en-US" sz="2218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NOTEER WAT JE NOG MIST</a:t>
            </a:r>
          </a:p>
          <a:p>
            <a:pPr marL="478882" lvl="1" indent="-239441" algn="l">
              <a:lnSpc>
                <a:spcPts val="4857"/>
              </a:lnSpc>
              <a:buFont typeface="Arial"/>
              <a:buChar char="•"/>
            </a:pPr>
            <a:r>
              <a:rPr lang="en-US" sz="2218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DENK AAN SCHROEVEN, PLATEN, VERF, BEDRADING</a:t>
            </a:r>
          </a:p>
          <a:p>
            <a:pPr algn="l">
              <a:lnSpc>
                <a:spcPts val="4857"/>
              </a:lnSpc>
            </a:pPr>
            <a:endParaRPr lang="en-US" sz="2218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4857"/>
              </a:lnSpc>
            </a:pPr>
            <a:r>
              <a:rPr lang="en-US" sz="2218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MAAK OOK EEN LIJST VAN:</a:t>
            </a:r>
          </a:p>
          <a:p>
            <a:pPr algn="l">
              <a:lnSpc>
                <a:spcPts val="4857"/>
              </a:lnSpc>
            </a:pPr>
            <a:r>
              <a:rPr lang="en-US" sz="2218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🔧 MACHINES (ZAAGMACHINE, BOOR, 3D-PRINTER)</a:t>
            </a:r>
          </a:p>
          <a:p>
            <a:pPr algn="l">
              <a:lnSpc>
                <a:spcPts val="4480"/>
              </a:lnSpc>
            </a:pPr>
            <a:r>
              <a:rPr lang="en-US" sz="2218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🧤 PERSOONLIJKE BESCHERMINGSMIDDELEN (PBM’S) ZOALS HANDSCHOENEN, BRIL EN GEHOORBESCHERMING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4974491" y="3012780"/>
            <a:ext cx="1996837" cy="1996837"/>
            <a:chOff x="0" y="0"/>
            <a:chExt cx="2662450" cy="266245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662450" cy="2662450"/>
            </a:xfrm>
            <a:custGeom>
              <a:avLst/>
              <a:gdLst/>
              <a:ahLst/>
              <a:cxnLst/>
              <a:rect l="l" t="t" r="r" b="b"/>
              <a:pathLst>
                <a:path w="2662450" h="2662450">
                  <a:moveTo>
                    <a:pt x="0" y="0"/>
                  </a:moveTo>
                  <a:lnTo>
                    <a:pt x="2662450" y="0"/>
                  </a:lnTo>
                  <a:lnTo>
                    <a:pt x="2662450" y="2662450"/>
                  </a:lnTo>
                  <a:lnTo>
                    <a:pt x="0" y="2662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412608" y="1001209"/>
              <a:ext cx="1837121" cy="602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95"/>
                </a:lnSpc>
              </a:pPr>
              <a:r>
                <a:rPr lang="en-US" sz="2710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DO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11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7</a:t>
            </a:r>
          </a:p>
        </p:txBody>
      </p:sp>
      <p:pic>
        <p:nvPicPr>
          <p:cNvPr id="21" name="Picture 20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1028700"/>
            <a:ext cx="8686800" cy="63955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0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UREN BIJHOUDEN &amp; VEILIGHEID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1735169"/>
            <a:ext cx="9242464" cy="6321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6"/>
              </a:lnSpc>
            </a:pPr>
            <a:r>
              <a:rPr lang="en-US" sz="2407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DOCENT KAN VRAGEN DAT JE EEN WEEKSTAAT INVULT:</a:t>
            </a:r>
          </a:p>
          <a:p>
            <a:pPr marL="519687" lvl="1" indent="-259843" algn="l">
              <a:lnSpc>
                <a:spcPts val="5006"/>
              </a:lnSpc>
              <a:buFont typeface="Arial"/>
              <a:buChar char="•"/>
            </a:pPr>
            <a:r>
              <a:rPr lang="en-US" sz="2407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HOEVEEL UUR WERK JE AAN DE KART?</a:t>
            </a:r>
          </a:p>
          <a:p>
            <a:pPr marL="519687" lvl="1" indent="-259843" algn="l">
              <a:lnSpc>
                <a:spcPts val="5006"/>
              </a:lnSpc>
              <a:buFont typeface="Arial"/>
              <a:buChar char="•"/>
            </a:pPr>
            <a:r>
              <a:rPr lang="en-US" sz="2407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HEB JE PRECIES GEDAAN?</a:t>
            </a:r>
          </a:p>
          <a:p>
            <a:pPr algn="l">
              <a:lnSpc>
                <a:spcPts val="5006"/>
              </a:lnSpc>
            </a:pPr>
            <a:endParaRPr lang="en-US" sz="2407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5006"/>
              </a:lnSpc>
            </a:pPr>
            <a:r>
              <a:rPr lang="en-US" sz="2407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HET FORMULIER DAT JE DOCENT GEEFT (BIJV. </a:t>
            </a:r>
            <a:r>
              <a:rPr lang="en-US" sz="2407" b="1" u="sng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4" tooltip="https://www.canva.com/design/DAGxui0tgTk/tRrhGDZ8tsZ7WubVoZ6f7A/edit"/>
              </a:rPr>
              <a:t>WEEKSTAATBESTAND</a:t>
            </a:r>
            <a:r>
              <a:rPr lang="en-US" sz="2407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).</a:t>
            </a:r>
          </a:p>
          <a:p>
            <a:pPr algn="l">
              <a:lnSpc>
                <a:spcPts val="5006"/>
              </a:lnSpc>
            </a:pPr>
            <a:r>
              <a:rPr lang="en-US" sz="2407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🦺 VEILIG WERKEN:</a:t>
            </a:r>
          </a:p>
          <a:p>
            <a:pPr marL="519687" lvl="1" indent="-259843" algn="l">
              <a:lnSpc>
                <a:spcPts val="5006"/>
              </a:lnSpc>
              <a:buFont typeface="Arial"/>
              <a:buChar char="•"/>
            </a:pPr>
            <a:r>
              <a:rPr lang="en-US" sz="2407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LEES DE VEILIGHEIDSVOORSCHRIFTEN</a:t>
            </a:r>
          </a:p>
          <a:p>
            <a:pPr marL="519687" lvl="1" indent="-259843" algn="l">
              <a:lnSpc>
                <a:spcPts val="5006"/>
              </a:lnSpc>
              <a:buFont typeface="Arial"/>
              <a:buChar char="•"/>
            </a:pPr>
            <a:r>
              <a:rPr lang="en-US" sz="2407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 JUISTE PBM’S</a:t>
            </a:r>
          </a:p>
          <a:p>
            <a:pPr marL="519687" lvl="1" indent="-259843" algn="l">
              <a:lnSpc>
                <a:spcPts val="5006"/>
              </a:lnSpc>
              <a:buFont typeface="Arial"/>
              <a:buChar char="•"/>
            </a:pPr>
            <a:r>
              <a:rPr lang="en-US" sz="2407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WERK NETJES EN GEORGANISEERD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880020" y="1084580"/>
            <a:ext cx="7379280" cy="8220075"/>
            <a:chOff x="0" y="0"/>
            <a:chExt cx="877866" cy="9778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77866" cy="977890"/>
            </a:xfrm>
            <a:custGeom>
              <a:avLst/>
              <a:gdLst/>
              <a:ahLst/>
              <a:cxnLst/>
              <a:rect l="l" t="t" r="r" b="b"/>
              <a:pathLst>
                <a:path w="877866" h="977890">
                  <a:moveTo>
                    <a:pt x="292780" y="19070"/>
                  </a:moveTo>
                  <a:cubicBezTo>
                    <a:pt x="337641" y="7556"/>
                    <a:pt x="388952" y="0"/>
                    <a:pt x="439169" y="0"/>
                  </a:cubicBezTo>
                  <a:cubicBezTo>
                    <a:pt x="489388" y="0"/>
                    <a:pt x="537711" y="6476"/>
                    <a:pt x="582243" y="17990"/>
                  </a:cubicBezTo>
                  <a:cubicBezTo>
                    <a:pt x="583191" y="18350"/>
                    <a:pt x="584139" y="18350"/>
                    <a:pt x="585086" y="18710"/>
                  </a:cubicBezTo>
                  <a:cubicBezTo>
                    <a:pt x="752321" y="64765"/>
                    <a:pt x="875497" y="186379"/>
                    <a:pt x="877866" y="332169"/>
                  </a:cubicBezTo>
                  <a:lnTo>
                    <a:pt x="877866" y="977890"/>
                  </a:lnTo>
                  <a:lnTo>
                    <a:pt x="0" y="977890"/>
                  </a:lnTo>
                  <a:lnTo>
                    <a:pt x="0" y="332648"/>
                  </a:lnTo>
                  <a:cubicBezTo>
                    <a:pt x="2369" y="185660"/>
                    <a:pt x="123650" y="64045"/>
                    <a:pt x="292780" y="19070"/>
                  </a:cubicBezTo>
                  <a:close/>
                </a:path>
              </a:pathLst>
            </a:custGeom>
            <a:blipFill>
              <a:blip r:embed="rId5"/>
              <a:stretch>
                <a:fillRect t="-2422" b="-3231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085948" y="6519928"/>
            <a:ext cx="1996837" cy="1996837"/>
            <a:chOff x="0" y="0"/>
            <a:chExt cx="2662450" cy="26624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662450" cy="2662450"/>
            </a:xfrm>
            <a:custGeom>
              <a:avLst/>
              <a:gdLst/>
              <a:ahLst/>
              <a:cxnLst/>
              <a:rect l="l" t="t" r="r" b="b"/>
              <a:pathLst>
                <a:path w="2662450" h="2662450">
                  <a:moveTo>
                    <a:pt x="0" y="0"/>
                  </a:moveTo>
                  <a:lnTo>
                    <a:pt x="2662450" y="0"/>
                  </a:lnTo>
                  <a:lnTo>
                    <a:pt x="2662450" y="2662450"/>
                  </a:lnTo>
                  <a:lnTo>
                    <a:pt x="0" y="26624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12608" y="1001209"/>
              <a:ext cx="1837121" cy="6028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95"/>
                </a:lnSpc>
              </a:pPr>
              <a:r>
                <a:rPr lang="en-US" sz="2710" b="1">
                  <a:solidFill>
                    <a:srgbClr val="FF3131"/>
                  </a:solidFill>
                  <a:latin typeface="Arial"/>
                  <a:ea typeface="Arial"/>
                  <a:cs typeface="Arial"/>
                  <a:sym typeface="Comic Sans"/>
                </a:rPr>
                <a:t>DO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7</a:t>
            </a:r>
          </a:p>
        </p:txBody>
      </p:sp>
      <p:pic>
        <p:nvPicPr>
          <p:cNvPr id="17" name="Picture 16" descr="gk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8555972" y="-1620225"/>
            <a:ext cx="11306481" cy="12544227"/>
            <a:chOff x="0" y="0"/>
            <a:chExt cx="5510530" cy="6113780"/>
          </a:xfrm>
        </p:grpSpPr>
        <p:sp>
          <p:nvSpPr>
            <p:cNvPr id="4" name="Freeform 4"/>
            <p:cNvSpPr/>
            <p:nvPr/>
          </p:nvSpPr>
          <p:spPr>
            <a:xfrm>
              <a:off x="45720" y="49530"/>
              <a:ext cx="5420360" cy="6014720"/>
            </a:xfrm>
            <a:custGeom>
              <a:avLst/>
              <a:gdLst/>
              <a:ahLst/>
              <a:cxnLst/>
              <a:rect l="l" t="t" r="r" b="b"/>
              <a:pathLst>
                <a:path w="5420360" h="6014720">
                  <a:moveTo>
                    <a:pt x="5148580" y="3408680"/>
                  </a:moveTo>
                  <a:lnTo>
                    <a:pt x="5149850" y="3406140"/>
                  </a:lnTo>
                  <a:cubicBezTo>
                    <a:pt x="5322570" y="3082290"/>
                    <a:pt x="5420360" y="2711450"/>
                    <a:pt x="5420360" y="2319020"/>
                  </a:cubicBezTo>
                  <a:cubicBezTo>
                    <a:pt x="5420360" y="1038860"/>
                    <a:pt x="4381500" y="0"/>
                    <a:pt x="3101340" y="0"/>
                  </a:cubicBezTo>
                  <a:cubicBezTo>
                    <a:pt x="2259330" y="0"/>
                    <a:pt x="1521460" y="449580"/>
                    <a:pt x="1115060" y="1121410"/>
                  </a:cubicBezTo>
                  <a:cubicBezTo>
                    <a:pt x="1094740" y="1155700"/>
                    <a:pt x="1075690" y="1188720"/>
                    <a:pt x="1056640" y="1224280"/>
                  </a:cubicBezTo>
                  <a:lnTo>
                    <a:pt x="328930" y="2503170"/>
                  </a:lnTo>
                  <a:cubicBezTo>
                    <a:pt x="308610" y="2536190"/>
                    <a:pt x="290830" y="2569210"/>
                    <a:pt x="271780" y="2603500"/>
                  </a:cubicBezTo>
                  <a:lnTo>
                    <a:pt x="271780" y="2604770"/>
                  </a:lnTo>
                  <a:cubicBezTo>
                    <a:pt x="97790" y="2929890"/>
                    <a:pt x="0" y="3300730"/>
                    <a:pt x="0" y="3695700"/>
                  </a:cubicBezTo>
                  <a:cubicBezTo>
                    <a:pt x="0" y="4975860"/>
                    <a:pt x="1038860" y="6014720"/>
                    <a:pt x="2319020" y="6014720"/>
                  </a:cubicBezTo>
                  <a:cubicBezTo>
                    <a:pt x="3243580" y="6014720"/>
                    <a:pt x="4042410" y="5472430"/>
                    <a:pt x="4414520" y="4688840"/>
                  </a:cubicBezTo>
                  <a:lnTo>
                    <a:pt x="5077460" y="3533140"/>
                  </a:lnTo>
                  <a:cubicBezTo>
                    <a:pt x="5101590" y="3492500"/>
                    <a:pt x="5125720" y="3450590"/>
                    <a:pt x="5148580" y="3408680"/>
                  </a:cubicBezTo>
                  <a:close/>
                </a:path>
              </a:pathLst>
            </a:custGeom>
            <a:blipFill>
              <a:blip r:embed="rId3"/>
              <a:stretch>
                <a:fillRect l="-65619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34480" y="1979800"/>
            <a:ext cx="8115300" cy="6059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9687" lvl="1" indent="-259843" algn="l">
              <a:lnSpc>
                <a:spcPct val="200000"/>
              </a:lnSpc>
              <a:buFont typeface="Arial"/>
              <a:buChar char="•"/>
            </a:pPr>
            <a:r>
              <a:rPr lang="en-US" sz="2000" b="1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TEAM SAFESPEED WIL SNEL BEGINNEN MET BOUWEN. </a:t>
            </a:r>
          </a:p>
          <a:p>
            <a:pPr marL="519687" lvl="1" indent="-259843" algn="l">
              <a:lnSpc>
                <a:spcPct val="200000"/>
              </a:lnSpc>
              <a:buFont typeface="Arial"/>
              <a:buChar char="•"/>
            </a:pPr>
            <a:r>
              <a:rPr lang="en-US" sz="2000" b="1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MAKEN EEN STROKENPLANNING IN EXCEL</a:t>
            </a:r>
          </a:p>
          <a:p>
            <a:pPr marL="519687" lvl="1" indent="-259843" algn="l">
              <a:lnSpc>
                <a:spcPct val="200000"/>
              </a:lnSpc>
              <a:buFont typeface="Arial"/>
              <a:buChar char="•"/>
            </a:pPr>
            <a:r>
              <a:rPr lang="en-US" sz="2000" b="1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CONTROLEREN HUN BOUWPAKKET EN MERKEN DAT DE STUURSTANG MIST</a:t>
            </a:r>
          </a:p>
          <a:p>
            <a:pPr marL="519687" lvl="1" indent="-259843" algn="l">
              <a:lnSpc>
                <a:spcPct val="200000"/>
              </a:lnSpc>
              <a:buFont typeface="Arial"/>
              <a:buChar char="•"/>
            </a:pPr>
            <a:r>
              <a:rPr lang="en-US" sz="2000" b="1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BESTELLEN EXTRA MATERIAAL BIJ DE LEVERANCIER VAN DE GREENKART</a:t>
            </a:r>
          </a:p>
          <a:p>
            <a:pPr marL="519687" lvl="1" indent="-259843" algn="l">
              <a:lnSpc>
                <a:spcPct val="200000"/>
              </a:lnSpc>
              <a:buFont typeface="Arial"/>
              <a:buChar char="•"/>
            </a:pPr>
            <a:r>
              <a:rPr lang="en-US" sz="2000" b="1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ZETTEN EEN GEORDENDE GEREEDSCHAPSKIST OF WAGEN MET GEREEDSCHAP KLAAR</a:t>
            </a:r>
          </a:p>
          <a:p>
            <a:pPr marL="519687" lvl="1" indent="-259843" algn="l">
              <a:lnSpc>
                <a:spcPct val="200000"/>
              </a:lnSpc>
              <a:buFont typeface="Arial"/>
              <a:buChar char="•"/>
            </a:pPr>
            <a:r>
              <a:rPr lang="en-US" sz="2000" b="1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ZE VULLEN DAGELIJKS HUN WEEKSTAAT IN</a:t>
            </a:r>
          </a:p>
          <a:p>
            <a:pPr algn="l">
              <a:lnSpc>
                <a:spcPct val="200000"/>
              </a:lnSpc>
            </a:pPr>
            <a:r>
              <a:rPr lang="en-US" sz="2000" b="1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NU KUNNEN ZE VEILIG EN SLIM VAN START!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6737" y="572557"/>
            <a:ext cx="7458456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0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VOORBEELDSITUATIE: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0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TEAM SAFESPEED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81257" y="9095105"/>
            <a:ext cx="2354580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7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33475" y="1738385"/>
            <a:ext cx="10458023" cy="6846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1"/>
              </a:lnSpc>
            </a:pP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📋 OPDRACHT</a:t>
            </a:r>
          </a:p>
          <a:p>
            <a:pPr algn="l">
              <a:lnSpc>
                <a:spcPts val="4991"/>
              </a:lnSpc>
            </a:pP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MAAK EEN STROKENPLANNING (GANTT-CHART) VAN MINIMAAL 5 TAKEN IN JE PROJECT.</a:t>
            </a:r>
          </a:p>
          <a:p>
            <a:pPr algn="l">
              <a:lnSpc>
                <a:spcPts val="4991"/>
              </a:lnSpc>
            </a:pPr>
            <a:endParaRPr lang="en-US" sz="2399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4991"/>
              </a:lnSpc>
            </a:pP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BIJV.:</a:t>
            </a:r>
          </a:p>
          <a:p>
            <a:pPr marL="518158" lvl="1" indent="-259079" algn="l">
              <a:lnSpc>
                <a:spcPts val="4991"/>
              </a:lnSpc>
              <a:buFont typeface="Arial"/>
              <a:buChar char="•"/>
            </a:pP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EXCEL</a:t>
            </a:r>
          </a:p>
          <a:p>
            <a:pPr marL="518158" lvl="1" indent="-259079" algn="l">
              <a:lnSpc>
                <a:spcPts val="4991"/>
              </a:lnSpc>
              <a:buFont typeface="Arial"/>
              <a:buChar char="•"/>
            </a:pP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GOOGLE SHEETS</a:t>
            </a:r>
          </a:p>
          <a:p>
            <a:pPr marL="518158" lvl="1" indent="-259079" algn="l">
              <a:lnSpc>
                <a:spcPts val="4991"/>
              </a:lnSpc>
              <a:buFont typeface="Arial"/>
              <a:buChar char="•"/>
            </a:pP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EEN STROKENPLANNER OP PAPIER</a:t>
            </a:r>
          </a:p>
          <a:p>
            <a:pPr algn="l">
              <a:lnSpc>
                <a:spcPts val="4991"/>
              </a:lnSpc>
            </a:pPr>
            <a:endParaRPr lang="en-US" sz="2399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0" lvl="0" indent="0" algn="l">
              <a:lnSpc>
                <a:spcPts val="4991"/>
              </a:lnSpc>
            </a:pP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LET OP: PLAN OOK TIJD IN VOOR CONTROLEREN, TESTEN EN RESERVEREN VAN MACHINES OF HULP!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708021" y="2416432"/>
            <a:ext cx="5551279" cy="6832343"/>
            <a:chOff x="0" y="0"/>
            <a:chExt cx="6604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3"/>
              <a:stretch>
                <a:fillRect l="-13612" r="-1361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028700"/>
            <a:ext cx="14734032" cy="637853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 MAAK EEN STROKENPLANNING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7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622369" y="2176478"/>
            <a:ext cx="10321496" cy="5596550"/>
            <a:chOff x="0" y="0"/>
            <a:chExt cx="13761994" cy="7462067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r="3176"/>
            <a:stretch>
              <a:fillRect/>
            </a:stretch>
          </p:blipFill>
          <p:spPr>
            <a:xfrm>
              <a:off x="0" y="0"/>
              <a:ext cx="13761994" cy="7462067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8" name="Group 8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2" name="TextBox 12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054248" y="1972054"/>
            <a:ext cx="6611383" cy="7140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🧾 OPDRACHT</a:t>
            </a:r>
          </a:p>
          <a:p>
            <a:pPr marL="385380" lvl="1" indent="-19269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MAAK EEN BESTELLIJST: WAT MOET JE NOG AANSCHAFFEN OF OPHALEN?</a:t>
            </a:r>
          </a:p>
          <a:p>
            <a:pPr marL="385380" lvl="1" indent="-19269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MAAK EEN LIJST MET GEREEDSCHAP EN PBM’S DIE JE NODIG HEBT.</a:t>
            </a:r>
          </a:p>
          <a:p>
            <a:pPr marL="385380" lvl="1" indent="-192690" algn="l">
              <a:lnSpc>
                <a:spcPct val="150000"/>
              </a:lnSpc>
              <a:buAutoNum type="arabicPeriod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SAMEN OF ALLES AANWEZIG IS IN HET LOKAAL OF BESTELD MOET WORDEN.</a:t>
            </a:r>
          </a:p>
          <a:p>
            <a:pPr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MAAK EVENTUEEL FOTO’S VAN ONDERDELEN DIE ONTBREKEN OF VAN DE OPSTELLING.</a:t>
            </a:r>
          </a:p>
          <a:p>
            <a:pPr marL="0" lvl="0" indent="0" algn="l">
              <a:lnSpc>
                <a:spcPct val="150000"/>
              </a:lnSpc>
            </a:pPr>
            <a:endParaRPr lang="en-US" sz="2400" b="1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28700" y="779162"/>
            <a:ext cx="14403324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2: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BESTELLIJST &amp; PBM-LIJST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10 VAN 11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7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708021" y="2416432"/>
            <a:ext cx="5551279" cy="6832343"/>
            <a:chOff x="0" y="0"/>
            <a:chExt cx="6604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blipFill>
              <a:blip r:embed="rId3"/>
              <a:stretch>
                <a:fillRect l="-41848" r="-41848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1028700"/>
            <a:ext cx="348995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072156"/>
            <a:ext cx="10284241" cy="6526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3"/>
              </a:lnSpc>
            </a:pPr>
            <a:r>
              <a:rPr lang="en-US" sz="2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MET EEN GOEDE WERKVOORBEREIDING:</a:t>
            </a:r>
          </a:p>
          <a:p>
            <a:pPr marL="604519" lvl="1" indent="-302260" algn="l">
              <a:lnSpc>
                <a:spcPts val="5823"/>
              </a:lnSpc>
              <a:buFont typeface="Arial"/>
              <a:buChar char="•"/>
            </a:pPr>
            <a:r>
              <a:rPr lang="en-US" sz="2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WEET IEDEREEN WAT HIJ MOET DOEN</a:t>
            </a:r>
          </a:p>
          <a:p>
            <a:pPr marL="604519" lvl="1" indent="-302260" algn="l">
              <a:lnSpc>
                <a:spcPts val="5823"/>
              </a:lnSpc>
              <a:buFont typeface="Arial"/>
              <a:buChar char="•"/>
            </a:pPr>
            <a:r>
              <a:rPr lang="en-US" sz="2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ZIJN MATERIALEN EN MIDDELEN BESCHIKBAAR</a:t>
            </a:r>
          </a:p>
          <a:p>
            <a:pPr marL="604519" lvl="1" indent="-302260" algn="l">
              <a:lnSpc>
                <a:spcPts val="5823"/>
              </a:lnSpc>
              <a:buFont typeface="Arial"/>
              <a:buChar char="•"/>
            </a:pPr>
            <a:r>
              <a:rPr lang="en-US" sz="2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WERK JE VEILIG EN EFFICIËNT</a:t>
            </a:r>
          </a:p>
          <a:p>
            <a:pPr algn="l">
              <a:lnSpc>
                <a:spcPts val="5823"/>
              </a:lnSpc>
            </a:pPr>
            <a:endParaRPr lang="en-US" sz="2799" b="1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5823"/>
              </a:lnSpc>
            </a:pPr>
            <a:r>
              <a:rPr lang="en-US" sz="2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LAAT JE PLANNING, LIJSTEN EN WEEKSTAAT CHECKEN DOOR JE DOCENT</a:t>
            </a:r>
          </a:p>
          <a:p>
            <a:pPr marL="0" lvl="0" indent="0" algn="l">
              <a:lnSpc>
                <a:spcPts val="5823"/>
              </a:lnSpc>
            </a:pPr>
            <a:r>
              <a:rPr lang="en-US" sz="27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🟢 HEB JE ALLES KLAAR? DAN MAG JE STARTEN MET BOUWEN &amp; ASSEMBLEREN!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314963" y="9095105"/>
            <a:ext cx="2487168" cy="2095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9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11 </a:t>
            </a: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VAN 11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40179" y="9670769"/>
            <a:ext cx="1607641" cy="39459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7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92894"/>
            <a:ext cx="3654653" cy="137247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22459" y="8692894"/>
            <a:ext cx="2659534" cy="13724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605</Words>
  <Application>Microsoft Macintosh PowerPoint</Application>
  <PresentationFormat>Aangepast</PresentationFormat>
  <Paragraphs>129</Paragraphs>
  <Slides>11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Arial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Werkvoorbereiding  V1</dc:title>
  <cp:lastModifiedBy>CW Bak</cp:lastModifiedBy>
  <cp:revision>3</cp:revision>
  <cp:lastPrinted>2026-08-20T07:56:31Z</cp:lastPrinted>
  <dcterms:created xsi:type="dcterms:W3CDTF">2006-08-16T00:00:00Z</dcterms:created>
  <dcterms:modified xsi:type="dcterms:W3CDTF">2026-08-20T07:56:54Z</dcterms:modified>
  <dc:identifier>DAGvZUFT-lg</dc:identifier>
</cp:coreProperties>
</file>