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venir" panose="02000503020000020003" pitchFamily="2" charset="0"/>
      <p:regular r:id="rId15"/>
      <p:italic r:id="rId16"/>
    </p:embeddedFont>
    <p:embeddedFont>
      <p:font typeface="Avenir Bold" panose="020B0703020203020204" pitchFamily="34" charset="77"/>
      <p:regular r:id="rId17"/>
      <p:bold r:id="rId18"/>
    </p:embeddedFont>
    <p:embeddedFont>
      <p:font typeface="Avenir Next LT Pro Bold" panose="020B0504020202020204" pitchFamily="34" charset="77"/>
      <p:regular r:id="rId19"/>
      <p:bold r:id="rId20"/>
      <p:italic r:id="rId21"/>
    </p:embeddedFont>
    <p:embeddedFont>
      <p:font typeface="Comic Sans" panose="030F0902030302020204" pitchFamily="66" charset="0"/>
      <p:regular r:id="rId22"/>
      <p:bold r:id="rId23"/>
      <p:boldItalic r:id="rId24"/>
    </p:embeddedFont>
    <p:embeddedFont>
      <p:font typeface="Comic Sans Bold" panose="03000902030302020204" pitchFamily="66" charset="0"/>
      <p:regular r:id="rId25"/>
      <p:bold r:id="rId26"/>
    </p:embeddedFont>
    <p:embeddedFont>
      <p:font typeface="Monument Bold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weekstaat maken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nva.com/design/DAGxui0tgTk/tRrhGDZ8tsZ7WubVoZ6f7A/edi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28700" y="8041124"/>
            <a:ext cx="3594651" cy="1372470"/>
          </a:xfrm>
          <a:custGeom>
            <a:avLst/>
            <a:gdLst/>
            <a:ahLst/>
            <a:cxnLst/>
            <a:rect l="l" t="t" r="r" b="b"/>
            <a:pathLst>
              <a:path w="3594651" h="1372470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3922459" y="8041124"/>
            <a:ext cx="2659534" cy="1372470"/>
          </a:xfrm>
          <a:custGeom>
            <a:avLst/>
            <a:gdLst/>
            <a:ahLst/>
            <a:cxnLst/>
            <a:rect l="l" t="t" r="r" b="b"/>
            <a:pathLst>
              <a:path w="2659534" h="1372470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7440924" y="9413594"/>
            <a:ext cx="36828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 u="none" strike="noStrik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63699"/>
            <a:ext cx="16230600" cy="158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7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WERKVOORBEREIDING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33475" y="1738385"/>
            <a:ext cx="10458023" cy="684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1"/>
              </a:lnSpc>
            </a:pPr>
            <a:r>
              <a:rPr lang="en-US" sz="23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📋 Opdracht</a:t>
            </a:r>
          </a:p>
          <a:p>
            <a:pPr algn="l">
              <a:lnSpc>
                <a:spcPts val="4991"/>
              </a:lnSpc>
            </a:pPr>
            <a:r>
              <a:rPr lang="en-US" sz="23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een strokenplanning (Gantt-chart) van minimaal 5 taken in je project.</a:t>
            </a:r>
          </a:p>
          <a:p>
            <a:pPr algn="l">
              <a:lnSpc>
                <a:spcPts val="4991"/>
              </a:lnSpc>
            </a:pPr>
            <a:endParaRPr lang="en-US" sz="239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991"/>
              </a:lnSpc>
            </a:pPr>
            <a:r>
              <a:rPr lang="en-US" sz="23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bijv.:</a:t>
            </a:r>
          </a:p>
          <a:p>
            <a:pPr marL="518158" lvl="1" indent="-259079" algn="l">
              <a:lnSpc>
                <a:spcPts val="4991"/>
              </a:lnSpc>
              <a:buFont typeface="Arial"/>
              <a:buChar char="•"/>
            </a:pPr>
            <a:r>
              <a:rPr lang="en-US" sz="23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Excel</a:t>
            </a:r>
          </a:p>
          <a:p>
            <a:pPr marL="518158" lvl="1" indent="-259079" algn="l">
              <a:lnSpc>
                <a:spcPts val="4991"/>
              </a:lnSpc>
              <a:buFont typeface="Arial"/>
              <a:buChar char="•"/>
            </a:pPr>
            <a:r>
              <a:rPr lang="en-US" sz="23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Google Sheets</a:t>
            </a:r>
          </a:p>
          <a:p>
            <a:pPr marL="518158" lvl="1" indent="-259079" algn="l">
              <a:lnSpc>
                <a:spcPts val="4991"/>
              </a:lnSpc>
              <a:buFont typeface="Arial"/>
              <a:buChar char="•"/>
            </a:pPr>
            <a:r>
              <a:rPr lang="en-US" sz="23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strokenplanner op papier</a:t>
            </a:r>
          </a:p>
          <a:p>
            <a:pPr algn="l">
              <a:lnSpc>
                <a:spcPts val="4991"/>
              </a:lnSpc>
            </a:pPr>
            <a:endParaRPr lang="en-US" sz="239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4991"/>
              </a:lnSpc>
            </a:pPr>
            <a:r>
              <a:rPr lang="en-US" sz="23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op: plan ook tijd in voor controleren, testen en reserveren van machines of hulp!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708021" y="2416432"/>
            <a:ext cx="5551279" cy="6832343"/>
            <a:chOff x="0" y="0"/>
            <a:chExt cx="6604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l="-13612" r="-1361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28700"/>
            <a:ext cx="15706597" cy="63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MAAK EEN STROKENPLANNING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746399" y="2834675"/>
            <a:ext cx="10321496" cy="5596550"/>
            <a:chOff x="0" y="0"/>
            <a:chExt cx="13761994" cy="74620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3176"/>
            <a:stretch>
              <a:fillRect/>
            </a:stretch>
          </p:blipFill>
          <p:spPr>
            <a:xfrm>
              <a:off x="0" y="0"/>
              <a:ext cx="13761994" cy="74620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9" name="AutoShape 9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566233" y="2701325"/>
            <a:ext cx="5549081" cy="577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17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🧾 OPDRACHT</a:t>
            </a:r>
          </a:p>
          <a:p>
            <a:pPr marL="385380" lvl="1" indent="-192690" algn="l">
              <a:lnSpc>
                <a:spcPts val="3569"/>
              </a:lnSpc>
              <a:buAutoNum type="arabicPeriod"/>
            </a:pPr>
            <a:r>
              <a:rPr lang="en-US" sz="17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een besTELLIJST: WAT MOET JE NOG AANSCHAFFEN OF OPHALEN?</a:t>
            </a:r>
          </a:p>
          <a:p>
            <a:pPr marL="385380" lvl="1" indent="-192690" algn="l">
              <a:lnSpc>
                <a:spcPts val="3569"/>
              </a:lnSpc>
              <a:buAutoNum type="arabicPeriod"/>
            </a:pPr>
            <a:r>
              <a:rPr lang="en-US" sz="17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EEN LIJST MET GEREEDSCHAP EN PBM’S DIE JE NODIG HEBT.</a:t>
            </a:r>
          </a:p>
          <a:p>
            <a:pPr marL="385380" lvl="1" indent="-192690" algn="l">
              <a:lnSpc>
                <a:spcPts val="3569"/>
              </a:lnSpc>
              <a:buAutoNum type="arabicPeriod"/>
            </a:pPr>
            <a:r>
              <a:rPr lang="en-US" sz="17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SAMEN OF ALLES AANWEZIG IS IN HET LOKAAL OF BESTELD MOET WORDEN.</a:t>
            </a:r>
          </a:p>
          <a:p>
            <a:pPr algn="l">
              <a:lnSpc>
                <a:spcPts val="3569"/>
              </a:lnSpc>
            </a:pPr>
            <a:endParaRPr lang="en-US" sz="1784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3569"/>
              </a:lnSpc>
            </a:pPr>
            <a:r>
              <a:rPr lang="en-US" sz="17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MAAK EVENTUEEL FOTO’S VAN ONDERDELEN DIE ONTBREKEN OF VAN DE OPSTELLING.</a:t>
            </a:r>
          </a:p>
          <a:p>
            <a:pPr marL="0" lvl="0" indent="0" algn="l">
              <a:lnSpc>
                <a:spcPts val="3569"/>
              </a:lnSpc>
            </a:pPr>
            <a:endParaRPr lang="en-US" sz="1784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688531"/>
            <a:ext cx="1447722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2: BESTELLIJST &amp; PBM-LIJST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11 van 12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08021" y="2416432"/>
            <a:ext cx="5551279" cy="6832343"/>
            <a:chOff x="0" y="0"/>
            <a:chExt cx="6604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l="-41848" r="-4184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028700"/>
            <a:ext cx="836135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072156"/>
            <a:ext cx="10284241" cy="6526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2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Met een goede werkvoorbereiding:</a:t>
            </a:r>
          </a:p>
          <a:p>
            <a:pPr marL="604519" lvl="1" indent="-302260" algn="l">
              <a:lnSpc>
                <a:spcPts val="5823"/>
              </a:lnSpc>
              <a:buFont typeface="Arial"/>
              <a:buChar char="•"/>
            </a:pPr>
            <a:r>
              <a:rPr lang="en-US" sz="2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Weet iedereen wat hij moet doen</a:t>
            </a:r>
          </a:p>
          <a:p>
            <a:pPr marL="604519" lvl="1" indent="-302260" algn="l">
              <a:lnSpc>
                <a:spcPts val="5823"/>
              </a:lnSpc>
              <a:buFont typeface="Arial"/>
              <a:buChar char="•"/>
            </a:pPr>
            <a:r>
              <a:rPr lang="en-US" sz="2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Zijn materialen en middelen beschikbaar</a:t>
            </a:r>
          </a:p>
          <a:p>
            <a:pPr marL="604519" lvl="1" indent="-302260" algn="l">
              <a:lnSpc>
                <a:spcPts val="5823"/>
              </a:lnSpc>
              <a:buFont typeface="Arial"/>
              <a:buChar char="•"/>
            </a:pPr>
            <a:r>
              <a:rPr lang="en-US" sz="2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 je veilig en efficiënt</a:t>
            </a:r>
          </a:p>
          <a:p>
            <a:pPr algn="l">
              <a:lnSpc>
                <a:spcPts val="5823"/>
              </a:lnSpc>
            </a:pPr>
            <a:endParaRPr lang="en-US" sz="279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5823"/>
              </a:lnSpc>
            </a:pPr>
            <a:r>
              <a:rPr lang="en-US" sz="2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Laat je planning, lijsten en weekstaat checken door je docent</a:t>
            </a:r>
          </a:p>
          <a:p>
            <a:pPr marL="0" lvl="0" indent="0" algn="l">
              <a:lnSpc>
                <a:spcPts val="5823"/>
              </a:lnSpc>
            </a:pPr>
            <a:r>
              <a:rPr lang="en-US" sz="2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🟢 Heb je alles klaar? Dan mag je starten met bouwen &amp; assembleren!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12 van 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028700" y="3148413"/>
            <a:ext cx="16230600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719"/>
              </a:lnSpc>
            </a:pPr>
            <a:r>
              <a:rPr lang="en-US" sz="4800" spc="-96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WERKVOORBEREIDING VOOR DE GREENKART</a:t>
            </a:r>
          </a:p>
        </p:txBody>
      </p:sp>
      <p:sp>
        <p:nvSpPr>
          <p:cNvPr id="7" name="AutoShape 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28700" y="9288992"/>
            <a:ext cx="1531845" cy="584872"/>
          </a:xfrm>
          <a:custGeom>
            <a:avLst/>
            <a:gdLst/>
            <a:ahLst/>
            <a:cxnLst/>
            <a:rect l="l" t="t" r="r" b="b"/>
            <a:pathLst>
              <a:path w="1531845" h="584872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6125951" y="9288992"/>
            <a:ext cx="1133349" cy="584872"/>
          </a:xfrm>
          <a:custGeom>
            <a:avLst/>
            <a:gdLst/>
            <a:ahLst/>
            <a:cxnLst/>
            <a:rect l="l" t="t" r="r" b="b"/>
            <a:pathLst>
              <a:path w="1133349" h="584872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7444545" y="9413594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109078"/>
            <a:ext cx="10740591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🔧 Alles plannen vóór de bouw begint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586526"/>
            <a:ext cx="7410003" cy="8546575"/>
            <a:chOff x="0" y="0"/>
            <a:chExt cx="9880004" cy="1139543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1363" r="11363"/>
            <a:stretch>
              <a:fillRect/>
            </a:stretch>
          </p:blipFill>
          <p:spPr>
            <a:xfrm>
              <a:off x="0" y="0"/>
              <a:ext cx="9880004" cy="11395433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1028700" y="9211436"/>
            <a:ext cx="16230600" cy="625089"/>
            <a:chOff x="0" y="0"/>
            <a:chExt cx="21640800" cy="833452"/>
          </a:xfrm>
        </p:grpSpPr>
        <p:sp>
          <p:nvSpPr>
            <p:cNvPr id="7" name="AutoShape 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558547" y="1788961"/>
            <a:ext cx="8582887" cy="491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1"/>
              </a:lnSpc>
            </a:pPr>
            <a:r>
              <a:rPr lang="en-US" sz="218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MAAR VOORDAT JE GAAT BOUWEN, MOET JE GOED VOORBEREIDEN.</a:t>
            </a:r>
          </a:p>
          <a:p>
            <a:pPr algn="l">
              <a:lnSpc>
                <a:spcPts val="4361"/>
              </a:lnSpc>
            </a:pPr>
            <a:endParaRPr lang="en-US" sz="218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361"/>
              </a:lnSpc>
            </a:pPr>
            <a:r>
              <a:rPr lang="en-US" sz="218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🗂️ IN DEZE MODULE LEER JE:</a:t>
            </a:r>
          </a:p>
          <a:p>
            <a:pPr marL="1412357" lvl="3" indent="-353089" algn="l">
              <a:lnSpc>
                <a:spcPts val="4361"/>
              </a:lnSpc>
              <a:buFont typeface="Arial"/>
              <a:buChar char="￭"/>
            </a:pPr>
            <a:r>
              <a:rPr lang="en-US" sz="218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WERKVOORBEREIDING IS</a:t>
            </a:r>
          </a:p>
          <a:p>
            <a:pPr marL="1412357" lvl="3" indent="-353089" algn="l">
              <a:lnSpc>
                <a:spcPts val="4361"/>
              </a:lnSpc>
              <a:buFont typeface="Arial"/>
              <a:buChar char="￭"/>
            </a:pPr>
            <a:r>
              <a:rPr lang="en-US" sz="218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EEN STROKENPLANNING MAAKT</a:t>
            </a:r>
          </a:p>
          <a:p>
            <a:pPr marL="1412357" lvl="3" indent="-353089" algn="l">
              <a:lnSpc>
                <a:spcPts val="4361"/>
              </a:lnSpc>
              <a:buFont typeface="Arial"/>
              <a:buChar char="￭"/>
            </a:pPr>
            <a:r>
              <a:rPr lang="en-US" sz="218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NODIG HEBT AAN MATERIALEN EN GEREEDSCHAP</a:t>
            </a:r>
          </a:p>
          <a:p>
            <a:pPr marL="1412357" lvl="3" indent="-353089" algn="l">
              <a:lnSpc>
                <a:spcPts val="4361"/>
              </a:lnSpc>
              <a:buFont typeface="Arial"/>
              <a:buChar char="￭"/>
            </a:pPr>
            <a:r>
              <a:rPr lang="en-US" sz="218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EEN BESTELLIJST MAAKT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60816" y="1028700"/>
            <a:ext cx="85984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HEBT NU EEN ONTWERP...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4612435" y="6870989"/>
            <a:ext cx="1996837" cy="1996837"/>
            <a:chOff x="0" y="0"/>
            <a:chExt cx="2662450" cy="2662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12664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PLAN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4" name="Freeform 4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1806" r="-180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089730"/>
            <a:ext cx="8559669" cy="594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3"/>
              </a:lnSpc>
            </a:pPr>
            <a:r>
              <a:rPr lang="en-US" sz="256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WERKVOORBEREIDING = ZORGEN DAT ALLES KLAARSTAAT VOOR DE BOUW:</a:t>
            </a:r>
          </a:p>
          <a:p>
            <a:pPr algn="l">
              <a:lnSpc>
                <a:spcPts val="4753"/>
              </a:lnSpc>
            </a:pPr>
            <a:r>
              <a:rPr lang="en-US" sz="256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ONDERDELEN CONTROLEREN</a:t>
            </a:r>
          </a:p>
          <a:p>
            <a:pPr algn="l">
              <a:lnSpc>
                <a:spcPts val="4753"/>
              </a:lnSpc>
            </a:pPr>
            <a:r>
              <a:rPr lang="en-US" sz="256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PLANNING MAKEN</a:t>
            </a:r>
          </a:p>
          <a:p>
            <a:pPr algn="l">
              <a:lnSpc>
                <a:spcPts val="4753"/>
              </a:lnSpc>
            </a:pPr>
            <a:r>
              <a:rPr lang="en-US" sz="256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GEREEDSCHAP EN MACHINES REGELEN</a:t>
            </a:r>
          </a:p>
          <a:p>
            <a:pPr algn="l">
              <a:lnSpc>
                <a:spcPts val="4753"/>
              </a:lnSpc>
            </a:pPr>
            <a:r>
              <a:rPr lang="en-US" sz="256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VEILIGHEID EN PBM’S CHECKEN</a:t>
            </a:r>
          </a:p>
          <a:p>
            <a:pPr algn="l">
              <a:lnSpc>
                <a:spcPts val="4753"/>
              </a:lnSpc>
            </a:pPr>
            <a:r>
              <a:rPr lang="en-US" sz="256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TIJDREGISTRATIE BIJHOUDEN</a:t>
            </a:r>
          </a:p>
          <a:p>
            <a:pPr algn="l">
              <a:lnSpc>
                <a:spcPts val="4753"/>
              </a:lnSpc>
            </a:pPr>
            <a:endParaRPr lang="en-US" sz="256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753"/>
              </a:lnSpc>
            </a:pPr>
            <a:r>
              <a:rPr lang="en-US" sz="256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GOEDE VOORBEREIDING VOORKOMT STRESS EN FOUTEN!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836729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WERKVOORBEREIDING?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697365" y="1121468"/>
            <a:ext cx="1996837" cy="1996837"/>
            <a:chOff x="0" y="0"/>
            <a:chExt cx="2662450" cy="26624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12664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PLAN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746399" y="2834675"/>
            <a:ext cx="10321496" cy="5596550"/>
            <a:chOff x="0" y="0"/>
            <a:chExt cx="13761994" cy="74620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9307" b="9307"/>
            <a:stretch>
              <a:fillRect/>
            </a:stretch>
          </p:blipFill>
          <p:spPr>
            <a:xfrm>
              <a:off x="0" y="0"/>
              <a:ext cx="13761994" cy="74620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8" name="AutoShape 8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235039" y="2583561"/>
            <a:ext cx="6407367" cy="498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5"/>
              </a:lnSpc>
            </a:pPr>
            <a:r>
              <a:rPr lang="en-US" sz="21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📌 VOOR ELKE TAAK NOTEER JE:</a:t>
            </a:r>
          </a:p>
          <a:p>
            <a:pPr marL="474979" lvl="1" indent="-237490" algn="l">
              <a:lnSpc>
                <a:spcPts val="4025"/>
              </a:lnSpc>
              <a:buFont typeface="Arial"/>
              <a:buChar char="•"/>
            </a:pPr>
            <a:r>
              <a:rPr lang="en-US" sz="21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WIE HET DOET</a:t>
            </a:r>
          </a:p>
          <a:p>
            <a:pPr marL="453390" lvl="1" indent="-226695" algn="l">
              <a:lnSpc>
                <a:spcPts val="3843"/>
              </a:lnSpc>
              <a:buFont typeface="Arial"/>
              <a:buChar char="•"/>
            </a:pPr>
            <a:r>
              <a:rPr lang="en-US" sz="21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WANNEER HET BEGINT EN EINDIGT</a:t>
            </a:r>
          </a:p>
          <a:p>
            <a:pPr marL="474979" lvl="1" indent="-237490" algn="l">
              <a:lnSpc>
                <a:spcPts val="4025"/>
              </a:lnSpc>
              <a:buFont typeface="Arial"/>
              <a:buChar char="•"/>
            </a:pPr>
            <a:r>
              <a:rPr lang="en-US" sz="21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VOLGORDE NODIG IS</a:t>
            </a:r>
          </a:p>
          <a:p>
            <a:pPr algn="l">
              <a:lnSpc>
                <a:spcPts val="4025"/>
              </a:lnSpc>
            </a:pPr>
            <a:endParaRPr lang="en-US" sz="219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025"/>
              </a:lnSpc>
            </a:pPr>
            <a:r>
              <a:rPr lang="en-US" sz="21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VOORBEELDTAKEN:</a:t>
            </a:r>
          </a:p>
          <a:p>
            <a:pPr marL="474979" lvl="1" indent="-237490" algn="l">
              <a:lnSpc>
                <a:spcPts val="4025"/>
              </a:lnSpc>
              <a:buFont typeface="Arial"/>
              <a:buChar char="•"/>
            </a:pPr>
            <a:r>
              <a:rPr lang="en-US" sz="21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MATERIAAL BESTELLEN</a:t>
            </a:r>
          </a:p>
          <a:p>
            <a:pPr marL="474979" lvl="1" indent="-237490" algn="l">
              <a:lnSpc>
                <a:spcPts val="4025"/>
              </a:lnSpc>
              <a:buFont typeface="Arial"/>
              <a:buChar char="•"/>
            </a:pPr>
            <a:r>
              <a:rPr lang="en-US" sz="21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CARROSSERIE ZAGEN</a:t>
            </a:r>
          </a:p>
          <a:p>
            <a:pPr marL="474979" lvl="1" indent="-237490" algn="l">
              <a:lnSpc>
                <a:spcPts val="4025"/>
              </a:lnSpc>
              <a:buFont typeface="Arial"/>
              <a:buChar char="•"/>
            </a:pPr>
            <a:r>
              <a:rPr lang="en-US" sz="21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ELEKTRONICA TESTEN</a:t>
            </a:r>
          </a:p>
          <a:p>
            <a:pPr marL="474979" lvl="1" indent="-237490" algn="l">
              <a:lnSpc>
                <a:spcPts val="4025"/>
              </a:lnSpc>
              <a:buFont typeface="Arial"/>
              <a:buChar char="•"/>
            </a:pPr>
            <a:r>
              <a:rPr lang="en-US" sz="21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TESTRIT PLANNEN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688531"/>
            <a:ext cx="771370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MAAK EEN PLANNING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20236" y="7771506"/>
            <a:ext cx="603906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1"/>
              </a:lnSpc>
              <a:spcBef>
                <a:spcPct val="0"/>
              </a:spcBef>
            </a:pPr>
            <a:r>
              <a:rPr lang="en-US" sz="2018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EEN STROKENPLANNING (EEN SOORT GANTT-DIAGRAM) OM OVERZICHT TE HOUDEN.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262463" y="4495186"/>
            <a:ext cx="1996837" cy="1996837"/>
            <a:chOff x="0" y="0"/>
            <a:chExt cx="2662450" cy="2662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12664" y="9996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PLAN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5" name="AutoShape 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28700" y="1028700"/>
            <a:ext cx="6853547" cy="7961834"/>
            <a:chOff x="0" y="0"/>
            <a:chExt cx="546608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-38952" r="-15264"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271049" y="1110914"/>
            <a:ext cx="808839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BESTELLIJST &amp; GEREEDSCHAPSLIJST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71049" y="2406314"/>
            <a:ext cx="8244063" cy="651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7"/>
              </a:lnSpc>
            </a:pPr>
            <a:r>
              <a:rPr lang="en-US" sz="2218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EEN BESTELLIJST:</a:t>
            </a:r>
          </a:p>
          <a:p>
            <a:pPr marL="478882" lvl="1" indent="-239441" algn="l">
              <a:lnSpc>
                <a:spcPts val="4857"/>
              </a:lnSpc>
              <a:buFont typeface="Arial"/>
              <a:buChar char="•"/>
            </a:pPr>
            <a:r>
              <a:rPr lang="en-US" sz="2218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ONDERDELENLIJST VAN HET BOUWPAKKET</a:t>
            </a:r>
          </a:p>
          <a:p>
            <a:pPr marL="478882" lvl="1" indent="-239441" algn="l">
              <a:lnSpc>
                <a:spcPts val="4857"/>
              </a:lnSpc>
              <a:buFont typeface="Arial"/>
              <a:buChar char="•"/>
            </a:pPr>
            <a:r>
              <a:rPr lang="en-US" sz="2218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NOTEER WAT JE NOG MIST</a:t>
            </a:r>
          </a:p>
          <a:p>
            <a:pPr marL="478882" lvl="1" indent="-239441" algn="l">
              <a:lnSpc>
                <a:spcPts val="4857"/>
              </a:lnSpc>
              <a:buFont typeface="Arial"/>
              <a:buChar char="•"/>
            </a:pPr>
            <a:r>
              <a:rPr lang="en-US" sz="2218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DENK AAN SCHROEVEN, PLATEN, VERF, BEDRADING</a:t>
            </a:r>
          </a:p>
          <a:p>
            <a:pPr algn="l">
              <a:lnSpc>
                <a:spcPts val="4857"/>
              </a:lnSpc>
            </a:pPr>
            <a:endParaRPr lang="en-US" sz="2218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857"/>
              </a:lnSpc>
            </a:pPr>
            <a:r>
              <a:rPr lang="en-US" sz="2218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OOK EEN LIJST VAN:</a:t>
            </a:r>
          </a:p>
          <a:p>
            <a:pPr algn="l">
              <a:lnSpc>
                <a:spcPts val="4857"/>
              </a:lnSpc>
            </a:pPr>
            <a:r>
              <a:rPr lang="en-US" sz="2218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🔧 MACHINES (ZAAGMACHINE, BOOR, 3D-PRINTER)</a:t>
            </a:r>
          </a:p>
          <a:p>
            <a:pPr algn="l">
              <a:lnSpc>
                <a:spcPts val="4480"/>
              </a:lnSpc>
            </a:pPr>
            <a:r>
              <a:rPr lang="en-US" sz="2218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🧤 PERSOONLIJKE BESCHERMINGSMIDDELEN (PBM’S) ZOALS HANDSCHOENEN, BRIL EN GEHOORBESCHERMING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974491" y="3012780"/>
            <a:ext cx="1996837" cy="1996837"/>
            <a:chOff x="0" y="0"/>
            <a:chExt cx="2662450" cy="2662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12608" y="10012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DO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028700"/>
            <a:ext cx="12961585" cy="63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UREN BIJHOUDEN &amp; VEILIGHEID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735169"/>
            <a:ext cx="9242464" cy="621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6"/>
              </a:lnSpc>
            </a:pP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docent kan vragen dat je een weekstaat invult:</a:t>
            </a:r>
          </a:p>
          <a:p>
            <a:pPr marL="519687" lvl="1" indent="-259843" algn="l">
              <a:lnSpc>
                <a:spcPts val="5006"/>
              </a:lnSpc>
              <a:buFont typeface="Arial"/>
              <a:buChar char="•"/>
            </a:pP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Hoeveel uur werk je aan de kart?</a:t>
            </a:r>
          </a:p>
          <a:p>
            <a:pPr marL="519687" lvl="1" indent="-259843" algn="l">
              <a:lnSpc>
                <a:spcPts val="5006"/>
              </a:lnSpc>
              <a:buFont typeface="Arial"/>
              <a:buChar char="•"/>
            </a:pP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heb je precies gedaan?</a:t>
            </a:r>
          </a:p>
          <a:p>
            <a:pPr algn="l">
              <a:lnSpc>
                <a:spcPts val="5006"/>
              </a:lnSpc>
            </a:pPr>
            <a:endParaRPr lang="en-US" sz="2407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5006"/>
              </a:lnSpc>
            </a:pP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het formulier dat je docent geeft (bijv. </a:t>
            </a:r>
            <a:r>
              <a:rPr lang="en-US" sz="2407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www.canva.com/design/DAGxui0tgTk/tRrhGDZ8tsZ7WubVoZ6f7A/edit"/>
              </a:rPr>
              <a:t>weekstaatbestand</a:t>
            </a: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).</a:t>
            </a:r>
          </a:p>
          <a:p>
            <a:pPr algn="l">
              <a:lnSpc>
                <a:spcPts val="5006"/>
              </a:lnSpc>
            </a:pP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🦺 Veilig werken:</a:t>
            </a:r>
          </a:p>
          <a:p>
            <a:pPr marL="519687" lvl="1" indent="-259843" algn="l">
              <a:lnSpc>
                <a:spcPts val="5006"/>
              </a:lnSpc>
              <a:buFont typeface="Arial"/>
              <a:buChar char="•"/>
            </a:pP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Lees de veiligheidsvoorschriften</a:t>
            </a:r>
          </a:p>
          <a:p>
            <a:pPr marL="519687" lvl="1" indent="-259843" algn="l">
              <a:lnSpc>
                <a:spcPts val="5006"/>
              </a:lnSpc>
              <a:buFont typeface="Arial"/>
              <a:buChar char="•"/>
            </a:pP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juiste PBM’s</a:t>
            </a:r>
          </a:p>
          <a:p>
            <a:pPr marL="519687" lvl="1" indent="-259843" algn="l">
              <a:lnSpc>
                <a:spcPts val="5006"/>
              </a:lnSpc>
              <a:buFont typeface="Arial"/>
              <a:buChar char="•"/>
            </a:pPr>
            <a:r>
              <a:rPr lang="en-US" sz="2407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 netjes en georganiseerd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880020" y="1084580"/>
            <a:ext cx="7379280" cy="8220075"/>
            <a:chOff x="0" y="0"/>
            <a:chExt cx="877866" cy="977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7866" cy="977890"/>
            </a:xfrm>
            <a:custGeom>
              <a:avLst/>
              <a:gdLst/>
              <a:ahLst/>
              <a:cxnLst/>
              <a:rect l="l" t="t" r="r" b="b"/>
              <a:pathLst>
                <a:path w="877866" h="977890">
                  <a:moveTo>
                    <a:pt x="292780" y="19070"/>
                  </a:moveTo>
                  <a:cubicBezTo>
                    <a:pt x="337641" y="7556"/>
                    <a:pt x="388952" y="0"/>
                    <a:pt x="439169" y="0"/>
                  </a:cubicBezTo>
                  <a:cubicBezTo>
                    <a:pt x="489388" y="0"/>
                    <a:pt x="537711" y="6476"/>
                    <a:pt x="582243" y="17990"/>
                  </a:cubicBezTo>
                  <a:cubicBezTo>
                    <a:pt x="583191" y="18350"/>
                    <a:pt x="584139" y="18350"/>
                    <a:pt x="585086" y="18710"/>
                  </a:cubicBezTo>
                  <a:cubicBezTo>
                    <a:pt x="752321" y="64765"/>
                    <a:pt x="875497" y="186379"/>
                    <a:pt x="877866" y="332169"/>
                  </a:cubicBezTo>
                  <a:lnTo>
                    <a:pt x="877866" y="977890"/>
                  </a:lnTo>
                  <a:lnTo>
                    <a:pt x="0" y="977890"/>
                  </a:lnTo>
                  <a:lnTo>
                    <a:pt x="0" y="332648"/>
                  </a:lnTo>
                  <a:cubicBezTo>
                    <a:pt x="2369" y="185660"/>
                    <a:pt x="123650" y="64045"/>
                    <a:pt x="292780" y="19070"/>
                  </a:cubicBezTo>
                  <a:close/>
                </a:path>
              </a:pathLst>
            </a:custGeom>
            <a:blipFill>
              <a:blip r:embed="rId7"/>
              <a:stretch>
                <a:fillRect t="-2422" b="-3231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085948" y="6519928"/>
            <a:ext cx="1996837" cy="1996837"/>
            <a:chOff x="0" y="0"/>
            <a:chExt cx="2662450" cy="26624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62450" cy="2662450"/>
            </a:xfrm>
            <a:custGeom>
              <a:avLst/>
              <a:gdLst/>
              <a:ahLst/>
              <a:cxnLst/>
              <a:rect l="l" t="t" r="r" b="b"/>
              <a:pathLst>
                <a:path w="2662450" h="2662450">
                  <a:moveTo>
                    <a:pt x="0" y="0"/>
                  </a:moveTo>
                  <a:lnTo>
                    <a:pt x="2662450" y="0"/>
                  </a:lnTo>
                  <a:lnTo>
                    <a:pt x="2662450" y="2662450"/>
                  </a:lnTo>
                  <a:lnTo>
                    <a:pt x="0" y="266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12608" y="1001209"/>
              <a:ext cx="1837121" cy="60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5"/>
                </a:lnSpc>
              </a:pPr>
              <a:r>
                <a:rPr lang="en-US" sz="2710">
                  <a:solidFill>
                    <a:srgbClr val="FF3131"/>
                  </a:solidFill>
                  <a:latin typeface="Comic Sans"/>
                  <a:ea typeface="Comic Sans"/>
                  <a:cs typeface="Comic Sans"/>
                  <a:sym typeface="Comic Sans"/>
                </a:rPr>
                <a:t>DO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88424" y="257158"/>
            <a:ext cx="911152" cy="470206"/>
          </a:xfrm>
          <a:custGeom>
            <a:avLst/>
            <a:gdLst/>
            <a:ahLst/>
            <a:cxnLst/>
            <a:rect l="l" t="t" r="r" b="b"/>
            <a:pathLst>
              <a:path w="911152" h="470206">
                <a:moveTo>
                  <a:pt x="0" y="0"/>
                </a:moveTo>
                <a:lnTo>
                  <a:pt x="911152" y="0"/>
                </a:lnTo>
                <a:lnTo>
                  <a:pt x="911152" y="470206"/>
                </a:lnTo>
                <a:lnTo>
                  <a:pt x="0" y="470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8859791" y="9531061"/>
            <a:ext cx="146627" cy="17520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616"/>
              </a:lnSpc>
              <a:spcBef>
                <a:spcPct val="0"/>
              </a:spcBef>
            </a:pPr>
            <a:r>
              <a:rPr lang="en-US" sz="1154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8 van 12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34474" y="9531061"/>
            <a:ext cx="548277" cy="20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6"/>
              </a:lnSpc>
              <a:spcBef>
                <a:spcPct val="0"/>
              </a:spcBef>
            </a:pPr>
            <a:r>
              <a:rPr lang="en-US" sz="1154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© CBAT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249142" y="3814089"/>
            <a:ext cx="5804313" cy="466592"/>
            <a:chOff x="0" y="0"/>
            <a:chExt cx="7739084" cy="622123"/>
          </a:xfrm>
        </p:grpSpPr>
        <p:grpSp>
          <p:nvGrpSpPr>
            <p:cNvPr id="6" name="Group 6"/>
            <p:cNvGrpSpPr/>
            <p:nvPr/>
          </p:nvGrpSpPr>
          <p:grpSpPr>
            <a:xfrm>
              <a:off x="663472" y="0"/>
              <a:ext cx="7075611" cy="622123"/>
              <a:chOff x="0" y="0"/>
              <a:chExt cx="1991591" cy="17511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91591" cy="175111"/>
              </a:xfrm>
              <a:custGeom>
                <a:avLst/>
                <a:gdLst/>
                <a:ahLst/>
                <a:cxnLst/>
                <a:rect l="l" t="t" r="r" b="b"/>
                <a:pathLst>
                  <a:path w="1991591" h="175111">
                    <a:moveTo>
                      <a:pt x="16717" y="0"/>
                    </a:moveTo>
                    <a:lnTo>
                      <a:pt x="1974874" y="0"/>
                    </a:lnTo>
                    <a:cubicBezTo>
                      <a:pt x="1979307" y="0"/>
                      <a:pt x="1983560" y="1761"/>
                      <a:pt x="1986695" y="4896"/>
                    </a:cubicBezTo>
                    <a:cubicBezTo>
                      <a:pt x="1989830" y="8032"/>
                      <a:pt x="1991591" y="12284"/>
                      <a:pt x="1991591" y="16717"/>
                    </a:cubicBezTo>
                    <a:lnTo>
                      <a:pt x="1991591" y="158393"/>
                    </a:lnTo>
                    <a:cubicBezTo>
                      <a:pt x="1991591" y="167626"/>
                      <a:pt x="1984107" y="175111"/>
                      <a:pt x="1974874" y="175111"/>
                    </a:cubicBezTo>
                    <a:lnTo>
                      <a:pt x="16717" y="175111"/>
                    </a:lnTo>
                    <a:cubicBezTo>
                      <a:pt x="7485" y="175111"/>
                      <a:pt x="0" y="167626"/>
                      <a:pt x="0" y="158393"/>
                    </a:cubicBezTo>
                    <a:lnTo>
                      <a:pt x="0" y="16717"/>
                    </a:lnTo>
                    <a:cubicBezTo>
                      <a:pt x="0" y="7485"/>
                      <a:pt x="7485" y="0"/>
                      <a:pt x="16717" y="0"/>
                    </a:cubicBezTo>
                    <a:close/>
                  </a:path>
                </a:pathLst>
              </a:custGeom>
              <a:solidFill>
                <a:srgbClr val="94CB00">
                  <a:alpha val="38824"/>
                </a:srgbClr>
              </a:solidFill>
              <a:ln w="28575" cap="sq">
                <a:solidFill>
                  <a:srgbClr val="000000">
                    <a:alpha val="3882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1991591" cy="2036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55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6234545" y="5106288"/>
            <a:ext cx="6182591" cy="39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32"/>
              </a:lnSpc>
              <a:spcBef>
                <a:spcPct val="0"/>
              </a:spcBef>
            </a:pPr>
            <a:r>
              <a:rPr lang="en-US" sz="2309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2 📦 Materialen en middelen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4" name="Freeform 4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6561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42150" y="2070543"/>
            <a:ext cx="8115300" cy="723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9687" lvl="1" indent="-259843" algn="l">
              <a:lnSpc>
                <a:spcPts val="5776"/>
              </a:lnSpc>
              <a:buFont typeface="Arial"/>
              <a:buChar char="•"/>
            </a:pPr>
            <a:r>
              <a:rPr lang="en-US" sz="2407" b="1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SafeSpeed wil snel beginnen met bouwen. </a:t>
            </a:r>
          </a:p>
          <a:p>
            <a:pPr marL="519687" lvl="1" indent="-259843" algn="l">
              <a:lnSpc>
                <a:spcPts val="5776"/>
              </a:lnSpc>
              <a:buFont typeface="Arial"/>
              <a:buChar char="•"/>
            </a:pPr>
            <a:r>
              <a:rPr lang="en-US" sz="2407" b="1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maken een strokenplanning in Excel</a:t>
            </a:r>
          </a:p>
          <a:p>
            <a:pPr marL="519687" lvl="1" indent="-259843" algn="l">
              <a:lnSpc>
                <a:spcPts val="5776"/>
              </a:lnSpc>
              <a:buFont typeface="Arial"/>
              <a:buChar char="•"/>
            </a:pPr>
            <a:r>
              <a:rPr lang="en-US" sz="2407" b="1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controleren hun bouwpakket en merken dat de stuurstang mist</a:t>
            </a:r>
          </a:p>
          <a:p>
            <a:pPr marL="519687" lvl="1" indent="-259843" algn="l">
              <a:lnSpc>
                <a:spcPts val="5776"/>
              </a:lnSpc>
              <a:buFont typeface="Arial"/>
              <a:buChar char="•"/>
            </a:pPr>
            <a:r>
              <a:rPr lang="en-US" sz="2407" b="1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bestellen extra materiaal bij de leverancier van de Greenkart</a:t>
            </a:r>
          </a:p>
          <a:p>
            <a:pPr marL="519687" lvl="1" indent="-259843" algn="l">
              <a:lnSpc>
                <a:spcPts val="5776"/>
              </a:lnSpc>
              <a:buFont typeface="Arial"/>
              <a:buChar char="•"/>
            </a:pPr>
            <a:r>
              <a:rPr lang="en-US" sz="2407" b="1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zetten een geordende gereedschapskist of wagen met gereedschap klaar</a:t>
            </a:r>
          </a:p>
          <a:p>
            <a:pPr marL="519687" lvl="1" indent="-259843" algn="l">
              <a:lnSpc>
                <a:spcPts val="5776"/>
              </a:lnSpc>
              <a:buFont typeface="Arial"/>
              <a:buChar char="•"/>
            </a:pPr>
            <a:r>
              <a:rPr lang="en-US" sz="2407" b="1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vullen dagelijks hun weekstaat in</a:t>
            </a:r>
          </a:p>
          <a:p>
            <a:pPr algn="l">
              <a:lnSpc>
                <a:spcPts val="5776"/>
              </a:lnSpc>
            </a:pPr>
            <a:r>
              <a:rPr lang="en-US" sz="2407" b="1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Nu kunnen ze veilig en slim van start!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2150" y="1028700"/>
            <a:ext cx="972774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VOORBEELDSITUATIE: TEAM SAFESPEED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626</Words>
  <Application>Microsoft Macintosh PowerPoint</Application>
  <PresentationFormat>Aangepast</PresentationFormat>
  <Paragraphs>131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Monument Bold</vt:lpstr>
      <vt:lpstr>Arial</vt:lpstr>
      <vt:lpstr>Avenir Next LT Pro Bold</vt:lpstr>
      <vt:lpstr>Calibri</vt:lpstr>
      <vt:lpstr>Avenir</vt:lpstr>
      <vt:lpstr>Comic Sans</vt:lpstr>
      <vt:lpstr>Comic Sans Bold</vt:lpstr>
      <vt:lpstr>Avenir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Werkvoorbereiding  V1</dc:title>
  <cp:lastModifiedBy>CW Bak</cp:lastModifiedBy>
  <cp:revision>2</cp:revision>
  <dcterms:created xsi:type="dcterms:W3CDTF">2006-08-16T00:00:00Z</dcterms:created>
  <dcterms:modified xsi:type="dcterms:W3CDTF">2025-10-09T12:37:13Z</dcterms:modified>
  <dc:identifier>DAGvZUFT-lg</dc:identifier>
</cp:coreProperties>
</file>