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venir" panose="02000503020000020003" pitchFamily="2" charset="0"/>
      <p:regular r:id="rId13"/>
      <p:italic r:id="rId14"/>
    </p:embeddedFont>
    <p:embeddedFont>
      <p:font typeface="Avenir Bold" panose="020B0703020203020204" pitchFamily="34" charset="77"/>
      <p:regular r:id="rId15"/>
      <p:bold r:id="rId16"/>
    </p:embeddedFont>
    <p:embeddedFont>
      <p:font typeface="Comic Sans" panose="030F0902030302020204" pitchFamily="66" charset="0"/>
      <p:regular r:id="rId17"/>
      <p:bold r:id="rId18"/>
      <p:boldItalic r:id="rId19"/>
    </p:embeddedFont>
    <p:embeddedFont>
      <p:font typeface="Comic Sans Bold" panose="03000902030302020204" pitchFamily="66" charset="0"/>
      <p:regular r:id="rId20"/>
      <p:bold r:id="rId21"/>
    </p:embeddedFont>
    <p:embeddedFont>
      <p:font typeface="Monument Bold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5920" y="2576914"/>
            <a:ext cx="13236226" cy="9525"/>
            <a:chOff x="0" y="0"/>
            <a:chExt cx="1764830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5852" y="8038940"/>
            <a:ext cx="13236226" cy="9525"/>
            <a:chOff x="0" y="0"/>
            <a:chExt cx="1764830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8041124"/>
            <a:ext cx="3594640" cy="1372457"/>
            <a:chOff x="0" y="0"/>
            <a:chExt cx="4792853" cy="18299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5" b="-9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22459" y="8041124"/>
            <a:ext cx="2659571" cy="1372457"/>
            <a:chOff x="0" y="0"/>
            <a:chExt cx="3546094" cy="18299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" r="-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554199"/>
            <a:ext cx="16230600" cy="1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6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ONTWERP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48386" y="8880155"/>
            <a:ext cx="1791447" cy="37277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1 van 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40213" y="9623144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57843" y="3072183"/>
            <a:ext cx="8916569" cy="5596550"/>
            <a:chOff x="0" y="0"/>
            <a:chExt cx="11888758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6713" b="6713"/>
            <a:stretch>
              <a:fillRect/>
            </a:stretch>
          </p:blipFill>
          <p:spPr>
            <a:xfrm>
              <a:off x="0" y="0"/>
              <a:ext cx="11888758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8" name="AutoShape 8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46577" y="2577500"/>
            <a:ext cx="7068737" cy="639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6"/>
              </a:lnSpc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KORT VERSLAG (MAX. 1 A4 OF 3 SLIDES) MET:</a:t>
            </a:r>
          </a:p>
          <a:p>
            <a:pPr marL="441884" lvl="1" indent="-220942" algn="l">
              <a:lnSpc>
                <a:spcPts val="5116"/>
              </a:lnSpc>
              <a:buAutoNum type="arabicPeriod"/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GEKOZEN MATERIAAL (EN WAAROM)</a:t>
            </a:r>
          </a:p>
          <a:p>
            <a:pPr marL="441884" lvl="1" indent="-220942" algn="l">
              <a:lnSpc>
                <a:spcPts val="5116"/>
              </a:lnSpc>
              <a:buAutoNum type="arabicPeriod"/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WILT BEWERKEN</a:t>
            </a:r>
          </a:p>
          <a:p>
            <a:pPr marL="441884" lvl="1" indent="-220942" algn="l">
              <a:lnSpc>
                <a:spcPts val="5116"/>
              </a:lnSpc>
              <a:buAutoNum type="arabicPeriod"/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ER NODIG IS AAN MACHINES/GEREEDSCHAP</a:t>
            </a:r>
          </a:p>
          <a:p>
            <a:pPr marL="441884" lvl="1" indent="-220942" algn="l">
              <a:lnSpc>
                <a:spcPts val="5116"/>
              </a:lnSpc>
              <a:buAutoNum type="arabicPeriod"/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(SIMPELE) TEKENING OF FOTO VAN JE ONTWERP</a:t>
            </a:r>
          </a:p>
          <a:p>
            <a:pPr marL="441884" lvl="3" indent="-110471" algn="l">
              <a:lnSpc>
                <a:spcPts val="5116"/>
              </a:lnSpc>
            </a:pPr>
            <a:r>
              <a:rPr lang="en-US" sz="20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📤 LEVER DIT IN BIJ JE DOCENT OF UPLOAD HET IN JULLIE PROJECTDOSSIER.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455129"/>
            <a:ext cx="1405360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42"/>
              </a:lnSpc>
              <a:spcBef>
                <a:spcPct val="0"/>
              </a:spcBef>
            </a:pPr>
            <a:r>
              <a:rPr lang="en-US" sz="4368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PRAKTIJKOPDRACHT 2: MATERIAAL &amp; BOUWPLAN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854598" y="4634531"/>
            <a:ext cx="1996837" cy="1996837"/>
            <a:chOff x="0" y="0"/>
            <a:chExt cx="2662450" cy="26624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09542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CHECK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95981" y="1171381"/>
            <a:ext cx="6363319" cy="8077394"/>
            <a:chOff x="0" y="0"/>
            <a:chExt cx="64031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319" cy="812800"/>
            </a:xfrm>
            <a:custGeom>
              <a:avLst/>
              <a:gdLst/>
              <a:ahLst/>
              <a:cxnLst/>
              <a:rect l="l" t="t" r="r" b="b"/>
              <a:pathLst>
                <a:path w="640319" h="812800">
                  <a:moveTo>
                    <a:pt x="213555" y="19070"/>
                  </a:moveTo>
                  <a:cubicBezTo>
                    <a:pt x="246276" y="7556"/>
                    <a:pt x="283703" y="0"/>
                    <a:pt x="320332" y="0"/>
                  </a:cubicBezTo>
                  <a:cubicBezTo>
                    <a:pt x="356962" y="0"/>
                    <a:pt x="392209" y="6476"/>
                    <a:pt x="424690" y="17990"/>
                  </a:cubicBezTo>
                  <a:cubicBezTo>
                    <a:pt x="425382" y="18350"/>
                    <a:pt x="426073" y="18350"/>
                    <a:pt x="426764" y="18710"/>
                  </a:cubicBezTo>
                  <a:cubicBezTo>
                    <a:pt x="548746" y="64765"/>
                    <a:pt x="638591" y="186379"/>
                    <a:pt x="640319" y="328502"/>
                  </a:cubicBezTo>
                  <a:lnTo>
                    <a:pt x="640319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28" y="185660"/>
                    <a:pt x="90191" y="64045"/>
                    <a:pt x="213555" y="19070"/>
                  </a:cubicBezTo>
                  <a:close/>
                </a:path>
              </a:pathLst>
            </a:custGeom>
            <a:blipFill>
              <a:blip r:embed="rId5"/>
              <a:stretch>
                <a:fillRect l="-28790" r="-156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836135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811547"/>
            <a:ext cx="9775889" cy="585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6"/>
              </a:lnSpc>
              <a:spcBef>
                <a:spcPct val="0"/>
              </a:spcBef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ONTWERPEN IS MEER DAN ALLEEN TEKENEN.</a:t>
            </a:r>
          </a:p>
          <a:p>
            <a:pPr algn="l">
              <a:lnSpc>
                <a:spcPts val="5866"/>
              </a:lnSpc>
              <a:spcBef>
                <a:spcPct val="0"/>
              </a:spcBef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HEBT GELEERD:</a:t>
            </a:r>
          </a:p>
          <a:p>
            <a:pPr marL="506652" lvl="1" indent="-253326" algn="l">
              <a:lnSpc>
                <a:spcPts val="5866"/>
              </a:lnSpc>
              <a:buFont typeface="Arial"/>
              <a:buChar char="•"/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EEN GOED GREENKART-ONTWERP IS</a:t>
            </a:r>
          </a:p>
          <a:p>
            <a:pPr marL="506652" lvl="1" indent="-253326" algn="l">
              <a:lnSpc>
                <a:spcPts val="5866"/>
              </a:lnSpc>
              <a:buFont typeface="Arial"/>
              <a:buChar char="•"/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MATERIAAL KIEST</a:t>
            </a:r>
          </a:p>
          <a:p>
            <a:pPr marL="506652" lvl="1" indent="-253326" algn="l">
              <a:lnSpc>
                <a:spcPts val="5866"/>
              </a:lnSpc>
              <a:buFont typeface="Arial"/>
              <a:buChar char="•"/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ONTWERP PRESENTEERT</a:t>
            </a:r>
          </a:p>
          <a:p>
            <a:pPr marL="506652" lvl="3" indent="-126663" algn="l">
              <a:lnSpc>
                <a:spcPts val="5866"/>
              </a:lnSpc>
              <a:spcBef>
                <a:spcPct val="0"/>
              </a:spcBef>
            </a:pPr>
            <a:endParaRPr lang="en-US" sz="2346" b="1" u="none" strike="noStrike">
              <a:solidFill>
                <a:srgbClr val="0000FF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866"/>
              </a:lnSpc>
              <a:spcBef>
                <a:spcPct val="0"/>
              </a:spcBef>
            </a:pPr>
            <a:r>
              <a:rPr lang="en-US" sz="2346" b="1" u="none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KRIJG JE GO VAN JE DOCENT? DAN KUN JE STARTEN MET DE WERKVOORBEREIDING!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700148" y="1666875"/>
            <a:ext cx="1996837" cy="1996837"/>
            <a:chOff x="0" y="0"/>
            <a:chExt cx="2662450" cy="2662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ACT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5920" y="2576914"/>
            <a:ext cx="13236226" cy="9525"/>
            <a:chOff x="0" y="0"/>
            <a:chExt cx="1764830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5920" y="1647986"/>
            <a:ext cx="13236226" cy="9525"/>
            <a:chOff x="0" y="0"/>
            <a:chExt cx="17648301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2957913"/>
            <a:ext cx="16230600" cy="185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spc="-96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VAN IDEE NAAR ONTWERP: JOUW GREENKART VORMGEVEN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2153" y="9248774"/>
            <a:ext cx="13236226" cy="9525"/>
            <a:chOff x="0" y="0"/>
            <a:chExt cx="17648301" cy="12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9288992"/>
            <a:ext cx="1531810" cy="584835"/>
            <a:chOff x="0" y="0"/>
            <a:chExt cx="2042414" cy="7797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7" b="-9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125951" y="9288992"/>
            <a:ext cx="1133380" cy="584835"/>
            <a:chOff x="0" y="0"/>
            <a:chExt cx="1511173" cy="7797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" r="-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772025"/>
            <a:ext cx="10740591" cy="85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🖌️ Ontwerpen, kiezen en plannen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0180" y="9607775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48386" y="8880155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2 van 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586526"/>
            <a:ext cx="6792166" cy="7834019"/>
            <a:chOff x="0" y="0"/>
            <a:chExt cx="9879965" cy="11395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79965" cy="11395456"/>
            </a:xfrm>
            <a:custGeom>
              <a:avLst/>
              <a:gdLst/>
              <a:ahLst/>
              <a:cxnLst/>
              <a:rect l="l" t="t" r="r" b="b"/>
              <a:pathLst>
                <a:path w="9879965" h="11395456">
                  <a:moveTo>
                    <a:pt x="0" y="0"/>
                  </a:moveTo>
                  <a:lnTo>
                    <a:pt x="9879965" y="0"/>
                  </a:lnTo>
                  <a:lnTo>
                    <a:pt x="9879965" y="11395456"/>
                  </a:lnTo>
                  <a:lnTo>
                    <a:pt x="0" y="1139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6257" r="-2625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0336" y="581764"/>
            <a:ext cx="7086600" cy="9525"/>
            <a:chOff x="0" y="0"/>
            <a:chExt cx="94488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73773" y="9211436"/>
            <a:ext cx="13236226" cy="12668"/>
            <a:chOff x="0" y="0"/>
            <a:chExt cx="17648302" cy="168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48301" cy="16891"/>
            </a:xfrm>
            <a:custGeom>
              <a:avLst/>
              <a:gdLst/>
              <a:ahLst/>
              <a:cxnLst/>
              <a:rect l="l" t="t" r="r" b="b"/>
              <a:pathLst>
                <a:path w="17648301" h="16891">
                  <a:moveTo>
                    <a:pt x="0" y="0"/>
                  </a:moveTo>
                  <a:lnTo>
                    <a:pt x="17648301" y="0"/>
                  </a:lnTo>
                  <a:lnTo>
                    <a:pt x="176483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9251652"/>
            <a:ext cx="1531810" cy="584835"/>
            <a:chOff x="0" y="0"/>
            <a:chExt cx="2042414" cy="7797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" b="-9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125951" y="9251652"/>
            <a:ext cx="1133380" cy="584835"/>
            <a:chOff x="0" y="0"/>
            <a:chExt cx="1511173" cy="7797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" r="-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929104" y="2771297"/>
            <a:ext cx="9330196" cy="6070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2"/>
              </a:lnSpc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🛞 IN DEZE FASE BEPAAL JE HOE DE KART ER UITZIET, VAN VORM TOT MATERIAAL.</a:t>
            </a:r>
          </a:p>
          <a:p>
            <a:pPr algn="l">
              <a:lnSpc>
                <a:spcPts val="6122"/>
              </a:lnSpc>
            </a:pPr>
            <a:endParaRPr lang="en-US" sz="24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6122"/>
              </a:lnSpc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LEERT:</a:t>
            </a:r>
          </a:p>
          <a:p>
            <a:pPr marL="539536" lvl="1" indent="-269768" algn="l">
              <a:lnSpc>
                <a:spcPts val="6122"/>
              </a:lnSpc>
              <a:buFont typeface="Arial"/>
              <a:buChar char="•"/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EEN GOED ONTWERP IS</a:t>
            </a:r>
          </a:p>
          <a:p>
            <a:pPr marL="539536" lvl="1" indent="-269768" algn="l">
              <a:lnSpc>
                <a:spcPts val="6122"/>
              </a:lnSpc>
              <a:buFont typeface="Arial"/>
              <a:buChar char="•"/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JE REKENING MEE MOET HOUDEN</a:t>
            </a:r>
          </a:p>
          <a:p>
            <a:pPr marL="539536" lvl="1" indent="-269768" algn="l">
              <a:lnSpc>
                <a:spcPts val="6122"/>
              </a:lnSpc>
              <a:buFont typeface="Arial"/>
              <a:buChar char="•"/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CAD OF SCHETSEN GEBRUIKT</a:t>
            </a:r>
          </a:p>
          <a:p>
            <a:pPr marL="539536" lvl="1" indent="-269768" algn="l">
              <a:lnSpc>
                <a:spcPts val="6122"/>
              </a:lnSpc>
              <a:buFont typeface="Arial"/>
              <a:buChar char="•"/>
            </a:pPr>
            <a:r>
              <a:rPr lang="en-US" sz="24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DE ROL VAN MATERIAALKEUZE 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44545" y="9376255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29104" y="1028700"/>
            <a:ext cx="9330227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IS TIJD VOOR DE ONTWERPFASE VAN JULLIE GREENKART!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80" y="9585805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48386" y="8880155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3 van 11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547576" y="4322575"/>
            <a:ext cx="1996837" cy="1996837"/>
            <a:chOff x="0" y="0"/>
            <a:chExt cx="2662450" cy="26624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46399" y="2834675"/>
            <a:ext cx="7996006" cy="5596509"/>
            <a:chOff x="0" y="0"/>
            <a:chExt cx="10661341" cy="74620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61341" cy="7462012"/>
            </a:xfrm>
            <a:custGeom>
              <a:avLst/>
              <a:gdLst/>
              <a:ahLst/>
              <a:cxnLst/>
              <a:rect l="l" t="t" r="r" b="b"/>
              <a:pathLst>
                <a:path w="10661341" h="7462012">
                  <a:moveTo>
                    <a:pt x="0" y="0"/>
                  </a:moveTo>
                  <a:lnTo>
                    <a:pt x="10661341" y="0"/>
                  </a:lnTo>
                  <a:lnTo>
                    <a:pt x="10661341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6" r="-832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672132"/>
            <a:ext cx="16230600" cy="9525"/>
            <a:chOff x="0" y="0"/>
            <a:chExt cx="216408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2272082"/>
            <a:ext cx="16230600" cy="9525"/>
            <a:chOff x="0" y="0"/>
            <a:chExt cx="21640800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73773" y="9248775"/>
            <a:ext cx="13236226" cy="12668"/>
            <a:chOff x="0" y="0"/>
            <a:chExt cx="17648302" cy="168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48301" cy="16891"/>
            </a:xfrm>
            <a:custGeom>
              <a:avLst/>
              <a:gdLst/>
              <a:ahLst/>
              <a:cxnLst/>
              <a:rect l="l" t="t" r="r" b="b"/>
              <a:pathLst>
                <a:path w="17648301" h="16891">
                  <a:moveTo>
                    <a:pt x="0" y="0"/>
                  </a:moveTo>
                  <a:lnTo>
                    <a:pt x="17648301" y="0"/>
                  </a:lnTo>
                  <a:lnTo>
                    <a:pt x="176483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9288992"/>
            <a:ext cx="1531810" cy="584835"/>
            <a:chOff x="0" y="0"/>
            <a:chExt cx="2042414" cy="7797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" b="-9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125951" y="9288992"/>
            <a:ext cx="1133380" cy="584835"/>
            <a:chOff x="0" y="0"/>
            <a:chExt cx="1511173" cy="7797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" r="-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06332" y="2485771"/>
            <a:ext cx="8764695" cy="592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2"/>
              </a:lnSpc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ONTWERPEN = EEN IDEE VISUEEL MAKEN.</a:t>
            </a:r>
          </a:p>
          <a:p>
            <a:pPr algn="l">
              <a:lnSpc>
                <a:spcPts val="5322"/>
              </a:lnSpc>
            </a:pPr>
            <a:endParaRPr lang="en-US" sz="2499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322"/>
              </a:lnSpc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🖼️ HET BEGINT MET VRAGEN STELLEN ZOALS:</a:t>
            </a:r>
          </a:p>
          <a:p>
            <a:pPr marL="539536" lvl="1" indent="-269768" algn="l">
              <a:lnSpc>
                <a:spcPts val="5322"/>
              </a:lnSpc>
              <a:buFont typeface="Arial"/>
              <a:buChar char="•"/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MOET DE KART KUNNEN?</a:t>
            </a:r>
          </a:p>
          <a:p>
            <a:pPr marL="539536" lvl="1" indent="-269768" algn="l">
              <a:lnSpc>
                <a:spcPts val="5322"/>
              </a:lnSpc>
              <a:buFont typeface="Arial"/>
              <a:buChar char="•"/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ZIET HIJ ERUIT?</a:t>
            </a:r>
          </a:p>
          <a:p>
            <a:pPr marL="539536" lvl="1" indent="-269768" algn="l">
              <a:lnSpc>
                <a:spcPts val="5322"/>
              </a:lnSpc>
              <a:buFont typeface="Arial"/>
              <a:buChar char="•"/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MOET HIJ AAN VOLDOEN VOLGENS HET REGLEMENT?</a:t>
            </a:r>
          </a:p>
          <a:p>
            <a:pPr algn="l">
              <a:lnSpc>
                <a:spcPts val="5322"/>
              </a:lnSpc>
            </a:pPr>
            <a:r>
              <a:rPr lang="en-US" sz="24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GOED ONTWERP IS VEILIG, MAAKBAAR ÉN OPVALLEND.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1688531"/>
            <a:ext cx="771370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ONTWERPEN?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40180" y="9623144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48386" y="8880155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4 van 11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703515" y="7876989"/>
            <a:ext cx="1996837" cy="1996837"/>
            <a:chOff x="0" y="0"/>
            <a:chExt cx="2662450" cy="26624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834675"/>
            <a:ext cx="6415845" cy="5596509"/>
            <a:chOff x="0" y="0"/>
            <a:chExt cx="8554460" cy="74620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54460" cy="7462012"/>
            </a:xfrm>
            <a:custGeom>
              <a:avLst/>
              <a:gdLst/>
              <a:ahLst/>
              <a:cxnLst/>
              <a:rect l="l" t="t" r="r" b="b"/>
              <a:pathLst>
                <a:path w="8554460" h="7462012">
                  <a:moveTo>
                    <a:pt x="0" y="0"/>
                  </a:moveTo>
                  <a:lnTo>
                    <a:pt x="8554460" y="0"/>
                  </a:lnTo>
                  <a:lnTo>
                    <a:pt x="8554460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6426" b="-2642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672132"/>
            <a:ext cx="16230600" cy="9525"/>
            <a:chOff x="0" y="0"/>
            <a:chExt cx="216408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2272082"/>
            <a:ext cx="16230600" cy="9525"/>
            <a:chOff x="0" y="0"/>
            <a:chExt cx="21640800" cy="12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73773" y="9248775"/>
            <a:ext cx="13236226" cy="12668"/>
            <a:chOff x="0" y="0"/>
            <a:chExt cx="17648302" cy="168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48301" cy="16891"/>
            </a:xfrm>
            <a:custGeom>
              <a:avLst/>
              <a:gdLst/>
              <a:ahLst/>
              <a:cxnLst/>
              <a:rect l="l" t="t" r="r" b="b"/>
              <a:pathLst>
                <a:path w="17648301" h="16891">
                  <a:moveTo>
                    <a:pt x="0" y="0"/>
                  </a:moveTo>
                  <a:lnTo>
                    <a:pt x="17648301" y="0"/>
                  </a:lnTo>
                  <a:lnTo>
                    <a:pt x="176483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9288992"/>
            <a:ext cx="1531810" cy="584835"/>
            <a:chOff x="0" y="0"/>
            <a:chExt cx="2042414" cy="7797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" b="-9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125951" y="9288992"/>
            <a:ext cx="1133380" cy="584835"/>
            <a:chOff x="0" y="0"/>
            <a:chExt cx="1511173" cy="7797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" r="-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699841" y="2462582"/>
            <a:ext cx="9664743" cy="594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1"/>
              </a:lnSpc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JULLIE ONTWERPEN DE BUITENKANT (DE BODY) VAN DE GREENKART.</a:t>
            </a:r>
          </a:p>
          <a:p>
            <a:pPr algn="l">
              <a:lnSpc>
                <a:spcPts val="5301"/>
              </a:lnSpc>
            </a:pPr>
            <a:endParaRPr lang="en-US" sz="2599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301"/>
              </a:lnSpc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DENK AAN:</a:t>
            </a:r>
          </a:p>
          <a:p>
            <a:pPr marL="561125" lvl="1" indent="-280563" algn="l">
              <a:lnSpc>
                <a:spcPts val="5301"/>
              </a:lnSpc>
              <a:buFont typeface="Arial"/>
              <a:buChar char="•"/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BESCHERMING VAN DE BESTUURDER</a:t>
            </a:r>
          </a:p>
          <a:p>
            <a:pPr marL="561125" lvl="1" indent="-280563" algn="l">
              <a:lnSpc>
                <a:spcPts val="5301"/>
              </a:lnSpc>
              <a:buFont typeface="Arial"/>
              <a:buChar char="•"/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WEERBESTENDIGHEID (REGEN!)</a:t>
            </a:r>
          </a:p>
          <a:p>
            <a:pPr marL="561125" lvl="1" indent="-280563" algn="l">
              <a:lnSpc>
                <a:spcPts val="5301"/>
              </a:lnSpc>
              <a:buFont typeface="Arial"/>
              <a:buChar char="•"/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TOEGESTANE AFMETINGEN (CHECK HET REGLEMENT!)</a:t>
            </a:r>
          </a:p>
          <a:p>
            <a:pPr algn="l">
              <a:lnSpc>
                <a:spcPts val="5301"/>
              </a:lnSpc>
            </a:pPr>
            <a:r>
              <a:rPr lang="en-US" sz="25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GOED ONTWERP = SLIM ÉN MOOI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242352" y="3298630"/>
            <a:ext cx="1996837" cy="1996837"/>
            <a:chOff x="0" y="0"/>
            <a:chExt cx="2662450" cy="2662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1688531"/>
            <a:ext cx="1448947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CARROSSERIE (HET PLAATWERK)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40180" y="9623144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48386" y="8880155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5 van 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305" b="-93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0336" y="619104"/>
            <a:ext cx="7086600" cy="9525"/>
            <a:chOff x="0" y="0"/>
            <a:chExt cx="9448800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73773" y="9248775"/>
            <a:ext cx="13236226" cy="12668"/>
            <a:chOff x="0" y="0"/>
            <a:chExt cx="17648302" cy="168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648301" cy="16891"/>
            </a:xfrm>
            <a:custGeom>
              <a:avLst/>
              <a:gdLst/>
              <a:ahLst/>
              <a:cxnLst/>
              <a:rect l="l" t="t" r="r" b="b"/>
              <a:pathLst>
                <a:path w="17648301" h="16891">
                  <a:moveTo>
                    <a:pt x="0" y="0"/>
                  </a:moveTo>
                  <a:lnTo>
                    <a:pt x="17648301" y="0"/>
                  </a:lnTo>
                  <a:lnTo>
                    <a:pt x="176483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9288992"/>
            <a:ext cx="1531810" cy="584835"/>
            <a:chOff x="0" y="0"/>
            <a:chExt cx="2042414" cy="7797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" b="-9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125951" y="9288992"/>
            <a:ext cx="1133380" cy="584835"/>
            <a:chOff x="0" y="0"/>
            <a:chExt cx="1511173" cy="7797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" r="-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0843" y="1316672"/>
            <a:ext cx="6240957" cy="7320771"/>
          </a:xfrm>
          <a:custGeom>
            <a:avLst/>
            <a:gdLst/>
            <a:ahLst/>
            <a:cxnLst/>
            <a:rect l="l" t="t" r="r" b="b"/>
            <a:pathLst>
              <a:path w="6240957" h="7320771">
                <a:moveTo>
                  <a:pt x="0" y="0"/>
                </a:moveTo>
                <a:lnTo>
                  <a:pt x="6240957" y="0"/>
                </a:lnTo>
                <a:lnTo>
                  <a:pt x="6240957" y="7320771"/>
                </a:lnTo>
                <a:lnTo>
                  <a:pt x="0" y="7320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028700" y="1028700"/>
            <a:ext cx="6853547" cy="7960242"/>
          </a:xfrm>
          <a:custGeom>
            <a:avLst/>
            <a:gdLst/>
            <a:ahLst/>
            <a:cxnLst/>
            <a:rect l="l" t="t" r="r" b="b"/>
            <a:pathLst>
              <a:path w="6853547" h="7960242">
                <a:moveTo>
                  <a:pt x="0" y="0"/>
                </a:moveTo>
                <a:lnTo>
                  <a:pt x="6853547" y="0"/>
                </a:lnTo>
                <a:lnTo>
                  <a:pt x="6853547" y="7960242"/>
                </a:lnTo>
                <a:lnTo>
                  <a:pt x="0" y="7960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" r="-1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54462" y="1028700"/>
            <a:ext cx="881686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MATERIAALKEUZE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46826" y="1585379"/>
            <a:ext cx="9212474" cy="725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7"/>
              </a:lnSpc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BODY KUN JE VAN ALLERLEI MATERIALEN MAKEN: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🔵 KUNSTSTOF (LICHT, MAAR LASTIG TE VORMEN)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METAAL (STERK, MAAR ZWAAR)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🌲 HOUT (MAKKELIJK TE BEWERKEN, NIET WATERDICHT OF TOCH WEL?)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🟡 POLYESTER OF KARTON (LICHT, MAAR KWETSBAAR)</a:t>
            </a:r>
          </a:p>
          <a:p>
            <a:pPr algn="l">
              <a:lnSpc>
                <a:spcPts val="4827"/>
              </a:lnSpc>
            </a:pPr>
            <a:endParaRPr lang="en-US" sz="2299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827"/>
              </a:lnSpc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HET MATERIAAL VEILIG?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KUN JE HET MAKKELIJK BEWERKEN OP SCHOOL?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PAST HET BIJ JOUW ONTWERP?</a:t>
            </a:r>
          </a:p>
          <a:p>
            <a:pPr marL="496357" lvl="1" indent="-248178" algn="l">
              <a:lnSpc>
                <a:spcPts val="4827"/>
              </a:lnSpc>
              <a:buFont typeface="Arial"/>
              <a:buChar char="•"/>
            </a:pPr>
            <a:r>
              <a:rPr lang="en-US" sz="229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VRAAG HULP AAN BEDRIJVEN OF ANDERE AFDELINGEN!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80" y="9613868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48386" y="8880155"/>
            <a:ext cx="152400" cy="2286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  <a:spcBef>
                <a:spcPct val="0"/>
              </a:spcBef>
            </a:pPr>
            <a:r>
              <a:rPr lang="en-US" sz="1987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Pagina 6 van 11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911580" y="5311615"/>
            <a:ext cx="1996837" cy="1996837"/>
            <a:chOff x="0" y="0"/>
            <a:chExt cx="2662450" cy="26624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13393" r="-5699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777591"/>
            <a:ext cx="8115300" cy="671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1"/>
              </a:lnSpc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KUNT JE ONTWERP:</a:t>
            </a:r>
          </a:p>
          <a:p>
            <a:pPr marL="549831" lvl="1" indent="-274916" algn="l">
              <a:lnSpc>
                <a:spcPts val="4711"/>
              </a:lnSpc>
              <a:buFont typeface="Arial"/>
              <a:buChar char="•"/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✏️ TEKENEN OP PAPIER</a:t>
            </a:r>
          </a:p>
          <a:p>
            <a:pPr marL="549831" lvl="1" indent="-274916" algn="l">
              <a:lnSpc>
                <a:spcPts val="4711"/>
              </a:lnSpc>
              <a:buFont typeface="Arial"/>
              <a:buChar char="•"/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💻 MAKEN MET EEN CAD-PROGRAMMA</a:t>
            </a:r>
          </a:p>
          <a:p>
            <a:pPr marL="695375" lvl="3" indent="-173844" algn="l">
              <a:lnSpc>
                <a:spcPts val="4711"/>
              </a:lnSpc>
            </a:pPr>
            <a:endParaRPr lang="en-US" sz="2546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711"/>
              </a:lnSpc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CAD-VOORDELEN:</a:t>
            </a:r>
          </a:p>
          <a:p>
            <a:pPr marL="549831" lvl="1" indent="-274916" algn="l">
              <a:lnSpc>
                <a:spcPts val="6366"/>
              </a:lnSpc>
              <a:buFont typeface="Arial"/>
              <a:buChar char="•"/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NAUWKEURIG METEN</a:t>
            </a:r>
          </a:p>
          <a:p>
            <a:pPr marL="549831" lvl="1" indent="-274916" algn="l">
              <a:lnSpc>
                <a:spcPts val="4711"/>
              </a:lnSpc>
              <a:buFont typeface="Arial"/>
              <a:buChar char="•"/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DELEN MAKKELIJK AANPASSEN</a:t>
            </a:r>
          </a:p>
          <a:p>
            <a:pPr marL="549831" lvl="1" indent="-274916" algn="l">
              <a:lnSpc>
                <a:spcPts val="4711"/>
              </a:lnSpc>
              <a:buFont typeface="Arial"/>
              <a:buChar char="•"/>
            </a:pPr>
            <a:r>
              <a:rPr lang="en-US" sz="2546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KLAAR VOOR 3D-PRINTEN OF LASERSNIJDEN</a:t>
            </a:r>
          </a:p>
          <a:p>
            <a:pPr marL="695375" lvl="3" indent="-173844" algn="l">
              <a:lnSpc>
                <a:spcPts val="4711"/>
              </a:lnSpc>
            </a:pPr>
            <a:endParaRPr lang="en-US" sz="2546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711"/>
              </a:lnSpc>
            </a:pPr>
            <a:endParaRPr lang="en-US" sz="2546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92434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Ontwerpen met de computer (CAD)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559135" y="6573601"/>
            <a:ext cx="1996837" cy="1996837"/>
            <a:chOff x="0" y="0"/>
            <a:chExt cx="2662450" cy="2662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2608" y="10012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t="-5311" b="-531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111632"/>
            <a:ext cx="10376318" cy="686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6"/>
              </a:lnSpc>
            </a:pPr>
            <a:r>
              <a:rPr lang="en-US" sz="24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AEROKART WIL EEN BODY DIE ER SNEL UITZIET. </a:t>
            </a:r>
          </a:p>
          <a:p>
            <a:pPr marL="528241" lvl="1" indent="-264121" algn="l">
              <a:lnSpc>
                <a:spcPts val="6116"/>
              </a:lnSpc>
              <a:buFont typeface="Arial"/>
              <a:buChar char="•"/>
            </a:pPr>
            <a:r>
              <a:rPr lang="en-US" sz="24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GEBRUIKEN SKETCHUP OM HUN KART TE ONTWERPEN</a:t>
            </a:r>
          </a:p>
          <a:p>
            <a:pPr marL="528241" lvl="1" indent="-264121" algn="l">
              <a:lnSpc>
                <a:spcPts val="6116"/>
              </a:lnSpc>
              <a:buFont typeface="Arial"/>
              <a:buChar char="•"/>
            </a:pPr>
            <a:r>
              <a:rPr lang="en-US" sz="24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ZOEKEN UIT HOE ZE DUN KUNSTSTOF KUNNEN BUIGEN</a:t>
            </a:r>
          </a:p>
          <a:p>
            <a:pPr marL="528241" lvl="1" indent="-264121" algn="l">
              <a:lnSpc>
                <a:spcPts val="6116"/>
              </a:lnSpc>
              <a:buFont typeface="Arial"/>
              <a:buChar char="•"/>
            </a:pPr>
            <a:r>
              <a:rPr lang="en-US" sz="24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HOUDEN REKENING MET VENTILATIE VOOR DE ELEKTROMOTOR 🔥 ZE GEBRUIKEN TWEE KLEUREN, WANT SPUITEN IS DUUR</a:t>
            </a:r>
          </a:p>
          <a:p>
            <a:pPr marL="528241" lvl="1" indent="-264121" algn="l">
              <a:lnSpc>
                <a:spcPts val="6116"/>
              </a:lnSpc>
              <a:buFont typeface="Arial"/>
              <a:buChar char="•"/>
            </a:pPr>
            <a:r>
              <a:rPr lang="en-US" sz="24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LETTEN OP VORM, FUNCTIE ÉN KOSTEN. </a:t>
            </a:r>
          </a:p>
          <a:p>
            <a:pPr algn="l">
              <a:lnSpc>
                <a:spcPts val="6116"/>
              </a:lnSpc>
            </a:pPr>
            <a:endParaRPr lang="en-US" sz="2446" b="1" strike="noStrike">
              <a:solidFill>
                <a:srgbClr val="0000FF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6366"/>
              </a:lnSpc>
            </a:pPr>
            <a:r>
              <a:rPr lang="en-US" sz="2546" b="1" strike="noStrike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IS SLIM NATUURLIJK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28700"/>
            <a:ext cx="12961585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59"/>
              </a:lnSpc>
              <a:spcBef>
                <a:spcPct val="0"/>
              </a:spcBef>
            </a:pPr>
            <a:r>
              <a:rPr lang="en-US" sz="4299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Voorbeeldsituatie: Team AeroKart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144000" y="6611754"/>
            <a:ext cx="1996837" cy="1996837"/>
            <a:chOff x="0" y="0"/>
            <a:chExt cx="2662450" cy="2662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2608" y="10012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DO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9705458" y="-1620225"/>
            <a:ext cx="10156995" cy="12544227"/>
            <a:chOff x="0" y="0"/>
            <a:chExt cx="4950296" cy="6113780"/>
          </a:xfrm>
        </p:grpSpPr>
        <p:sp>
          <p:nvSpPr>
            <p:cNvPr id="4" name="Freeform 4"/>
            <p:cNvSpPr/>
            <p:nvPr/>
          </p:nvSpPr>
          <p:spPr>
            <a:xfrm>
              <a:off x="41072" y="49530"/>
              <a:ext cx="4869293" cy="6014720"/>
            </a:xfrm>
            <a:custGeom>
              <a:avLst/>
              <a:gdLst/>
              <a:ahLst/>
              <a:cxnLst/>
              <a:rect l="l" t="t" r="r" b="b"/>
              <a:pathLst>
                <a:path w="4869293" h="6014720">
                  <a:moveTo>
                    <a:pt x="4625144" y="3408680"/>
                  </a:moveTo>
                  <a:lnTo>
                    <a:pt x="4626285" y="3406140"/>
                  </a:lnTo>
                  <a:cubicBezTo>
                    <a:pt x="4781445" y="3082290"/>
                    <a:pt x="4869293" y="2711450"/>
                    <a:pt x="4869293" y="2319020"/>
                  </a:cubicBezTo>
                  <a:cubicBezTo>
                    <a:pt x="4869293" y="1038860"/>
                    <a:pt x="3936050" y="0"/>
                    <a:pt x="2786039" y="0"/>
                  </a:cubicBezTo>
                  <a:cubicBezTo>
                    <a:pt x="2029632" y="0"/>
                    <a:pt x="1366779" y="449580"/>
                    <a:pt x="1001696" y="1121410"/>
                  </a:cubicBezTo>
                  <a:cubicBezTo>
                    <a:pt x="983442" y="1155700"/>
                    <a:pt x="966329" y="1188720"/>
                    <a:pt x="949215" y="1224280"/>
                  </a:cubicBezTo>
                  <a:lnTo>
                    <a:pt x="295489" y="2503170"/>
                  </a:lnTo>
                  <a:cubicBezTo>
                    <a:pt x="277235" y="2536190"/>
                    <a:pt x="261262" y="2569210"/>
                    <a:pt x="244149" y="2603500"/>
                  </a:cubicBezTo>
                  <a:lnTo>
                    <a:pt x="244149" y="2604770"/>
                  </a:lnTo>
                  <a:cubicBezTo>
                    <a:pt x="87848" y="2929890"/>
                    <a:pt x="0" y="3300730"/>
                    <a:pt x="0" y="3695700"/>
                  </a:cubicBezTo>
                  <a:cubicBezTo>
                    <a:pt x="0" y="4975860"/>
                    <a:pt x="933243" y="6014720"/>
                    <a:pt x="2083254" y="6014720"/>
                  </a:cubicBezTo>
                  <a:cubicBezTo>
                    <a:pt x="2913818" y="6014720"/>
                    <a:pt x="3631434" y="5472430"/>
                    <a:pt x="3965713" y="4688840"/>
                  </a:cubicBezTo>
                  <a:lnTo>
                    <a:pt x="4561254" y="3533140"/>
                  </a:lnTo>
                  <a:cubicBezTo>
                    <a:pt x="4582931" y="3492500"/>
                    <a:pt x="4604608" y="3450590"/>
                    <a:pt x="4625144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42700" r="-42700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490079"/>
            <a:ext cx="9666570" cy="665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EERS</a:t>
            </a: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 SCHETS VAN JOUW GREENKART-BODY.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MAG DIT TEKENEN OP PAPIER OF DIGITAAL ONTWERPEN (BIJV. IN TINKERCAD, SKETCHUP, FUSION 360)</a:t>
            </a:r>
          </a:p>
          <a:p>
            <a:pPr marL="518160" lvl="0" indent="-518160" algn="l">
              <a:lnSpc>
                <a:spcPts val="4800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LET OP:</a:t>
            </a:r>
          </a:p>
          <a:p>
            <a:pPr marL="518160" lvl="1" indent="-25908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VEILIGHEID</a:t>
            </a:r>
          </a:p>
          <a:p>
            <a:pPr marL="518160" lvl="1" indent="-25908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AFMETINGEN</a:t>
            </a:r>
          </a:p>
          <a:p>
            <a:pPr marL="518160" lvl="1" indent="-25908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VORM EN STIJL</a:t>
            </a:r>
          </a:p>
          <a:p>
            <a:pPr marL="518160" lvl="1" indent="-259080" algn="l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MATERIAALIDEEËN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BESPREEK JE ONTWERP IN DE KLAS.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0154383" cy="166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62"/>
              </a:lnSpc>
              <a:spcBef>
                <a:spcPct val="0"/>
              </a:spcBef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PRAK</a:t>
            </a:r>
            <a:r>
              <a:rPr lang="en-US" sz="5468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TIJKOPDRACHT 1: SCHETS JOUW ONTWERP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59135" y="6573601"/>
            <a:ext cx="1996837" cy="1996837"/>
            <a:chOff x="0" y="0"/>
            <a:chExt cx="2662450" cy="2662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2608" y="10012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632</Words>
  <Application>Microsoft Macintosh PowerPoint</Application>
  <PresentationFormat>Aangepast</PresentationFormat>
  <Paragraphs>123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Monument Bold</vt:lpstr>
      <vt:lpstr>Arial</vt:lpstr>
      <vt:lpstr>Calibri</vt:lpstr>
      <vt:lpstr>Avenir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ontwerp V4</dc:title>
  <cp:lastModifiedBy>CW Bak</cp:lastModifiedBy>
  <cp:revision>2</cp:revision>
  <dcterms:created xsi:type="dcterms:W3CDTF">2006-08-16T00:00:00Z</dcterms:created>
  <dcterms:modified xsi:type="dcterms:W3CDTF">2025-10-09T12:38:02Z</dcterms:modified>
  <dc:identifier>DAGwhQFKsgA</dc:identifier>
</cp:coreProperties>
</file>