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omic Sans Bold" panose="03000902030302020204"/>
      <p:regular r:id="rId12"/>
      <p:bold r:id="rId13"/>
    </p:embeddedFont>
    <p:embeddedFont>
      <p:font typeface="Monument Bold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59" autoAdjust="0"/>
  </p:normalViewPr>
  <p:slideViewPr>
    <p:cSldViewPr>
      <p:cViewPr varScale="1">
        <p:scale>
          <a:sx n="70" d="100"/>
          <a:sy n="70" d="100"/>
        </p:scale>
        <p:origin x="9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file:////Users/ceesbak/!%20Download%20map%20docent%20Greenkart/Cowork%20Greenkarting/Deel%202%20-%20Voorbereiding/5%20definitie/Leerlingmateriaal/Werkboek%20Paklijst%20&#8211;%20invulpdf%20V4.pdf" TargetMode="External"/><Relationship Id="rId3" Type="http://schemas.openxmlformats.org/officeDocument/2006/relationships/image" Target="../media/image7.jpeg"/><Relationship Id="rId7" Type="http://schemas.openxmlformats.org/officeDocument/2006/relationships/hyperlink" Target="file:////Users/ceesbak/!%20Download%20map%20docent%20Greenkart/Cowork%20Greenkarting/Deel%202%20-%20Voorbereiding/5%20definitie/Leerlingmateriaal/Greenkart%20stuklijst%20Oct_9_2025.xlsx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file:////Users/ceesbak/!%20Download%20map%20docent%20Greenkart/Cowork%20Greenkarting/Deel%202%20-%20Voorbereiding/5%20definitie/Leerlingmateriaal/Greenkart%20The%20Grid%20stuklijst%20Oct_9_2025.xlsx" TargetMode="External"/><Relationship Id="rId10" Type="http://schemas.openxmlformats.org/officeDocument/2006/relationships/image" Target="../media/image3.png"/><Relationship Id="rId4" Type="http://schemas.openxmlformats.org/officeDocument/2006/relationships/image" Target="../media/image5.sv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file:////Users/ceesbak/!%20Download%20map%20docent%20Greenkart/Cowork%20Greenkarting/Deel%202%20-%20Voorbereiding/5%20definitie/Leerlingmateriaal/Werkboek%20Bijzonderheden%20invulpdf%20V2%20%20(A4%20(liggend))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16230600" cy="1581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5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DEFINITIE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 VAN 10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5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1028700" y="3148413"/>
            <a:ext cx="16230600" cy="2516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 spc="-96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VAN IDEE NAAR PLAN: DE DEFINITIEFASE VAN JOUW GREENKART</a:t>
            </a:r>
          </a:p>
          <a:p>
            <a:pPr marL="0" lvl="1" indent="0" algn="l">
              <a:lnSpc>
                <a:spcPts val="6719"/>
              </a:lnSpc>
            </a:pPr>
            <a:endParaRPr lang="en-US" sz="4800" spc="-96">
              <a:solidFill>
                <a:srgbClr val="94CB00"/>
              </a:solidFill>
              <a:latin typeface="Monument Bold"/>
              <a:ea typeface="Monument Bold"/>
              <a:cs typeface="Monument Bold"/>
              <a:sym typeface="Monument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5430826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🛠️ STAP VOOR STAP NAAR DE BOUW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10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5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586526"/>
            <a:ext cx="7410003" cy="8546575"/>
            <a:chOff x="0" y="0"/>
            <a:chExt cx="9880004" cy="113954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12013" r="12013"/>
            <a:stretch>
              <a:fillRect/>
            </a:stretch>
          </p:blipFill>
          <p:spPr>
            <a:xfrm>
              <a:off x="0" y="0"/>
              <a:ext cx="9880004" cy="11395433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991361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7" name="Group 7"/>
          <p:cNvGrpSpPr/>
          <p:nvPr/>
        </p:nvGrpSpPr>
        <p:grpSpPr>
          <a:xfrm>
            <a:off x="1028700" y="9211436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817237" y="3375324"/>
            <a:ext cx="8549700" cy="3238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📌 IN DEZE FASE WERK JE JOUW IDEEËN UIT TOT EEN DUIDELIJK PLAN. JE BEPAALT WAT JE GAAT BOUWEN, WAT JE NODIG HEBT EN WIE WAT DOET.</a:t>
            </a:r>
          </a:p>
          <a:p>
            <a:pPr algn="l">
              <a:lnSpc>
                <a:spcPct val="2000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LEERT:</a:t>
            </a:r>
          </a:p>
          <a:p>
            <a:pPr marL="388620" lvl="1" indent="-194310" algn="l">
              <a:lnSpc>
                <a:spcPct val="200000"/>
              </a:lnSpc>
              <a:buAutoNum type="arabicPeriod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EEN DEFINITIEF ONTWERP IS</a:t>
            </a:r>
          </a:p>
          <a:p>
            <a:pPr marL="388620" lvl="1" indent="-194310" algn="l">
              <a:lnSpc>
                <a:spcPct val="200000"/>
              </a:lnSpc>
              <a:buAutoNum type="arabicPeriod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EEN PLAN VAN AANPAK MAAKT</a:t>
            </a:r>
          </a:p>
          <a:p>
            <a:pPr marL="388620" lvl="1" indent="-194310" algn="l">
              <a:lnSpc>
                <a:spcPct val="200000"/>
              </a:lnSpc>
              <a:buAutoNum type="arabicPeriod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JE TEAM ORGANISEERT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88447" y="740072"/>
            <a:ext cx="8088399" cy="217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20"/>
              </a:lnSpc>
              <a:spcBef>
                <a:spcPct val="0"/>
              </a:spcBef>
            </a:pPr>
            <a:r>
              <a:rPr lang="en-US" sz="36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JE HEBT ONDERZOEK GEDAAN NAAR JE GREENKART. </a:t>
            </a:r>
          </a:p>
          <a:p>
            <a:pPr marL="0" lvl="0" indent="0" algn="l">
              <a:lnSpc>
                <a:spcPts val="4320"/>
              </a:lnSpc>
              <a:spcBef>
                <a:spcPct val="0"/>
              </a:spcBef>
            </a:pPr>
            <a:r>
              <a:rPr lang="en-US" sz="36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NU IS HET TIJD VOOR DE DEFINITIEFASE.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10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49704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5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746399" y="2834675"/>
            <a:ext cx="10321496" cy="5596550"/>
            <a:chOff x="0" y="0"/>
            <a:chExt cx="13761994" cy="746206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8450" b="8450"/>
            <a:stretch>
              <a:fillRect/>
            </a:stretch>
          </p:blipFill>
          <p:spPr>
            <a:xfrm>
              <a:off x="0" y="0"/>
              <a:ext cx="13761994" cy="7462067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8" name="Group 8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2" name="TextBox 12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422247" y="2812541"/>
            <a:ext cx="5549081" cy="627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9"/>
              </a:lnSpc>
            </a:pPr>
            <a:r>
              <a:rPr lang="en-US" sz="2084" b="1" u="sng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🧾 DEFINITIE = DUIDELIJK OPSCHRIJVEN WAT JE GAAT DOEN</a:t>
            </a:r>
          </a:p>
          <a:p>
            <a:pPr algn="ctr">
              <a:lnSpc>
                <a:spcPts val="4169"/>
              </a:lnSpc>
            </a:pPr>
            <a:endParaRPr lang="en-US" sz="2084" b="1" u="sng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450148" lvl="1" indent="-225074" algn="l">
              <a:lnSpc>
                <a:spcPts val="4169"/>
              </a:lnSpc>
              <a:buAutoNum type="arabicPeriod"/>
            </a:pPr>
            <a:r>
              <a:rPr lang="en-US" sz="2084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CONTROLEERT JE IDEEËN EN MAAKT KEUZES</a:t>
            </a:r>
          </a:p>
          <a:p>
            <a:pPr marL="450148" lvl="1" indent="-225074" algn="l">
              <a:lnSpc>
                <a:spcPts val="4169"/>
              </a:lnSpc>
              <a:buAutoNum type="arabicPeriod"/>
            </a:pPr>
            <a:r>
              <a:rPr lang="en-US" sz="2084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BEKIJKT WAT JE AL HEBT, EN WAT JE NOG NODIG HEBT</a:t>
            </a:r>
          </a:p>
          <a:p>
            <a:pPr marL="450148" lvl="1" indent="-225074" algn="l">
              <a:lnSpc>
                <a:spcPts val="4169"/>
              </a:lnSpc>
              <a:buAutoNum type="arabicPeriod"/>
            </a:pPr>
            <a:r>
              <a:rPr lang="en-US" sz="2084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MAAKT EEN PLAN VAN AANPAK</a:t>
            </a:r>
          </a:p>
          <a:p>
            <a:pPr marL="0" lvl="0" indent="0" algn="l">
              <a:lnSpc>
                <a:spcPts val="4169"/>
              </a:lnSpc>
            </a:pPr>
            <a:endParaRPr lang="en-US" sz="2084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ctr">
              <a:lnSpc>
                <a:spcPts val="4169"/>
              </a:lnSpc>
            </a:pPr>
            <a:r>
              <a:rPr lang="en-US" sz="2084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🎯 NA DEZE FASE WEET IEDEREEN WAT DE BEDOELING IS.</a:t>
            </a:r>
          </a:p>
          <a:p>
            <a:pPr marL="0" lvl="0" indent="0" algn="l">
              <a:lnSpc>
                <a:spcPts val="4569"/>
              </a:lnSpc>
            </a:pPr>
            <a:endParaRPr lang="en-US" sz="2084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28700" y="1688531"/>
            <a:ext cx="646633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WAT IS ‘DEFINITIE’?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10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5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746399" y="2676895"/>
            <a:ext cx="8771607" cy="6377324"/>
            <a:chOff x="0" y="0"/>
            <a:chExt cx="11695476" cy="850309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140" r="140"/>
            <a:stretch>
              <a:fillRect/>
            </a:stretch>
          </p:blipFill>
          <p:spPr>
            <a:xfrm>
              <a:off x="0" y="0"/>
              <a:ext cx="11695476" cy="8503099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8" name="Group 8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2" name="TextBox 12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947821" y="2763900"/>
            <a:ext cx="6498768" cy="3087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3"/>
              </a:lnSpc>
            </a:pPr>
            <a:r>
              <a:rPr lang="en-US" sz="1984" b="1" u="sng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5"/>
              </a:rPr>
              <a:t>✔️ CHECK HET BOUWPAKKET (</a:t>
            </a:r>
            <a:r>
              <a:rPr lang="en-US" sz="1984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5"/>
              </a:rPr>
              <a:t>DOWNLOAD HIER DE PAKLIJST VAN THE GRID):</a:t>
            </a:r>
            <a:endParaRPr lang="en-US" sz="1984" b="1" u="sng" dirty="0">
              <a:solidFill>
                <a:srgbClr val="FF3131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428559" lvl="1" indent="-214279" algn="l">
              <a:lnSpc>
                <a:spcPts val="3473"/>
              </a:lnSpc>
              <a:buAutoNum type="arabicPeriod"/>
            </a:pPr>
            <a:r>
              <a:rPr lang="en-US" sz="1984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ZIJN ALLE ONDERDELEN ER?</a:t>
            </a:r>
          </a:p>
          <a:p>
            <a:pPr marL="428559" lvl="1" indent="-214279" algn="l">
              <a:lnSpc>
                <a:spcPts val="3473"/>
              </a:lnSpc>
              <a:buAutoNum type="arabicPeriod"/>
            </a:pPr>
            <a:r>
              <a:rPr lang="en-US" sz="1984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MOET JE NOG KOPEN OF REPAREREN?</a:t>
            </a:r>
          </a:p>
          <a:p>
            <a:pPr marL="428559" lvl="1" indent="-214279" algn="l">
              <a:lnSpc>
                <a:spcPts val="3473"/>
              </a:lnSpc>
              <a:buAutoNum type="arabicPeriod"/>
            </a:pPr>
            <a:r>
              <a:rPr lang="en-US" sz="1984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WERKT DE ACCU?</a:t>
            </a:r>
          </a:p>
          <a:p>
            <a:pPr algn="l">
              <a:lnSpc>
                <a:spcPts val="3473"/>
              </a:lnSpc>
            </a:pPr>
            <a:r>
              <a:rPr lang="en-US" sz="1984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DOE HETZELFDE VOOR DE FRAMEDELEN EN DOWNLOAD DIE LIJST </a:t>
            </a:r>
            <a:r>
              <a:rPr lang="en-US" sz="1984" b="1" u="sng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7" tooltip="https://docs.google.com/spreadsheets/d/1d_ivxQNZVDHNAHYivUGgIjDjkbE8Jd8W?rtpof=true&amp;usp=drive_fs"/>
              </a:rPr>
              <a:t>HIER</a:t>
            </a:r>
            <a:r>
              <a:rPr lang="en-US" sz="1984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688531"/>
            <a:ext cx="8970264" cy="54292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4320"/>
              </a:lnSpc>
              <a:spcBef>
                <a:spcPct val="0"/>
              </a:spcBef>
            </a:pPr>
            <a:r>
              <a:rPr lang="en-US" sz="36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WAT DOE JE IN DE DEFINITIEFASE?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10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5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32580" y="6145727"/>
            <a:ext cx="5907764" cy="286702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>
              <a:lnSpc>
                <a:spcPts val="2357"/>
              </a:lnSpc>
              <a:spcBef>
                <a:spcPct val="0"/>
              </a:spcBef>
            </a:pPr>
            <a:r>
              <a:rPr lang="en-US" sz="1800" b="1" u="sng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8"/>
              </a:rPr>
              <a:t>📦 MAAK EEN LIJST:</a:t>
            </a:r>
            <a:endParaRPr lang="en-US" sz="1800" b="1" u="sng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424093" lvl="1" indent="-212046">
              <a:lnSpc>
                <a:spcPts val="3928"/>
              </a:lnSpc>
              <a:buAutoNum type="arabicPeriod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HEB JE?</a:t>
            </a:r>
          </a:p>
          <a:p>
            <a:pPr marL="424093" lvl="1" indent="-212046">
              <a:lnSpc>
                <a:spcPts val="3928"/>
              </a:lnSpc>
              <a:buAutoNum type="arabicPeriod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ONTBREEKT?</a:t>
            </a:r>
          </a:p>
          <a:p>
            <a:pPr marL="424093" lvl="1" indent="-212046">
              <a:lnSpc>
                <a:spcPts val="3928"/>
              </a:lnSpc>
              <a:buAutoNum type="arabicPeriod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MOET ER ALS EERSTE GEBEUREN?</a:t>
            </a:r>
          </a:p>
          <a:p>
            <a:pPr>
              <a:lnSpc>
                <a:spcPts val="3928"/>
              </a:lnSpc>
            </a:pPr>
            <a:endParaRPr lang="en-US" sz="1964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>
              <a:lnSpc>
                <a:spcPts val="2357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📋 SCHRIJF ALLES OP IN EEN PLAN VAN AANPAK.</a:t>
            </a:r>
          </a:p>
          <a:p>
            <a:pPr>
              <a:lnSpc>
                <a:spcPts val="2357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ZIE VOLGENDE PAGINA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8555972" y="-1620225"/>
            <a:ext cx="11306481" cy="12544227"/>
            <a:chOff x="0" y="0"/>
            <a:chExt cx="5510530" cy="6113780"/>
          </a:xfrm>
        </p:grpSpPr>
        <p:sp>
          <p:nvSpPr>
            <p:cNvPr id="4" name="Freeform 4"/>
            <p:cNvSpPr/>
            <p:nvPr/>
          </p:nvSpPr>
          <p:spPr>
            <a:xfrm>
              <a:off x="45720" y="49530"/>
              <a:ext cx="5420360" cy="6014720"/>
            </a:xfrm>
            <a:custGeom>
              <a:avLst/>
              <a:gdLst/>
              <a:ahLst/>
              <a:cxnLst/>
              <a:rect l="l" t="t" r="r" b="b"/>
              <a:pathLst>
                <a:path w="5420360" h="6014720">
                  <a:moveTo>
                    <a:pt x="5148580" y="3408680"/>
                  </a:moveTo>
                  <a:lnTo>
                    <a:pt x="5149850" y="3406140"/>
                  </a:lnTo>
                  <a:cubicBezTo>
                    <a:pt x="5322570" y="3082290"/>
                    <a:pt x="5420360" y="2711450"/>
                    <a:pt x="5420360" y="2319020"/>
                  </a:cubicBezTo>
                  <a:cubicBezTo>
                    <a:pt x="5420360" y="1038860"/>
                    <a:pt x="4381500" y="0"/>
                    <a:pt x="3101340" y="0"/>
                  </a:cubicBezTo>
                  <a:cubicBezTo>
                    <a:pt x="2259330" y="0"/>
                    <a:pt x="1521460" y="449580"/>
                    <a:pt x="1115060" y="1121410"/>
                  </a:cubicBezTo>
                  <a:cubicBezTo>
                    <a:pt x="1094740" y="1155700"/>
                    <a:pt x="1075690" y="1188720"/>
                    <a:pt x="1056640" y="1224280"/>
                  </a:cubicBezTo>
                  <a:lnTo>
                    <a:pt x="328930" y="2503170"/>
                  </a:lnTo>
                  <a:cubicBezTo>
                    <a:pt x="308610" y="2536190"/>
                    <a:pt x="290830" y="2569210"/>
                    <a:pt x="271780" y="2603500"/>
                  </a:cubicBezTo>
                  <a:lnTo>
                    <a:pt x="271780" y="2604770"/>
                  </a:lnTo>
                  <a:cubicBezTo>
                    <a:pt x="97790" y="2929890"/>
                    <a:pt x="0" y="3300730"/>
                    <a:pt x="0" y="3695700"/>
                  </a:cubicBezTo>
                  <a:cubicBezTo>
                    <a:pt x="0" y="4975860"/>
                    <a:pt x="1038860" y="6014720"/>
                    <a:pt x="2319020" y="6014720"/>
                  </a:cubicBezTo>
                  <a:cubicBezTo>
                    <a:pt x="3243580" y="6014720"/>
                    <a:pt x="4042410" y="5472430"/>
                    <a:pt x="4414520" y="4688840"/>
                  </a:cubicBezTo>
                  <a:lnTo>
                    <a:pt x="5077460" y="3533140"/>
                  </a:lnTo>
                  <a:cubicBezTo>
                    <a:pt x="5101590" y="3492500"/>
                    <a:pt x="5125720" y="3450590"/>
                    <a:pt x="5148580" y="3408680"/>
                  </a:cubicBezTo>
                  <a:close/>
                </a:path>
              </a:pathLst>
            </a:custGeom>
            <a:blipFill>
              <a:blip r:embed="rId3"/>
              <a:stretch>
                <a:fillRect l="-35030" r="-35030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2339" y="1595874"/>
            <a:ext cx="8263934" cy="4855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5"/>
              </a:lnSpc>
            </a:pPr>
            <a:r>
              <a:rPr lang="en-US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EEN </a:t>
            </a:r>
            <a:r>
              <a:rPr lang="en-US" b="1" u="sng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PLAN VAN AANPAK {ZIE LEERLINGMATERIAAL}</a:t>
            </a:r>
            <a:r>
              <a:rPr lang="en-US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IS EEN KORT DOCUMENT WAARIN STAAT:</a:t>
            </a:r>
          </a:p>
          <a:p>
            <a:pPr marL="567813" lvl="1" indent="-283906" algn="l">
              <a:lnSpc>
                <a:spcPts val="4865"/>
              </a:lnSpc>
              <a:buAutoNum type="arabicPeriod"/>
            </a:pPr>
            <a:r>
              <a:rPr lang="en-US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📌 WAT JE DOEL IS</a:t>
            </a:r>
          </a:p>
          <a:p>
            <a:pPr marL="567813" lvl="1" indent="-283906" algn="l">
              <a:lnSpc>
                <a:spcPts val="4865"/>
              </a:lnSpc>
              <a:buAutoNum type="arabicPeriod"/>
            </a:pPr>
            <a:r>
              <a:rPr lang="en-US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🧰 WAT JE NODIG HEBT (MATERIALEN, HULP, INFO)</a:t>
            </a:r>
          </a:p>
          <a:p>
            <a:pPr marL="567813" lvl="1" indent="-283906" algn="l">
              <a:lnSpc>
                <a:spcPts val="4865"/>
              </a:lnSpc>
              <a:buAutoNum type="arabicPeriod"/>
            </a:pPr>
            <a:r>
              <a:rPr lang="en-US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🧱 WAT DE TAKEN ZIJN</a:t>
            </a:r>
          </a:p>
          <a:p>
            <a:pPr marL="567813" lvl="1" indent="-283906" algn="l">
              <a:lnSpc>
                <a:spcPts val="4865"/>
              </a:lnSpc>
              <a:buAutoNum type="arabicPeriod"/>
            </a:pPr>
            <a:r>
              <a:rPr lang="en-US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🗓️ WANNEER HET KLAAR MOET ZIJN</a:t>
            </a:r>
          </a:p>
          <a:p>
            <a:pPr marL="567813" lvl="1" indent="-283906" algn="l">
              <a:lnSpc>
                <a:spcPts val="4865"/>
              </a:lnSpc>
              <a:buAutoNum type="arabicPeriod"/>
            </a:pPr>
            <a:r>
              <a:rPr lang="en-US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🛠️ WAT ER MIS KAN GAAN (EN HOE JE DAT OPLOST)</a:t>
            </a:r>
          </a:p>
          <a:p>
            <a:pPr algn="l">
              <a:lnSpc>
                <a:spcPts val="4865"/>
              </a:lnSpc>
            </a:pPr>
            <a:endParaRPr lang="en-US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4125"/>
              </a:lnSpc>
            </a:pPr>
            <a:r>
              <a:rPr lang="en-US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👨‍🔧 HET IS EEN SOORT STAPPENPLAN DAT JE MET JE TEAM MAAKT.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028700"/>
            <a:ext cx="7411212" cy="54292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4320"/>
              </a:lnSpc>
              <a:spcBef>
                <a:spcPct val="0"/>
              </a:spcBef>
            </a:pPr>
            <a:r>
              <a:rPr lang="en-US" sz="34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WAT IS EEN PLAN VAN AANPAK?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10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5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4" name="Group 4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028700" y="1028700"/>
            <a:ext cx="6853547" cy="7961834"/>
            <a:chOff x="0" y="0"/>
            <a:chExt cx="546608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/>
              <a:stretch>
                <a:fillRect l="-17384" r="-27521"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686800" y="1028700"/>
            <a:ext cx="8350375" cy="11035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432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VOORBEELDSITUATIE: </a:t>
            </a:r>
          </a:p>
          <a:p>
            <a:pPr marL="0" lvl="0" indent="0">
              <a:lnSpc>
                <a:spcPts val="432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TEAM ECODRIVE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86800" y="2466716"/>
            <a:ext cx="8428514" cy="3412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42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TEAM ECODRIVE HEEFT HUN ONTWERP KLAAR. ZE:</a:t>
            </a:r>
          </a:p>
          <a:p>
            <a:pPr marL="388620" lvl="1" indent="-194310" algn="l">
              <a:lnSpc>
                <a:spcPts val="3942"/>
              </a:lnSpc>
              <a:buAutoNum type="arabicPeriod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CHECKEN HET BOUWPAKKET EN MISSEN 2 WIELEN 🛞</a:t>
            </a:r>
          </a:p>
          <a:p>
            <a:pPr marL="388620" lvl="1" indent="-194310" algn="l">
              <a:lnSpc>
                <a:spcPts val="3942"/>
              </a:lnSpc>
              <a:buAutoNum type="arabicPeriod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BESTELLEN NIEUWE ONDERDELEN BIJ EEN SPONSOR</a:t>
            </a:r>
          </a:p>
          <a:p>
            <a:pPr marL="388620" lvl="1" indent="-194310" algn="l">
              <a:lnSpc>
                <a:spcPts val="3942"/>
              </a:lnSpc>
              <a:buAutoNum type="arabicPeriod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MAKEN EEN PLAN: WIE DOET WAT, EN WANNEER?</a:t>
            </a:r>
          </a:p>
          <a:p>
            <a:pPr marL="388620" lvl="1" indent="-194310" algn="l">
              <a:lnSpc>
                <a:spcPts val="3942"/>
              </a:lnSpc>
              <a:buAutoNum type="arabicPeriod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PLANNEN EEN TESTDAG VÓÓR DE EERSTE OFFICIËLE RIJDAG</a:t>
            </a:r>
          </a:p>
          <a:p>
            <a:pPr algn="l">
              <a:lnSpc>
                <a:spcPts val="3942"/>
              </a:lnSpc>
            </a:pPr>
            <a:endParaRPr lang="en-US" sz="18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942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HEBBEN NU GRIP OP HET HELE PROJECT!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10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5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1090016"/>
            <a:ext cx="11521440" cy="54399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4320"/>
              </a:lnSpc>
              <a:spcBef>
                <a:spcPct val="0"/>
              </a:spcBef>
            </a:pPr>
            <a:r>
              <a:rPr lang="en-US" sz="36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1: CHECKLIST BOUWPAKKET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708021" y="2416432"/>
            <a:ext cx="5551279" cy="6832343"/>
            <a:chOff x="0" y="0"/>
            <a:chExt cx="6604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3"/>
              <a:stretch>
                <a:fillRect l="-16528" r="-1652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2545918"/>
            <a:ext cx="9965167" cy="4214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</a:t>
            </a:r>
            <a:r>
              <a:rPr lang="en-US" sz="1800" b="1" u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</a:t>
            </a:r>
            <a:r>
              <a:rPr lang="en-US" sz="1800" b="1" u="sng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4" tooltip="https://drive.google.com/open?id=1JJ5jZMdF1vnYxjRzYm1XHMioYEm2xJtH&amp;usp=drive_fs"/>
              </a:rPr>
              <a:t>WERKBOEK BIJZONDERHEDEN</a:t>
            </a: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4" tooltip="https://drive.google.com/open?id=1JJ5jZMdF1vnYxjRzYm1XHMioYEm2xJtH&amp;usp=drive_fs"/>
              </a:rPr>
              <a:t> </a:t>
            </a: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OF MAAK ZELF EEN LIJST:</a:t>
            </a:r>
          </a:p>
          <a:p>
            <a:pPr algn="l">
              <a:lnSpc>
                <a:spcPts val="3744"/>
              </a:lnSpc>
            </a:pPr>
            <a:endParaRPr lang="en-US" sz="18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744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KIJK SAMEN MET JE TEAM NAAR HET BOUWPAKKET EN NOTEER:</a:t>
            </a:r>
          </a:p>
          <a:p>
            <a:pPr marL="388620" lvl="1" indent="-194310" algn="l">
              <a:lnSpc>
                <a:spcPts val="3744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ZIT ERIN?</a:t>
            </a:r>
          </a:p>
          <a:p>
            <a:pPr marL="388620" lvl="1" indent="-194310" algn="l">
              <a:lnSpc>
                <a:spcPts val="3744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ONTBREEKT?</a:t>
            </a:r>
          </a:p>
          <a:p>
            <a:pPr marL="388620" lvl="1" indent="-194310" algn="l">
              <a:lnSpc>
                <a:spcPts val="3744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WERKT NIET GOED?</a:t>
            </a:r>
          </a:p>
          <a:p>
            <a:pPr marL="388620" lvl="1" indent="-194310" algn="l">
              <a:lnSpc>
                <a:spcPts val="3744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HEB JE RESERVEONDERDELEN NODIG?</a:t>
            </a:r>
          </a:p>
          <a:p>
            <a:pPr algn="l">
              <a:lnSpc>
                <a:spcPts val="3744"/>
              </a:lnSpc>
            </a:pPr>
            <a:endParaRPr lang="en-US" sz="18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744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MAAK </a:t>
            </a:r>
            <a:r>
              <a:rPr lang="en-US" sz="1800" b="1" u="sng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FOTO’S</a:t>
            </a: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VAN ONDERDELEN DIE MISSEN OF KAPOT ZIJN.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10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5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9595139" y="-1187168"/>
            <a:ext cx="10396472" cy="12544227"/>
            <a:chOff x="0" y="0"/>
            <a:chExt cx="5067011" cy="6113780"/>
          </a:xfrm>
        </p:grpSpPr>
        <p:sp>
          <p:nvSpPr>
            <p:cNvPr id="4" name="Freeform 4"/>
            <p:cNvSpPr/>
            <p:nvPr/>
          </p:nvSpPr>
          <p:spPr>
            <a:xfrm>
              <a:off x="42040" y="49530"/>
              <a:ext cx="4984099" cy="6014720"/>
            </a:xfrm>
            <a:custGeom>
              <a:avLst/>
              <a:gdLst/>
              <a:ahLst/>
              <a:cxnLst/>
              <a:rect l="l" t="t" r="r" b="b"/>
              <a:pathLst>
                <a:path w="4984099" h="6014720">
                  <a:moveTo>
                    <a:pt x="4734193" y="3408680"/>
                  </a:moveTo>
                  <a:lnTo>
                    <a:pt x="4735361" y="3406140"/>
                  </a:lnTo>
                  <a:cubicBezTo>
                    <a:pt x="4894180" y="3082290"/>
                    <a:pt x="4984099" y="2711450"/>
                    <a:pt x="4984099" y="2319020"/>
                  </a:cubicBezTo>
                  <a:cubicBezTo>
                    <a:pt x="4984099" y="1038860"/>
                    <a:pt x="4028852" y="0"/>
                    <a:pt x="2851727" y="0"/>
                  </a:cubicBezTo>
                  <a:cubicBezTo>
                    <a:pt x="2077486" y="0"/>
                    <a:pt x="1399004" y="449580"/>
                    <a:pt x="1025314" y="1121410"/>
                  </a:cubicBezTo>
                  <a:cubicBezTo>
                    <a:pt x="1006629" y="1155700"/>
                    <a:pt x="989113" y="1188720"/>
                    <a:pt x="971596" y="1224280"/>
                  </a:cubicBezTo>
                  <a:lnTo>
                    <a:pt x="302456" y="2503170"/>
                  </a:lnTo>
                  <a:cubicBezTo>
                    <a:pt x="283772" y="2536190"/>
                    <a:pt x="267423" y="2569210"/>
                    <a:pt x="249906" y="2603500"/>
                  </a:cubicBezTo>
                  <a:lnTo>
                    <a:pt x="249906" y="2604770"/>
                  </a:lnTo>
                  <a:cubicBezTo>
                    <a:pt x="89920" y="2929890"/>
                    <a:pt x="0" y="3300730"/>
                    <a:pt x="0" y="3695700"/>
                  </a:cubicBezTo>
                  <a:cubicBezTo>
                    <a:pt x="0" y="4975860"/>
                    <a:pt x="955247" y="6014720"/>
                    <a:pt x="2132372" y="6014720"/>
                  </a:cubicBezTo>
                  <a:cubicBezTo>
                    <a:pt x="2982519" y="6014720"/>
                    <a:pt x="3717054" y="5472430"/>
                    <a:pt x="4059215" y="4688840"/>
                  </a:cubicBezTo>
                  <a:lnTo>
                    <a:pt x="4668797" y="3533140"/>
                  </a:lnTo>
                  <a:cubicBezTo>
                    <a:pt x="4690985" y="3492500"/>
                    <a:pt x="4713173" y="3450590"/>
                    <a:pt x="4734193" y="3408680"/>
                  </a:cubicBezTo>
                  <a:close/>
                </a:path>
              </a:pathLst>
            </a:custGeom>
            <a:blipFill>
              <a:blip r:embed="rId3"/>
              <a:stretch>
                <a:fillRect l="-7448" t="-823" r="-55066" b="-85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2422189"/>
            <a:ext cx="7152960" cy="5934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2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MAAK SAMEN MET JE TEAM EN DOCENT EEN PLAN VAN AANPAK.</a:t>
            </a:r>
          </a:p>
          <a:p>
            <a:pPr algn="l">
              <a:lnSpc>
                <a:spcPts val="3852"/>
              </a:lnSpc>
            </a:pPr>
            <a:endParaRPr lang="en-US" sz="20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852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✍️ ZET HIERIN:</a:t>
            </a:r>
          </a:p>
          <a:p>
            <a:pPr marL="388620" lvl="1" indent="-194310" algn="l">
              <a:lnSpc>
                <a:spcPts val="3852"/>
              </a:lnSpc>
              <a:buAutoNum type="arabicPeriod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JULLIE DOEL IS MET JULLIE KART</a:t>
            </a:r>
          </a:p>
          <a:p>
            <a:pPr marL="388620" lvl="1" indent="-194310" algn="l">
              <a:lnSpc>
                <a:spcPts val="3852"/>
              </a:lnSpc>
              <a:buAutoNum type="arabicPeriod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JE AL HEBT EN WAT NOG MOET KOMEN</a:t>
            </a:r>
          </a:p>
          <a:p>
            <a:pPr marL="388620" lvl="1" indent="-194310" algn="l">
              <a:lnSpc>
                <a:spcPts val="3852"/>
              </a:lnSpc>
              <a:buAutoNum type="arabicPeriod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EEN LIJST MET WIE WAT GAAT DOEN</a:t>
            </a:r>
          </a:p>
          <a:p>
            <a:pPr marL="388620" lvl="1" indent="-194310" algn="l">
              <a:lnSpc>
                <a:spcPts val="3852"/>
              </a:lnSpc>
              <a:buAutoNum type="arabicPeriod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EEN TIJDSPLANNING (WIE DOET WAT WANNEER)</a:t>
            </a:r>
          </a:p>
          <a:p>
            <a:pPr marL="388620" lvl="1" indent="-194310" algn="l">
              <a:lnSpc>
                <a:spcPts val="3852"/>
              </a:lnSpc>
              <a:buAutoNum type="arabicPeriod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MOGELIJKE PROBLEMEN ÉN OPLOSSINGEN</a:t>
            </a:r>
          </a:p>
          <a:p>
            <a:pPr algn="l">
              <a:lnSpc>
                <a:spcPts val="3852"/>
              </a:lnSpc>
            </a:pPr>
            <a:endParaRPr lang="en-US" sz="20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852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🧠 HOUD HET SIMPEL EN DUIDELIJK. BESPREEK HET DAARNA MET JE TEAMBAAS (DOCENT).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028700"/>
            <a:ext cx="8383559" cy="1086437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432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2: </a:t>
            </a:r>
          </a:p>
          <a:p>
            <a:pPr marL="0" lvl="0" indent="0" algn="l">
              <a:lnSpc>
                <a:spcPts val="432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PLAN VAN AANPAK SCHRIJVEN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9 VAN 10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5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708021" y="2416432"/>
            <a:ext cx="5551279" cy="6832343"/>
            <a:chOff x="0" y="0"/>
            <a:chExt cx="6604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3"/>
              <a:stretch>
                <a:fillRect l="-42365" r="-4236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2032423"/>
            <a:ext cx="10410345" cy="5030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7"/>
              </a:lnSpc>
            </a:pPr>
            <a:r>
              <a:rPr lang="en-US" sz="2269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DEFINITIEFASE IS DE BRUG TUSSEN ONDERZOEK EN BOUWEN.</a:t>
            </a:r>
          </a:p>
          <a:p>
            <a:pPr algn="l">
              <a:lnSpc>
                <a:spcPts val="5037"/>
              </a:lnSpc>
            </a:pPr>
            <a:r>
              <a:rPr lang="en-US" sz="2269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JE WEET NU:</a:t>
            </a:r>
          </a:p>
          <a:p>
            <a:pPr marL="489956" lvl="1" indent="-244978" algn="l">
              <a:lnSpc>
                <a:spcPts val="5037"/>
              </a:lnSpc>
              <a:buAutoNum type="arabicPeriod"/>
            </a:pPr>
            <a:r>
              <a:rPr lang="en-US" sz="2269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JE NODIG HEBT</a:t>
            </a:r>
          </a:p>
          <a:p>
            <a:pPr marL="489956" lvl="1" indent="-244978" algn="l">
              <a:lnSpc>
                <a:spcPts val="5037"/>
              </a:lnSpc>
              <a:buAutoNum type="arabicPeriod"/>
            </a:pPr>
            <a:r>
              <a:rPr lang="en-US" sz="2269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PROJECT GEORGANISEERD WORDT</a:t>
            </a:r>
          </a:p>
          <a:p>
            <a:pPr marL="489956" lvl="1" indent="-244978" algn="l">
              <a:lnSpc>
                <a:spcPts val="5037"/>
              </a:lnSpc>
              <a:buAutoNum type="arabicPeriod"/>
            </a:pPr>
            <a:r>
              <a:rPr lang="en-US" sz="2269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ALS TEAM SAMENWERKT</a:t>
            </a:r>
          </a:p>
          <a:p>
            <a:pPr algn="l">
              <a:lnSpc>
                <a:spcPts val="5037"/>
              </a:lnSpc>
            </a:pPr>
            <a:endParaRPr lang="en-US" sz="2269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5037"/>
              </a:lnSpc>
            </a:pPr>
            <a:r>
              <a:rPr lang="en-US" sz="2269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BESPREEK MET JE DOCENT OF JE “GO” KRIJGT OM TE STARTEN MET BOUWEN!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028700"/>
            <a:ext cx="3017520" cy="54292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4320"/>
              </a:lnSpc>
              <a:spcBef>
                <a:spcPct val="0"/>
              </a:spcBef>
            </a:pPr>
            <a:r>
              <a:rPr lang="en-US" sz="36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10 VAN 10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3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1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5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31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31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629</Words>
  <Application>Microsoft Macintosh PowerPoint</Application>
  <PresentationFormat>Aangepast</PresentationFormat>
  <Paragraphs>110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5" baseType="lpstr">
      <vt:lpstr>Arial</vt:lpstr>
      <vt:lpstr>Monument Bold</vt:lpstr>
      <vt:lpstr>Comic Sans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5 - definitie V3</dc:title>
  <cp:lastModifiedBy>CW Bak</cp:lastModifiedBy>
  <cp:revision>3</cp:revision>
  <dcterms:created xsi:type="dcterms:W3CDTF">2006-08-16T00:00:00Z</dcterms:created>
  <dcterms:modified xsi:type="dcterms:W3CDTF">2026-08-20T07:40:28Z</dcterms:modified>
  <dc:identifier>DAGvZDuhVUU</dc:identifier>
</cp:coreProperties>
</file>