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venir" panose="02000503020000020003" pitchFamily="2" charset="0"/>
      <p:regular r:id="rId13"/>
      <p:italic r:id="rId14"/>
    </p:embeddedFont>
    <p:embeddedFont>
      <p:font typeface="Avenir Bold" panose="020B0703020203020204" pitchFamily="34" charset="77"/>
      <p:regular r:id="rId15"/>
      <p:bold r:id="rId16"/>
    </p:embeddedFont>
    <p:embeddedFont>
      <p:font typeface="Avenir Next LT Pro Bold" panose="020B0504020202020204" pitchFamily="34" charset="77"/>
      <p:regular r:id="rId17"/>
      <p:bold r:id="rId18"/>
      <p:italic r:id="rId19"/>
    </p:embeddedFont>
    <p:embeddedFont>
      <p:font typeface="Comic Sans" panose="030F0902030302020204" pitchFamily="66" charset="0"/>
      <p:regular r:id="rId20"/>
      <p:bold r:id="rId21"/>
      <p:boldItalic r:id="rId22"/>
    </p:embeddedFont>
    <p:embeddedFont>
      <p:font typeface="Comic Sans Bold" panose="03000902030302020204" pitchFamily="66" charset="0"/>
      <p:regular r:id="rId23"/>
      <p:bold r:id="rId24"/>
    </p:embeddedFont>
    <p:embeddedFont>
      <p:font typeface="Monument Bold" pitchFamily="2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94" autoAdjust="0"/>
  </p:normalViewPr>
  <p:slideViewPr>
    <p:cSldViewPr>
      <p:cViewPr varScale="1">
        <p:scale>
          <a:sx n="69" d="100"/>
          <a:sy n="69" d="100"/>
        </p:scale>
        <p:origin x="256" y="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werkboek%20onderzoek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2525853" y="8043702"/>
            <a:ext cx="1323626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028700" y="8041124"/>
            <a:ext cx="3594651" cy="1372470"/>
          </a:xfrm>
          <a:custGeom>
            <a:avLst/>
            <a:gdLst/>
            <a:ahLst/>
            <a:cxnLst/>
            <a:rect l="l" t="t" r="r" b="b"/>
            <a:pathLst>
              <a:path w="3594651" h="1372470">
                <a:moveTo>
                  <a:pt x="0" y="0"/>
                </a:moveTo>
                <a:lnTo>
                  <a:pt x="3594651" y="0"/>
                </a:lnTo>
                <a:lnTo>
                  <a:pt x="3594651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3922459" y="8041124"/>
            <a:ext cx="2659534" cy="1372470"/>
          </a:xfrm>
          <a:custGeom>
            <a:avLst/>
            <a:gdLst/>
            <a:ahLst/>
            <a:cxnLst/>
            <a:rect l="l" t="t" r="r" b="b"/>
            <a:pathLst>
              <a:path w="2659534" h="1372470">
                <a:moveTo>
                  <a:pt x="0" y="0"/>
                </a:moveTo>
                <a:lnTo>
                  <a:pt x="2659534" y="0"/>
                </a:lnTo>
                <a:lnTo>
                  <a:pt x="2659534" y="1372470"/>
                </a:lnTo>
                <a:lnTo>
                  <a:pt x="0" y="13724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7440924" y="9413594"/>
            <a:ext cx="368289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21"/>
              </a:lnSpc>
              <a:spcBef>
                <a:spcPct val="0"/>
              </a:spcBef>
            </a:pPr>
            <a:r>
              <a:rPr lang="en-US" sz="2018" u="none" strike="noStrike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363699"/>
            <a:ext cx="16230600" cy="1581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4</a:t>
            </a:r>
          </a:p>
          <a:p>
            <a:pPr algn="ctr">
              <a:lnSpc>
                <a:spcPts val="6000"/>
              </a:lnSpc>
            </a:pPr>
            <a:r>
              <a:rPr lang="en-US" sz="6000" spc="-12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ONDERZOEK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 van 11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40179" y="9670769"/>
            <a:ext cx="1607641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08021" y="2416432"/>
            <a:ext cx="5551279" cy="6832343"/>
            <a:chOff x="0" y="0"/>
            <a:chExt cx="6604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5"/>
              <a:stretch>
                <a:fillRect l="-42365" r="-4236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43138" y="2185507"/>
            <a:ext cx="10664884" cy="6514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08"/>
              </a:lnSpc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KIES EEN PROFESSIONEEL RACETEAM OF DUURZAAM PROJECT. ZOEK OP:</a:t>
            </a:r>
          </a:p>
          <a:p>
            <a:pPr marL="518160" lvl="1" indent="-259080" algn="l">
              <a:lnSpc>
                <a:spcPts val="5808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HUN STIJL?</a:t>
            </a:r>
          </a:p>
          <a:p>
            <a:pPr marL="518160" lvl="1" indent="-259080" algn="l">
              <a:lnSpc>
                <a:spcPts val="5808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PRESENTEREN ZE ZICH OP SOCIAL MEDIA?</a:t>
            </a:r>
          </a:p>
          <a:p>
            <a:pPr marL="518160" lvl="1" indent="-259080" algn="l">
              <a:lnSpc>
                <a:spcPts val="5808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WELKE KLEUREN, VORMEN EN TAAL GEBRUIKEN ZE?</a:t>
            </a:r>
          </a:p>
          <a:p>
            <a:pPr marL="0" lvl="0" indent="0" algn="l">
              <a:lnSpc>
                <a:spcPts val="5808"/>
              </a:lnSpc>
            </a:pPr>
            <a:endParaRPr lang="en-US" sz="2400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5808"/>
              </a:lnSpc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📸 MAAK EEN KORTE POWERPOINT (MAX. 3 DIA’S) OF POSTER WAARIN JE DIT LAAT ZIEN EN VERTEL WAAROM DIT BIJ JULLIE PAST.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15706597" cy="127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u="none" strike="noStrike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PRAKTIJKOPDRACHT 2: MEDIAONDERZOEK + PRESENTATIE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10 van 11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23169" y="2545814"/>
            <a:ext cx="99394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"/>
              </a:lnSpc>
            </a:pPr>
            <a:r>
              <a:rPr lang="en-US" sz="1118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FROM MIBRO </a:t>
            </a:r>
          </a:p>
          <a:p>
            <a:pPr algn="ctr">
              <a:lnSpc>
                <a:spcPts val="1341"/>
              </a:lnSpc>
              <a:spcBef>
                <a:spcPct val="0"/>
              </a:spcBef>
            </a:pPr>
            <a:r>
              <a:rPr lang="en-US" sz="1118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ON PIXABAY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9221702" y="-1620225"/>
            <a:ext cx="10640751" cy="12544227"/>
            <a:chOff x="0" y="0"/>
            <a:chExt cx="5186068" cy="6113780"/>
          </a:xfrm>
        </p:grpSpPr>
        <p:sp>
          <p:nvSpPr>
            <p:cNvPr id="4" name="Freeform 4"/>
            <p:cNvSpPr/>
            <p:nvPr/>
          </p:nvSpPr>
          <p:spPr>
            <a:xfrm>
              <a:off x="43028" y="49530"/>
              <a:ext cx="5101207" cy="6014720"/>
            </a:xfrm>
            <a:custGeom>
              <a:avLst/>
              <a:gdLst/>
              <a:ahLst/>
              <a:cxnLst/>
              <a:rect l="l" t="t" r="r" b="b"/>
              <a:pathLst>
                <a:path w="5101207" h="6014720">
                  <a:moveTo>
                    <a:pt x="4845429" y="3408680"/>
                  </a:moveTo>
                  <a:lnTo>
                    <a:pt x="4846625" y="3406140"/>
                  </a:lnTo>
                  <a:cubicBezTo>
                    <a:pt x="5009175" y="3082290"/>
                    <a:pt x="5101207" y="2711450"/>
                    <a:pt x="5101207" y="2319020"/>
                  </a:cubicBezTo>
                  <a:cubicBezTo>
                    <a:pt x="5101207" y="1038860"/>
                    <a:pt x="4123516" y="0"/>
                    <a:pt x="2918732" y="0"/>
                  </a:cubicBezTo>
                  <a:cubicBezTo>
                    <a:pt x="2126299" y="0"/>
                    <a:pt x="1431876" y="449580"/>
                    <a:pt x="1049405" y="1121410"/>
                  </a:cubicBezTo>
                  <a:cubicBezTo>
                    <a:pt x="1030281" y="1155700"/>
                    <a:pt x="1012353" y="1188720"/>
                    <a:pt x="994425" y="1224280"/>
                  </a:cubicBezTo>
                  <a:lnTo>
                    <a:pt x="309562" y="2503170"/>
                  </a:lnTo>
                  <a:cubicBezTo>
                    <a:pt x="290439" y="2536190"/>
                    <a:pt x="273706" y="2569210"/>
                    <a:pt x="255777" y="2603500"/>
                  </a:cubicBezTo>
                  <a:lnTo>
                    <a:pt x="255777" y="2604770"/>
                  </a:lnTo>
                  <a:cubicBezTo>
                    <a:pt x="92032" y="2929890"/>
                    <a:pt x="0" y="3300730"/>
                    <a:pt x="0" y="3695700"/>
                  </a:cubicBezTo>
                  <a:cubicBezTo>
                    <a:pt x="0" y="4975860"/>
                    <a:pt x="977691" y="6014720"/>
                    <a:pt x="2182475" y="6014720"/>
                  </a:cubicBezTo>
                  <a:cubicBezTo>
                    <a:pt x="3052597" y="6014720"/>
                    <a:pt x="3804391" y="5472430"/>
                    <a:pt x="4154591" y="4688840"/>
                  </a:cubicBezTo>
                  <a:lnTo>
                    <a:pt x="4778497" y="3533140"/>
                  </a:lnTo>
                  <a:cubicBezTo>
                    <a:pt x="4801206" y="3492500"/>
                    <a:pt x="4823916" y="3450590"/>
                    <a:pt x="4845429" y="3408680"/>
                  </a:cubicBezTo>
                  <a:close/>
                </a:path>
              </a:pathLst>
            </a:custGeom>
            <a:blipFill>
              <a:blip r:embed="rId3"/>
              <a:stretch>
                <a:fillRect l="-38486" r="-3848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6" name="AutoShape 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579750"/>
            <a:ext cx="8559669" cy="7248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08"/>
              </a:lnSpc>
              <a:spcBef>
                <a:spcPct val="0"/>
              </a:spcBef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GO</a:t>
            </a: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ED ONDERZOEK = SLIM STARTEN!</a:t>
            </a:r>
          </a:p>
          <a:p>
            <a:pPr marL="0" lvl="0" indent="0" algn="l">
              <a:lnSpc>
                <a:spcPts val="5808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marL="518160" lvl="1" indent="-259080" algn="l">
              <a:lnSpc>
                <a:spcPts val="5808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JE MOET ONDERZOEKEN VOOR DE GREENKART</a:t>
            </a:r>
          </a:p>
          <a:p>
            <a:pPr marL="518160" lvl="1" indent="-259080" algn="l">
              <a:lnSpc>
                <a:spcPts val="5808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INFORMATIE VERZAMELT</a:t>
            </a:r>
          </a:p>
          <a:p>
            <a:pPr marL="518160" lvl="1" indent="-259080" algn="l">
              <a:lnSpc>
                <a:spcPts val="5808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JE TEAM PROFESSIONEEL PRESENTEERT</a:t>
            </a:r>
          </a:p>
          <a:p>
            <a:pPr marL="0" lvl="0" indent="0" algn="l">
              <a:lnSpc>
                <a:spcPts val="5808"/>
              </a:lnSpc>
              <a:spcBef>
                <a:spcPct val="0"/>
              </a:spcBef>
            </a:pPr>
            <a:endParaRPr lang="en-US" sz="2400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5808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💬 BESPREEK MET JE TEAM:</a:t>
            </a:r>
          </a:p>
          <a:p>
            <a:pPr marL="0" lvl="0" indent="0" algn="l">
              <a:lnSpc>
                <a:spcPts val="5808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HEBBEN WE GENOEG ONDERZOCHT OM VERDER TE KUNNEN MET ONTWERPEN?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3503563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u="none" strike="noStrike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AFSLUITING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11 van 11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47821" y="1185862"/>
            <a:ext cx="993949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"/>
              </a:lnSpc>
            </a:pPr>
            <a:r>
              <a:rPr lang="en-US" sz="1118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FROM MIBRO </a:t>
            </a:r>
          </a:p>
          <a:p>
            <a:pPr algn="ctr">
              <a:lnSpc>
                <a:spcPts val="1341"/>
              </a:lnSpc>
              <a:spcBef>
                <a:spcPct val="0"/>
              </a:spcBef>
            </a:pPr>
            <a:r>
              <a:rPr lang="en-US" sz="1118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ON PIXABAY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2525921" y="2581676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AutoShape 4"/>
          <p:cNvSpPr/>
          <p:nvPr/>
        </p:nvSpPr>
        <p:spPr>
          <a:xfrm>
            <a:off x="2525921" y="1652748"/>
            <a:ext cx="13236192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028700" y="3148413"/>
            <a:ext cx="16230600" cy="166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719"/>
              </a:lnSpc>
            </a:pPr>
            <a:r>
              <a:rPr lang="en-US" sz="4800" spc="-96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ONDERZOEK DOEN VOOR HET GREENKART-PROJECT</a:t>
            </a:r>
          </a:p>
        </p:txBody>
      </p:sp>
      <p:sp>
        <p:nvSpPr>
          <p:cNvPr id="7" name="AutoShape 7"/>
          <p:cNvSpPr/>
          <p:nvPr/>
        </p:nvSpPr>
        <p:spPr>
          <a:xfrm>
            <a:off x="2672154" y="9253537"/>
            <a:ext cx="1323626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028700" y="9288992"/>
            <a:ext cx="1531845" cy="584872"/>
          </a:xfrm>
          <a:custGeom>
            <a:avLst/>
            <a:gdLst/>
            <a:ahLst/>
            <a:cxnLst/>
            <a:rect l="l" t="t" r="r" b="b"/>
            <a:pathLst>
              <a:path w="1531845" h="584872">
                <a:moveTo>
                  <a:pt x="0" y="0"/>
                </a:moveTo>
                <a:lnTo>
                  <a:pt x="1531845" y="0"/>
                </a:lnTo>
                <a:lnTo>
                  <a:pt x="1531845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6125951" y="9288992"/>
            <a:ext cx="1133349" cy="584872"/>
          </a:xfrm>
          <a:custGeom>
            <a:avLst/>
            <a:gdLst/>
            <a:ahLst/>
            <a:cxnLst/>
            <a:rect l="l" t="t" r="r" b="b"/>
            <a:pathLst>
              <a:path w="1133349" h="584872">
                <a:moveTo>
                  <a:pt x="0" y="0"/>
                </a:moveTo>
                <a:lnTo>
                  <a:pt x="1133349" y="0"/>
                </a:lnTo>
                <a:lnTo>
                  <a:pt x="1133349" y="584872"/>
                </a:lnTo>
                <a:lnTo>
                  <a:pt x="0" y="5848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7444545" y="9413594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21"/>
              </a:lnSpc>
              <a:spcBef>
                <a:spcPct val="0"/>
              </a:spcBef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019675"/>
            <a:ext cx="10740591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A30E7"/>
                </a:solidFill>
                <a:latin typeface="Avenir Next LT Pro Bold"/>
                <a:ea typeface="Avenir Next LT Pro Bold"/>
                <a:cs typeface="Avenir Next LT Pro Bold"/>
                <a:sym typeface="Avenir Next LT Pro Bold"/>
              </a:rPr>
              <a:t>Van onderzoek naar een duidelijk plan (definitie)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2 van 11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586526"/>
            <a:ext cx="7410003" cy="8546575"/>
            <a:chOff x="0" y="0"/>
            <a:chExt cx="9880004" cy="1139543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5580" r="5580"/>
            <a:stretch>
              <a:fillRect/>
            </a:stretch>
          </p:blipFill>
          <p:spPr>
            <a:xfrm>
              <a:off x="0" y="0"/>
              <a:ext cx="9880004" cy="11395433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0337" y="58652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1028700" y="9211436"/>
            <a:ext cx="16230600" cy="625089"/>
            <a:chOff x="0" y="0"/>
            <a:chExt cx="21640800" cy="833452"/>
          </a:xfrm>
        </p:grpSpPr>
        <p:sp>
          <p:nvSpPr>
            <p:cNvPr id="7" name="AutoShape 7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882929" y="1623763"/>
            <a:ext cx="8376371" cy="604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VOORDAT JE KUNT GAAN BOUWEN GA JE </a:t>
            </a: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UITZOEKEN HOE JE KART ERUIT MOET ZIEN, WAT JE NODIG HEBT EN HOE JE JE TEAM LAAT OPVALLEN.</a:t>
            </a:r>
          </a:p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endParaRPr lang="en-US" sz="24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LEERT IN DEZE MODULE: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WAAROM ONDERZOEK BELANGRIJK IS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INFORMATIE VERZAMELT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JE ONDERZOEKT VOOR JE ONTWERP EN JE TEAM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82929" y="1028700"/>
            <a:ext cx="837637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20"/>
              </a:lnSpc>
              <a:spcBef>
                <a:spcPct val="0"/>
              </a:spcBef>
            </a:pPr>
            <a:r>
              <a:rPr lang="en-US" sz="4100" u="none" strike="noStrike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VAN EEN IDEE NAAR EEN PLAN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3 van 11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49704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82929" y="8035959"/>
            <a:ext cx="6435030" cy="55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2400" b="1" u="none" strike="noStrike" dirty="0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/>
              </a:rPr>
              <a:t>GEBRUIK HET WERKBOEK BIJ DEZE LES.</a:t>
            </a:r>
            <a:endParaRPr lang="en-US" sz="2400" b="1" u="none" strike="noStrike" dirty="0">
              <a:solidFill>
                <a:srgbClr val="000000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2779850"/>
            <a:ext cx="7735948" cy="5596550"/>
            <a:chOff x="0" y="0"/>
            <a:chExt cx="10314598" cy="746206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1210" r="11210"/>
            <a:stretch>
              <a:fillRect/>
            </a:stretch>
          </p:blipFill>
          <p:spPr>
            <a:xfrm>
              <a:off x="0" y="0"/>
              <a:ext cx="10314598" cy="7462067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w="9525" cap="flat">
            <a:solidFill>
              <a:srgbClr val="8A63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9" name="AutoShape 9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315406" y="2589350"/>
            <a:ext cx="7943894" cy="4823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ONDERZOEK DOEN BETEKENT: </a:t>
            </a:r>
          </a:p>
          <a:p>
            <a:pPr marL="518160" lvl="1" indent="-259080" algn="l">
              <a:lnSpc>
                <a:spcPts val="4800"/>
              </a:lnSpc>
              <a:buAutoNum type="arabicPeriod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VRAGEN STELLEN</a:t>
            </a:r>
          </a:p>
          <a:p>
            <a:pPr marL="518160" lvl="1" indent="-259080" algn="l">
              <a:lnSpc>
                <a:spcPts val="4800"/>
              </a:lnSpc>
              <a:buAutoNum type="arabicPeriod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ANTWOORDEN ZOEKEN.</a:t>
            </a:r>
          </a:p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endParaRPr lang="en-US" sz="2400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BIJVOORBEELD: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WELKE MATERIALEN ZIJN GESCHIKT?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GROOT MOET HET LOGO ZIJN?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DOEN ANDERE TEAMS?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688531"/>
            <a:ext cx="865113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WAT IS ONDERZOEK DOEN? (A)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4 van 11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746399" y="2834675"/>
            <a:ext cx="9736489" cy="5672525"/>
            <a:chOff x="0" y="0"/>
            <a:chExt cx="12981985" cy="756336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8805" r="8805"/>
            <a:stretch>
              <a:fillRect/>
            </a:stretch>
          </p:blipFill>
          <p:spPr>
            <a:xfrm>
              <a:off x="0" y="0"/>
              <a:ext cx="12981985" cy="7563367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w="9525" cap="flat">
            <a:solidFill>
              <a:srgbClr val="8A63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8" name="AutoShape 8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132458" y="2648611"/>
            <a:ext cx="6126842" cy="543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JE GEBRUIKT BRONNEN ZOALS: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INTERNET (FOTO’S, FILMPJES, WEBSHOPS)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DOCENTEN OF BEDRIJVEN</a:t>
            </a:r>
          </a:p>
          <a:p>
            <a:pPr marL="518160" lvl="1" indent="-259080" algn="l">
              <a:lnSpc>
                <a:spcPts val="4800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AANTEKENINGEN OF VORIGE PROJECTEN</a:t>
            </a:r>
          </a:p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endParaRPr lang="en-US" sz="2400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KUN JE NOG MEER GEBRUIKEN?</a:t>
            </a:r>
          </a:p>
          <a:p>
            <a:pPr marL="0" lvl="0" indent="0" algn="l">
              <a:lnSpc>
                <a:spcPts val="4800"/>
              </a:lnSpc>
              <a:spcBef>
                <a:spcPct val="0"/>
              </a:spcBef>
            </a:pPr>
            <a:endParaRPr lang="en-US" sz="2400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688531"/>
            <a:ext cx="871691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WAT IS ONDERZOEK DOEN? (B)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5 van 11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2826843"/>
            <a:ext cx="6389771" cy="5596550"/>
            <a:chOff x="0" y="0"/>
            <a:chExt cx="8519695" cy="746206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2037" r="12037"/>
            <a:stretch>
              <a:fillRect/>
            </a:stretch>
          </p:blipFill>
          <p:spPr>
            <a:xfrm>
              <a:off x="0" y="0"/>
              <a:ext cx="8519695" cy="7462067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028700" y="2676895"/>
            <a:ext cx="16230600" cy="0"/>
          </a:xfrm>
          <a:prstGeom prst="line">
            <a:avLst/>
          </a:prstGeom>
          <a:ln w="9525" cap="flat">
            <a:solidFill>
              <a:srgbClr val="8A636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/>
          <p:nvPr/>
        </p:nvSpPr>
        <p:spPr>
          <a:xfrm>
            <a:off x="1028700" y="2276845"/>
            <a:ext cx="16230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9" name="AutoShape 9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714379" y="2551120"/>
            <a:ext cx="9544921" cy="633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00"/>
              </a:lnSpc>
              <a:spcBef>
                <a:spcPct val="0"/>
              </a:spcBef>
            </a:pPr>
            <a:r>
              <a:rPr lang="en-US" sz="23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VOOR JE KART:</a:t>
            </a:r>
          </a:p>
          <a:p>
            <a:pPr marL="496571" lvl="1" indent="-248285" algn="l">
              <a:lnSpc>
                <a:spcPts val="4600"/>
              </a:lnSpc>
              <a:buFont typeface="Arial"/>
              <a:buChar char="•"/>
            </a:pPr>
            <a:r>
              <a:rPr lang="en-US" sz="23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UITERLIJK EN VORM</a:t>
            </a:r>
          </a:p>
          <a:p>
            <a:pPr marL="496571" lvl="1" indent="-248285" algn="l">
              <a:lnSpc>
                <a:spcPts val="4600"/>
              </a:lnSpc>
              <a:buFont typeface="Arial"/>
              <a:buChar char="•"/>
            </a:pPr>
            <a:r>
              <a:rPr lang="en-US" sz="23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MATERIALEN (LICHT, STERK, GOEDKOOP?)</a:t>
            </a:r>
          </a:p>
          <a:p>
            <a:pPr marL="496571" lvl="1" indent="-248285" algn="l">
              <a:lnSpc>
                <a:spcPts val="4600"/>
              </a:lnSpc>
              <a:buFont typeface="Arial"/>
              <a:buChar char="•"/>
            </a:pPr>
            <a:r>
              <a:rPr lang="en-US" sz="23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KOSTEN VOOR STICKERS OF SPUITEN</a:t>
            </a:r>
          </a:p>
          <a:p>
            <a:pPr marL="0" lvl="0" indent="0" algn="l">
              <a:lnSpc>
                <a:spcPts val="4600"/>
              </a:lnSpc>
              <a:spcBef>
                <a:spcPct val="0"/>
              </a:spcBef>
            </a:pPr>
            <a:r>
              <a:rPr lang="en-US" sz="23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VOOR JE TEAM:</a:t>
            </a:r>
          </a:p>
          <a:p>
            <a:pPr marL="496571" lvl="1" indent="-248285" algn="l">
              <a:lnSpc>
                <a:spcPts val="4600"/>
              </a:lnSpc>
              <a:buFont typeface="Arial"/>
              <a:buChar char="•"/>
            </a:pPr>
            <a:r>
              <a:rPr lang="en-US" sz="23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TEAMNAAM BEDENKEN</a:t>
            </a:r>
          </a:p>
          <a:p>
            <a:pPr marL="496571" lvl="1" indent="-248285" algn="l">
              <a:lnSpc>
                <a:spcPts val="4600"/>
              </a:lnSpc>
              <a:buFont typeface="Arial"/>
              <a:buChar char="•"/>
            </a:pPr>
            <a:r>
              <a:rPr lang="en-US" sz="23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LOGO ONTWERPEN</a:t>
            </a:r>
          </a:p>
          <a:p>
            <a:pPr marL="496571" lvl="1" indent="-248285" algn="l">
              <a:lnSpc>
                <a:spcPts val="4600"/>
              </a:lnSpc>
              <a:buFont typeface="Arial"/>
              <a:buChar char="•"/>
            </a:pPr>
            <a:r>
              <a:rPr lang="en-US" sz="23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KLEDINGSTIJL KIEZEN</a:t>
            </a:r>
          </a:p>
          <a:p>
            <a:pPr marL="0" lvl="0" indent="0" algn="l">
              <a:lnSpc>
                <a:spcPts val="4600"/>
              </a:lnSpc>
              <a:spcBef>
                <a:spcPct val="0"/>
              </a:spcBef>
            </a:pPr>
            <a:r>
              <a:rPr lang="en-US" sz="23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VOOR JE MEDIA:</a:t>
            </a:r>
          </a:p>
          <a:p>
            <a:pPr marL="496571" lvl="1" indent="-248285" algn="l">
              <a:lnSpc>
                <a:spcPts val="4600"/>
              </a:lnSpc>
              <a:buFont typeface="Arial"/>
              <a:buChar char="•"/>
            </a:pPr>
            <a:r>
              <a:rPr lang="en-US" sz="23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SOCIAL MEDIA ACCOUNT STARTEN</a:t>
            </a:r>
          </a:p>
          <a:p>
            <a:pPr marL="496571" lvl="1" indent="-248285" algn="l">
              <a:lnSpc>
                <a:spcPts val="4600"/>
              </a:lnSpc>
              <a:buFont typeface="Arial"/>
              <a:buChar char="•"/>
            </a:pPr>
            <a:r>
              <a:rPr lang="en-US" sz="23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MAAK JE EEN TOF BERICHT OF FILMPJE?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160"/>
              </a:lnSpc>
              <a:spcBef>
                <a:spcPct val="0"/>
              </a:spcBef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688531"/>
            <a:ext cx="1594262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WAT MOET JE PRECIES ONDERZOEKEN?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6 van 11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5" name="Group 5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6" name="AutoShape 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028700" y="1028700"/>
            <a:ext cx="6853547" cy="7961834"/>
            <a:chOff x="0" y="0"/>
            <a:chExt cx="546608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7"/>
              <a:stretch>
                <a:fillRect l="-4101" r="-39988"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018394" y="1028700"/>
            <a:ext cx="881678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500" u="none" strike="noStrike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VOORBEELDSITUATIE 1:TEAM TURBOX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09667" y="1464412"/>
            <a:ext cx="9105647" cy="6425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TEAM TURBOX WIL OPVALLEN TIJDENS DE RIJ-DAG:</a:t>
            </a:r>
          </a:p>
          <a:p>
            <a:pPr marL="518160" lvl="1" indent="-259080" algn="l">
              <a:lnSpc>
                <a:spcPts val="5759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ZOEKEN OP INSTAGRAM NAAR RACEKLEDING-IDEEËN</a:t>
            </a:r>
          </a:p>
          <a:p>
            <a:pPr marL="518160" lvl="1" indent="-259080" algn="l">
              <a:lnSpc>
                <a:spcPts val="5759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BEDENKEN DE NAAM “TURBOX” OMDAT DIE STOER KLINKT</a:t>
            </a:r>
          </a:p>
          <a:p>
            <a:pPr marL="518160" lvl="1" indent="-259080" algn="l">
              <a:lnSpc>
                <a:spcPts val="5759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MAKEN EEN LOGO MET BLIKSEMSCHICHT ⚡</a:t>
            </a:r>
          </a:p>
          <a:p>
            <a:pPr marL="518160" lvl="1" indent="-259080" algn="l">
              <a:lnSpc>
                <a:spcPts val="5759"/>
              </a:lnSpc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KIJKEN BIJ EEN DRUKKERIJ WAT HET KOST OM HUN LOGO OP T-SHIRTS TE ZETTEN</a:t>
            </a:r>
          </a:p>
          <a:p>
            <a:pPr algn="l">
              <a:lnSpc>
                <a:spcPts val="5759"/>
              </a:lnSpc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ZO DOEN ZE GERICHT ONDERZOEK!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7 van 11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9401338" y="-1284058"/>
            <a:ext cx="11188999" cy="12544227"/>
            <a:chOff x="0" y="0"/>
            <a:chExt cx="5453272" cy="6113780"/>
          </a:xfrm>
        </p:grpSpPr>
        <p:sp>
          <p:nvSpPr>
            <p:cNvPr id="4" name="Freeform 4"/>
            <p:cNvSpPr/>
            <p:nvPr/>
          </p:nvSpPr>
          <p:spPr>
            <a:xfrm>
              <a:off x="45245" y="49530"/>
              <a:ext cx="5364039" cy="6014720"/>
            </a:xfrm>
            <a:custGeom>
              <a:avLst/>
              <a:gdLst/>
              <a:ahLst/>
              <a:cxnLst/>
              <a:rect l="l" t="t" r="r" b="b"/>
              <a:pathLst>
                <a:path w="5364039" h="6014720">
                  <a:moveTo>
                    <a:pt x="5095083" y="3408680"/>
                  </a:moveTo>
                  <a:lnTo>
                    <a:pt x="5096340" y="3406140"/>
                  </a:lnTo>
                  <a:cubicBezTo>
                    <a:pt x="5267265" y="3082290"/>
                    <a:pt x="5364039" y="2711450"/>
                    <a:pt x="5364039" y="2319020"/>
                  </a:cubicBezTo>
                  <a:cubicBezTo>
                    <a:pt x="5364039" y="1038860"/>
                    <a:pt x="4335973" y="0"/>
                    <a:pt x="3069115" y="0"/>
                  </a:cubicBezTo>
                  <a:cubicBezTo>
                    <a:pt x="2235854" y="0"/>
                    <a:pt x="1505651" y="449580"/>
                    <a:pt x="1103474" y="1121410"/>
                  </a:cubicBezTo>
                  <a:cubicBezTo>
                    <a:pt x="1083365" y="1155700"/>
                    <a:pt x="1064513" y="1188720"/>
                    <a:pt x="1045661" y="1224280"/>
                  </a:cubicBezTo>
                  <a:lnTo>
                    <a:pt x="325512" y="2503170"/>
                  </a:lnTo>
                  <a:cubicBezTo>
                    <a:pt x="305403" y="2536190"/>
                    <a:pt x="287808" y="2569210"/>
                    <a:pt x="268956" y="2603500"/>
                  </a:cubicBezTo>
                  <a:lnTo>
                    <a:pt x="268956" y="2604770"/>
                  </a:lnTo>
                  <a:cubicBezTo>
                    <a:pt x="96774" y="2929890"/>
                    <a:pt x="0" y="3300730"/>
                    <a:pt x="0" y="3695700"/>
                  </a:cubicBezTo>
                  <a:cubicBezTo>
                    <a:pt x="0" y="4975860"/>
                    <a:pt x="1028066" y="6014720"/>
                    <a:pt x="2294924" y="6014720"/>
                  </a:cubicBezTo>
                  <a:cubicBezTo>
                    <a:pt x="3209877" y="6014720"/>
                    <a:pt x="4000407" y="5472430"/>
                    <a:pt x="4368650" y="4688840"/>
                  </a:cubicBezTo>
                  <a:lnTo>
                    <a:pt x="5024702" y="3533140"/>
                  </a:lnTo>
                  <a:cubicBezTo>
                    <a:pt x="5048581" y="3492500"/>
                    <a:pt x="5072460" y="3450590"/>
                    <a:pt x="5095083" y="3408680"/>
                  </a:cubicBezTo>
                  <a:close/>
                </a:path>
              </a:pathLst>
            </a:custGeom>
            <a:blipFill>
              <a:blip r:embed="rId3"/>
              <a:stretch>
                <a:fillRect l="-6065" r="-606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248775"/>
            <a:ext cx="16230600" cy="625089"/>
            <a:chOff x="0" y="0"/>
            <a:chExt cx="21640800" cy="833452"/>
          </a:xfrm>
        </p:grpSpPr>
        <p:sp>
          <p:nvSpPr>
            <p:cNvPr id="6" name="AutoShape 6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236803"/>
            <a:ext cx="8604303" cy="6577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21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TEAM GROENPOWER WIL EEN DUURZAME KART:</a:t>
            </a:r>
          </a:p>
          <a:p>
            <a:pPr marL="453392" lvl="1" indent="-226696" algn="l">
              <a:lnSpc>
                <a:spcPts val="5250"/>
              </a:lnSpc>
              <a:buFont typeface="Arial"/>
              <a:buChar char="•"/>
            </a:pPr>
            <a:r>
              <a:rPr lang="en-US" sz="21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ZOEKEN UIT OF BIOPLASTICS BRUIKBAAR ZIJN</a:t>
            </a:r>
          </a:p>
          <a:p>
            <a:pPr marL="453392" lvl="1" indent="-226696" algn="l">
              <a:lnSpc>
                <a:spcPts val="5250"/>
              </a:lnSpc>
              <a:buFont typeface="Arial"/>
              <a:buChar char="•"/>
            </a:pPr>
            <a:r>
              <a:rPr lang="en-US" sz="21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VERGELIJKEN DE PRIJS VAN SPUITEN VS. BESTICKEREN</a:t>
            </a:r>
          </a:p>
          <a:p>
            <a:pPr marL="453392" lvl="1" indent="-226696" algn="l">
              <a:lnSpc>
                <a:spcPts val="5250"/>
              </a:lnSpc>
              <a:buFont typeface="Arial"/>
              <a:buChar char="•"/>
            </a:pPr>
            <a:r>
              <a:rPr lang="en-US" sz="21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KIJKEN WELKE MATERIALEN LICHT MAAR STEVIG ZIJN</a:t>
            </a:r>
          </a:p>
          <a:p>
            <a:pPr marL="453392" lvl="1" indent="-226696" algn="l">
              <a:lnSpc>
                <a:spcPts val="5250"/>
              </a:lnSpc>
              <a:buFont typeface="Arial"/>
              <a:buChar char="•"/>
            </a:pPr>
            <a:r>
              <a:rPr lang="en-US" sz="21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MAILEN EEN SPONSOR OF DIE KORTING GEEFT OP VERF 🎨</a:t>
            </a:r>
          </a:p>
          <a:p>
            <a:pPr marL="453392" lvl="1" indent="-226696" algn="l">
              <a:lnSpc>
                <a:spcPts val="5250"/>
              </a:lnSpc>
              <a:buFont typeface="Arial"/>
              <a:buChar char="•"/>
            </a:pPr>
            <a:r>
              <a:rPr lang="en-US" sz="21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 VERZAMELEN INFORMATIE VÓÓRDAT ZE BEGINNEN MET BOUWEN!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028700"/>
            <a:ext cx="11377141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u="none" strike="noStrike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VOORBEELDSITUATIE 2: DE KART VAN TEAM GROENKRACHT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8 van 11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9258300"/>
            <a:ext cx="16230600" cy="625089"/>
            <a:chOff x="0" y="0"/>
            <a:chExt cx="21640800" cy="833452"/>
          </a:xfrm>
        </p:grpSpPr>
        <p:sp>
          <p:nvSpPr>
            <p:cNvPr id="4" name="AutoShape 4"/>
            <p:cNvSpPr/>
            <p:nvPr/>
          </p:nvSpPr>
          <p:spPr>
            <a:xfrm>
              <a:off x="2191272" y="6350"/>
              <a:ext cx="17648347" cy="0"/>
            </a:xfrm>
            <a:prstGeom prst="line">
              <a:avLst/>
            </a:prstGeom>
            <a:ln w="12700" cap="flat">
              <a:solidFill>
                <a:srgbClr val="94CB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53622"/>
              <a:ext cx="2042460" cy="779830"/>
            </a:xfrm>
            <a:custGeom>
              <a:avLst/>
              <a:gdLst/>
              <a:ahLst/>
              <a:cxnLst/>
              <a:rect l="l" t="t" r="r" b="b"/>
              <a:pathLst>
                <a:path w="2042460" h="779830">
                  <a:moveTo>
                    <a:pt x="0" y="0"/>
                  </a:moveTo>
                  <a:lnTo>
                    <a:pt x="2042460" y="0"/>
                  </a:lnTo>
                  <a:lnTo>
                    <a:pt x="2042460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129668" y="53622"/>
              <a:ext cx="1511132" cy="779830"/>
            </a:xfrm>
            <a:custGeom>
              <a:avLst/>
              <a:gdLst/>
              <a:ahLst/>
              <a:cxnLst/>
              <a:rect l="l" t="t" r="r" b="b"/>
              <a:pathLst>
                <a:path w="1511132" h="779830">
                  <a:moveTo>
                    <a:pt x="0" y="0"/>
                  </a:moveTo>
                  <a:lnTo>
                    <a:pt x="1511132" y="0"/>
                  </a:lnTo>
                  <a:lnTo>
                    <a:pt x="1511132" y="779830"/>
                  </a:lnTo>
                  <a:lnTo>
                    <a:pt x="0" y="779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554460" y="219759"/>
              <a:ext cx="4905702" cy="40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421"/>
                </a:lnSpc>
                <a:spcBef>
                  <a:spcPct val="0"/>
                </a:spcBef>
              </a:pPr>
              <a:r>
                <a:rPr lang="en-US" sz="2018">
                  <a:solidFill>
                    <a:srgbClr val="0A30E7"/>
                  </a:solidFill>
                  <a:latin typeface="Comic Sans"/>
                  <a:ea typeface="Comic Sans"/>
                  <a:cs typeface="Comic Sans"/>
                  <a:sym typeface="Comic Sans"/>
                </a:rPr>
                <a:t>WWW.GREENKARTING.NL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08021" y="2416432"/>
            <a:ext cx="5551279" cy="6832343"/>
            <a:chOff x="0" y="0"/>
            <a:chExt cx="6604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blipFill>
              <a:blip r:embed="rId5"/>
              <a:stretch>
                <a:fillRect l="-13687" r="-74373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92891" y="1634746"/>
            <a:ext cx="10079521" cy="685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72"/>
              </a:lnSpc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MAAK SAMEN MET JE TEAM EEN A4’TJE MET DE TITEL: </a:t>
            </a:r>
          </a:p>
          <a:p>
            <a:pPr algn="l">
              <a:lnSpc>
                <a:spcPts val="6000"/>
              </a:lnSpc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“WAT WILLEN WIJ WETEN OVER ONZE GREENKART?”</a:t>
            </a:r>
          </a:p>
          <a:p>
            <a:pPr marL="518160" lvl="1" indent="-259080" algn="l">
              <a:lnSpc>
                <a:spcPts val="5472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⚙️ ZET HIERIN MINIMAAL 5 DINGEN DIE JULLIE GAAN ONDERZOEKEN, BIJV:</a:t>
            </a:r>
          </a:p>
          <a:p>
            <a:pPr marL="518160" lvl="1" indent="-259080" algn="l">
              <a:lnSpc>
                <a:spcPts val="5472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ZWAAR MAG DE KART ZIJN?</a:t>
            </a:r>
          </a:p>
          <a:p>
            <a:pPr marL="518160" lvl="1" indent="-259080" algn="l">
              <a:lnSpc>
                <a:spcPts val="5472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KOST HET LATEN BEDRUKKEN VAN SHIRTS?</a:t>
            </a:r>
          </a:p>
          <a:p>
            <a:pPr marL="518160" lvl="1" indent="-259080" algn="l">
              <a:lnSpc>
                <a:spcPts val="5472"/>
              </a:lnSpc>
              <a:spcBef>
                <a:spcPct val="0"/>
              </a:spcBef>
              <a:buFont typeface="Arial"/>
              <a:buChar char="•"/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EEN GOEDE TEAMNAAM?</a:t>
            </a:r>
          </a:p>
          <a:p>
            <a:pPr algn="l">
              <a:lnSpc>
                <a:spcPts val="5472"/>
              </a:lnSpc>
              <a:spcBef>
                <a:spcPct val="0"/>
              </a:spcBef>
            </a:pPr>
            <a:endParaRPr lang="en-US" sz="2400" b="1" u="none" strike="noStrike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5472"/>
              </a:lnSpc>
            </a:pPr>
            <a:r>
              <a:rPr lang="en-US" sz="2400" b="1" u="none" strike="noStrike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INTERNET, INTERVIEW IEMAND OF MAAK EEN FOTO VAN EEN VOORBEELD!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92891" y="1028700"/>
            <a:ext cx="13931902" cy="63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40"/>
              </a:lnSpc>
              <a:spcBef>
                <a:spcPct val="0"/>
              </a:spcBef>
            </a:pPr>
            <a:r>
              <a:rPr lang="en-US" sz="4200" u="none" strike="noStrike">
                <a:solidFill>
                  <a:srgbClr val="94CB00"/>
                </a:solidFill>
                <a:latin typeface="Comic Sans"/>
                <a:ea typeface="Comic Sans"/>
                <a:cs typeface="Comic Sans"/>
                <a:sym typeface="Comic Sans"/>
              </a:rPr>
              <a:t>PRAKTIJKOPDRACHT 1: ONDERZOEKSPLAN MAKEN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82347" y="9095105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399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Pagina 9 van 11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40179" y="9670769"/>
            <a:ext cx="1607641" cy="394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Les 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08021" y="2538217"/>
            <a:ext cx="1177735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1"/>
              </a:lnSpc>
              <a:spcBef>
                <a:spcPct val="0"/>
              </a:spcBef>
            </a:pPr>
            <a:r>
              <a:rPr lang="en-US" sz="1118">
                <a:solidFill>
                  <a:srgbClr val="000000"/>
                </a:solidFill>
                <a:latin typeface="Comic Sans"/>
                <a:ea typeface="Comic Sans"/>
                <a:cs typeface="Comic Sans"/>
                <a:sym typeface="Comic Sans"/>
              </a:rPr>
              <a:t>FROM PROCES OPTIMISTEN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653</Words>
  <Application>Microsoft Macintosh PowerPoint</Application>
  <PresentationFormat>Aangepast</PresentationFormat>
  <Paragraphs>120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Monument Bold</vt:lpstr>
      <vt:lpstr>Arial</vt:lpstr>
      <vt:lpstr>Avenir Next LT Pro Bold</vt:lpstr>
      <vt:lpstr>Calibri</vt:lpstr>
      <vt:lpstr>Avenir</vt:lpstr>
      <vt:lpstr>Comic Sans</vt:lpstr>
      <vt:lpstr>Comic Sans Bold</vt:lpstr>
      <vt:lpstr>Avenir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Onderzoek V2</dc:title>
  <cp:lastModifiedBy>CW Bak</cp:lastModifiedBy>
  <cp:revision>3</cp:revision>
  <dcterms:created xsi:type="dcterms:W3CDTF">2006-08-16T00:00:00Z</dcterms:created>
  <dcterms:modified xsi:type="dcterms:W3CDTF">2025-10-09T12:33:24Z</dcterms:modified>
  <dc:identifier>DAGvZFG3MIU</dc:identifier>
</cp:coreProperties>
</file>