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Comic Sans Bold" panose="03000902030302020204"/>
      <p:regular r:id="rId10"/>
      <p:bold r:id="rId11"/>
    </p:embeddedFont>
    <p:embeddedFont>
      <p:font typeface="Monument Bold"/>
      <p:regular r:id="rId12"/>
      <p:bold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06" autoAdjust="0"/>
    <p:restoredTop sz="94667" autoAdjust="0"/>
  </p:normalViewPr>
  <p:slideViewPr>
    <p:cSldViewPr>
      <p:cViewPr varScale="1">
        <p:scale>
          <a:sx n="152" d="100"/>
          <a:sy n="152" d="100"/>
        </p:scale>
        <p:origin x="224" y="6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13" Type="http://schemas.openxmlformats.org/officeDocument/2006/relationships/image" Target="../media/image9.jpeg"/><Relationship Id="rId3" Type="http://schemas.microsoft.com/office/2007/relationships/media" Target="../media/media2.mp4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8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7.jpeg"/><Relationship Id="rId5" Type="http://schemas.microsoft.com/office/2007/relationships/media" Target="../media/media3.mp4"/><Relationship Id="rId1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video" Target="../media/media2.mp4"/><Relationship Id="rId9" Type="http://schemas.openxmlformats.org/officeDocument/2006/relationships/oleObject" Target="../embeddings/oleObject1.bin"/><Relationship Id="rId1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jpeg"/><Relationship Id="rId7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reenkart.electude.eu/lesson_200001947" TargetMode="External"/><Relationship Id="rId5" Type="http://schemas.openxmlformats.org/officeDocument/2006/relationships/hyperlink" Target="https://greenkart.electude.eu/lesson_200001944" TargetMode="External"/><Relationship Id="rId4" Type="http://schemas.openxmlformats.org/officeDocument/2006/relationships/hyperlink" Target="https://greenkart.electude.eu/lesson_7129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1028700" y="3363699"/>
            <a:ext cx="16230600" cy="1581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31</a:t>
            </a:r>
          </a:p>
          <a:p>
            <a:pPr algn="ctr">
              <a:lnSpc>
                <a:spcPts val="6000"/>
              </a:lnSpc>
            </a:pPr>
            <a:r>
              <a:rPr lang="en-US" sz="6000" b="1" spc="-120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AANSLUITING CONTROLLER</a:t>
            </a:r>
          </a:p>
        </p:txBody>
      </p:sp>
      <p:pic>
        <p:nvPicPr>
          <p:cNvPr id="12" name="Picture 11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2659534" h="1372470">
                <a:moveTo>
                  <a:pt x="0" y="0"/>
                </a:moveTo>
                <a:lnTo>
                  <a:pt x="2659534" y="0"/>
                </a:lnTo>
                <a:lnTo>
                  <a:pt x="2659534" y="1372470"/>
                </a:lnTo>
                <a:lnTo>
                  <a:pt x="0" y="13724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40924" y="9413594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 VAN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TextBox 6"/>
          <p:cNvSpPr txBox="1"/>
          <p:nvPr/>
        </p:nvSpPr>
        <p:spPr>
          <a:xfrm>
            <a:off x="1028700" y="3243663"/>
            <a:ext cx="133845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AANSLU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ITEN VAN DE MOTORCONTROLLER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5019675"/>
            <a:ext cx="14733413" cy="60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Next LT Pro Bold"/>
              </a:rPr>
              <a:t>🧠 ZORG DAT DE MOTOR DOET WAT JIJ WIL – VEILIG, PRECIES EN GECONTROLEERD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133349" h="584872">
                <a:moveTo>
                  <a:pt x="0" y="0"/>
                </a:moveTo>
                <a:lnTo>
                  <a:pt x="1133349" y="0"/>
                </a:lnTo>
                <a:lnTo>
                  <a:pt x="1133349" y="584872"/>
                </a:lnTo>
                <a:lnTo>
                  <a:pt x="0" y="5848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3" name="TextBox 13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2 VAN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Freeform 10"/>
          <p:cNvSpPr/>
          <p:nvPr/>
        </p:nvSpPr>
        <p:spPr>
          <a:xfrm>
            <a:off x="1130458" y="1817759"/>
            <a:ext cx="7960894" cy="5970671"/>
          </a:xfrm>
          <a:custGeom>
            <a:avLst/>
            <a:gdLst/>
            <a:ahLst/>
            <a:cxnLst/>
            <a:rect l="l" t="t" r="r" b="b"/>
            <a:pathLst>
              <a:path w="7960894" h="5970671">
                <a:moveTo>
                  <a:pt x="0" y="0"/>
                </a:moveTo>
                <a:lnTo>
                  <a:pt x="7960894" y="0"/>
                </a:lnTo>
                <a:lnTo>
                  <a:pt x="7960894" y="5970671"/>
                </a:lnTo>
                <a:lnTo>
                  <a:pt x="0" y="59706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9308246" y="1767865"/>
            <a:ext cx="7558943" cy="6533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MO</a:t>
            </a: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TORCONTROLLER VERTAALT SIGNALEN VAN HET GASPEDAAL NAAR STROOM VOOR DE MOTOR.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ALS JE DEZE VERKEERD AANSLUIT: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DRAAIT DE MOTOR DE VERKEERDE KANT OP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REAGEERT DE KART VERKEERD OF HELEMAAL NIET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KUN JE KORTSLUITING KRIJGEN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IN DEZE MODULE LEER JE: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MOTOR EN HALL-SENSOREN CORRECT AANSLUIT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DE DRAAIRICHTING CONTROLEERT EN CORRIGEERT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WAAROM KLEURCODERING SUPERBELANGRIJK 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882929" y="1028700"/>
            <a:ext cx="37833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IN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LEIDING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31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211436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3 VAN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TextBox 8"/>
          <p:cNvSpPr txBox="1"/>
          <p:nvPr/>
        </p:nvSpPr>
        <p:spPr>
          <a:xfrm>
            <a:off x="1016668" y="820080"/>
            <a:ext cx="113842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NOO</a:t>
            </a:r>
            <a:r>
              <a:rPr lang="en-US" sz="42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IT ONDER SPANNING WERKEN!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16668" y="1580670"/>
            <a:ext cx="7886700" cy="6796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48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⚠️ VEILIGHEIDSREGELS:</a:t>
            </a:r>
          </a:p>
          <a:p>
            <a:pPr marL="388620" lvl="1" indent="-194310" algn="l">
              <a:lnSpc>
                <a:spcPts val="4248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KOPPEL AL</a:t>
            </a: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TIJD EERST DE ACCU LOS</a:t>
            </a:r>
          </a:p>
          <a:p>
            <a:pPr marL="453388" lvl="1" indent="-226694" algn="l">
              <a:lnSpc>
                <a:spcPts val="4955"/>
              </a:lnSpc>
              <a:buFont typeface="Arial"/>
              <a:buChar char="•"/>
            </a:pPr>
            <a:r>
              <a:rPr lang="en-US" sz="2800" b="1" u="none" strike="noStrike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</a:rPr>
              <a:t>GEEF DAARNA GAS OM DE CONTROLLER TE LATEN LEEGLOPEN</a:t>
            </a:r>
          </a:p>
          <a:p>
            <a:pPr marL="388620" lvl="1" indent="-194310" algn="l">
              <a:lnSpc>
                <a:spcPts val="4248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DRAAG GEEN LOSSE KLEDING OF SIERADEN</a:t>
            </a:r>
          </a:p>
          <a:p>
            <a:pPr marL="388620" lvl="1" indent="-194310" algn="l">
              <a:lnSpc>
                <a:spcPts val="4248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LET OP BIJ KETTING EN TANDWIEL – </a:t>
            </a:r>
          </a:p>
          <a:p>
            <a:pPr marL="1036314" lvl="2" indent="-345438" algn="l">
              <a:lnSpc>
                <a:spcPts val="5663"/>
              </a:lnSpc>
              <a:buFont typeface="Arial"/>
              <a:buChar char="⚬"/>
            </a:pPr>
            <a:r>
              <a:rPr lang="en-US" sz="2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VINGERS KWIJT = KART KWIJT</a:t>
            </a:r>
          </a:p>
          <a:p>
            <a:pPr marL="0" lvl="0" indent="0" algn="l">
              <a:lnSpc>
                <a:spcPts val="4248"/>
              </a:lnSpc>
            </a:pPr>
            <a:endParaRPr lang="en-US" sz="32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ts val="4248"/>
              </a:lnSpc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🛠️ VOORBEREIDING:</a:t>
            </a:r>
          </a:p>
          <a:p>
            <a:pPr marL="388620" lvl="1" indent="-194310" algn="l">
              <a:lnSpc>
                <a:spcPts val="4248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LEES HET SCHEMA ZORGVULDIG</a:t>
            </a:r>
          </a:p>
          <a:p>
            <a:pPr marL="388620" lvl="1" indent="-194310" algn="l">
              <a:lnSpc>
                <a:spcPts val="4248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LEG ALLE KABELS OVERZICHTELIJK NEER</a:t>
            </a:r>
          </a:p>
          <a:p>
            <a:pPr marL="388620" lvl="1" indent="-194310" algn="l">
              <a:lnSpc>
                <a:spcPts val="4248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KABELKLEMMEN OF TYRAPS</a:t>
            </a:r>
          </a:p>
        </p:txBody>
      </p:sp>
      <p:sp>
        <p:nvSpPr>
          <p:cNvPr id="12" name="Freeform 12"/>
          <p:cNvSpPr/>
          <p:nvPr/>
        </p:nvSpPr>
        <p:spPr>
          <a:xfrm>
            <a:off x="8258956" y="1705905"/>
            <a:ext cx="9012376" cy="6699489"/>
          </a:xfrm>
          <a:custGeom>
            <a:avLst/>
            <a:gdLst/>
            <a:ahLst/>
            <a:cxnLst/>
            <a:rect l="l" t="t" r="r" b="b"/>
            <a:pathLst>
              <a:path w="8872302" h="6388058">
                <a:moveTo>
                  <a:pt x="0" y="0"/>
                </a:moveTo>
                <a:lnTo>
                  <a:pt x="8872303" y="0"/>
                </a:lnTo>
                <a:lnTo>
                  <a:pt x="8872303" y="6388058"/>
                </a:lnTo>
                <a:lnTo>
                  <a:pt x="0" y="63880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pic>
        <p:nvPicPr>
          <p:cNvPr id="13" name="Picture 12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31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9258300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4 VAN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aphicFrame>
        <p:nvGraphicFramePr>
          <p:cNvPr id="11" name="Object 11"/>
          <p:cNvGraphicFramePr/>
          <p:nvPr>
            <p:extLst>
              <p:ext uri="{D42A27DB-BD31-4B8C-83A1-F6EECF244321}">
                <p14:modId xmlns:p14="http://schemas.microsoft.com/office/powerpoint/2010/main" val="1618866953"/>
              </p:ext>
            </p:extLst>
          </p:nvPr>
        </p:nvGraphicFramePr>
        <p:xfrm>
          <a:off x="10479444" y="2665284"/>
          <a:ext cx="5245897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9" imgW="6032500" imgH="2679700" progId="Excel.Sheet.12">
                  <p:embed/>
                </p:oleObj>
              </mc:Choice>
              <mc:Fallback>
                <p:oleObj name="Worksheet" r:id="rId9" imgW="6032500" imgH="2679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479444" y="2665284"/>
                        <a:ext cx="5245897" cy="167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10819" t="4803" b="13858"/>
          <a:stretch>
            <a:fillRect/>
          </a:stretch>
        </p:blipFill>
        <p:spPr>
          <a:xfrm>
            <a:off x="908399" y="1775814"/>
            <a:ext cx="3777843" cy="6050243"/>
          </a:xfrm>
          <a:prstGeom prst="rect">
            <a:avLst/>
          </a:prstGeom>
        </p:spPr>
      </p:pic>
      <p:pic>
        <p:nvPicPr>
          <p:cNvPr id="13" name="Picture 1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rcRect l="25250" r="19568" b="26481"/>
          <a:stretch>
            <a:fillRect/>
          </a:stretch>
        </p:blipFill>
        <p:spPr>
          <a:xfrm>
            <a:off x="4806820" y="1796769"/>
            <a:ext cx="2804598" cy="6050243"/>
          </a:xfrm>
          <a:prstGeom prst="rect">
            <a:avLst/>
          </a:prstGeom>
        </p:spPr>
      </p:pic>
      <p:pic>
        <p:nvPicPr>
          <p:cNvPr id="14" name="Picture 14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rcRect l="9402" r="50225"/>
          <a:stretch>
            <a:fillRect/>
          </a:stretch>
        </p:blipFill>
        <p:spPr>
          <a:xfrm>
            <a:off x="7909699" y="1775692"/>
            <a:ext cx="2605901" cy="6007178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10948386" y="4998509"/>
            <a:ext cx="5967562" cy="7722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💡 LE</a:t>
            </a: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 OP: SOMMIGE KABELS HEBBEN DUBBELE KLEUREN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1028700"/>
            <a:ext cx="145846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AANSLUITSCHEMA MOTOR &amp; HALL SENSOREN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47800" y="7853712"/>
            <a:ext cx="2536329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MOTOR AANSLUITING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976523" y="7948638"/>
            <a:ext cx="2465192" cy="401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15"/>
              </a:lnSpc>
            </a:pPr>
            <a:r>
              <a:rPr lang="en-US" sz="2368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HALLSENSOR AANSL.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037651" y="7910364"/>
            <a:ext cx="2349996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DUBBELE KLEUREN</a:t>
            </a:r>
          </a:p>
        </p:txBody>
      </p:sp>
      <p:pic>
        <p:nvPicPr>
          <p:cNvPr id="22" name="Picture 21" descr="gk_logo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91110" y="8692894"/>
            <a:ext cx="3654653" cy="1372470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8" name="TextBox 18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31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0" name="TextBox 10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5 VAN 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100000">
                <p:cTn id="3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video>
              <p:cMediaNode vol="100000">
                <p:cTn id="4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Freeform 9"/>
          <p:cNvSpPr/>
          <p:nvPr/>
        </p:nvSpPr>
        <p:spPr>
          <a:xfrm>
            <a:off x="1121934" y="1936941"/>
            <a:ext cx="8907110" cy="6413119"/>
          </a:xfrm>
          <a:custGeom>
            <a:avLst/>
            <a:gdLst/>
            <a:ahLst/>
            <a:cxnLst/>
            <a:rect l="l" t="t" r="r" b="b"/>
            <a:pathLst>
              <a:path w="8907110" h="6413119">
                <a:moveTo>
                  <a:pt x="0" y="0"/>
                </a:moveTo>
                <a:lnTo>
                  <a:pt x="8907110" y="0"/>
                </a:lnTo>
                <a:lnTo>
                  <a:pt x="8907110" y="6413118"/>
                </a:lnTo>
                <a:lnTo>
                  <a:pt x="0" y="64131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TextBox 10"/>
          <p:cNvSpPr txBox="1"/>
          <p:nvPr/>
        </p:nvSpPr>
        <p:spPr>
          <a:xfrm>
            <a:off x="8482347" y="1028700"/>
            <a:ext cx="65836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AANSLUITEN MOTOR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029044" y="1700891"/>
            <a:ext cx="7081535" cy="6372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CON</a:t>
            </a: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TROLE: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SLUIT DE 3 MOTORDRADEN AAN VOLGENS KLEUR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SLUIT DE HALL-SENSOREN CORRECT AAN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BEVESTIG DE KABELS MET KLEMMEN OF TYRAPS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LAAT DOOR DOCENT CONTROLEREN VÓÓR STROOM EROP GAAT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📷 MAAK FOTO VAN JOUW AANGESLOTEN CONTROLLER VANUIT BOVENAANZICHT</a:t>
            </a:r>
          </a:p>
          <a:p>
            <a:pPr algn="l">
              <a:lnSpc>
                <a:spcPts val="3204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🔄 KLOPT DE DRAAIRICHTING NIET?</a:t>
            </a:r>
          </a:p>
          <a:p>
            <a:pPr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KOPPEL ACCU LOS EN LAAT DE CONTROLLER LEEGLOPEN</a:t>
            </a:r>
          </a:p>
          <a:p>
            <a:pPr algn="l">
              <a:lnSpc>
                <a:spcPts val="3204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LESSEN: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1800" b="1" u="sng" strike="noStrike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4" tooltip="https://greenkart.electude.eu/lesson_7129"/>
              </a:rPr>
              <a:t>DRAAIRICHTING DRAAISTROOMMOTOR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1800" b="1" u="sng" strike="noStrike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5" tooltip="https://greenkart.electude.eu/lesson_200001944"/>
              </a:rPr>
              <a:t>ELEKTROMOTOR</a:t>
            </a:r>
          </a:p>
          <a:p>
            <a:pPr marL="388620" lvl="1" indent="-194310" algn="l">
              <a:lnSpc>
                <a:spcPts val="3204"/>
              </a:lnSpc>
              <a:buFont typeface="Arial"/>
              <a:buChar char="•"/>
            </a:pPr>
            <a:r>
              <a:rPr lang="en-US" sz="1800" b="1" u="sng" strike="noStrike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6" tooltip="https://greenkart.electude.eu/lesson_200001947"/>
              </a:rPr>
              <a:t>ELEKTROMOTOR: MOTOR MET PERMANENTE MAGNEET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3" name="TextBox 13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31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8" name="TextBox 8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6 VAN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Freeform 9"/>
          <p:cNvSpPr/>
          <p:nvPr/>
        </p:nvSpPr>
        <p:spPr>
          <a:xfrm>
            <a:off x="1193551" y="1172686"/>
            <a:ext cx="9631915" cy="7235976"/>
          </a:xfrm>
          <a:custGeom>
            <a:avLst/>
            <a:gdLst/>
            <a:ahLst/>
            <a:cxnLst/>
            <a:rect l="l" t="t" r="r" b="b"/>
            <a:pathLst>
              <a:path w="9631915" h="7235976">
                <a:moveTo>
                  <a:pt x="0" y="0"/>
                </a:moveTo>
                <a:lnTo>
                  <a:pt x="9631916" y="0"/>
                </a:lnTo>
                <a:lnTo>
                  <a:pt x="9631916" y="7235976"/>
                </a:lnTo>
                <a:lnTo>
                  <a:pt x="0" y="72359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TextBox 10"/>
          <p:cNvSpPr txBox="1"/>
          <p:nvPr/>
        </p:nvSpPr>
        <p:spPr>
          <a:xfrm>
            <a:off x="6001119" y="587132"/>
            <a:ext cx="7233933" cy="12763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DRAAIRICH</a:t>
            </a:r>
            <a:r>
              <a:rPr lang="en-US" sz="32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TING VERKEERD &amp; OMKEREN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825467" y="2533650"/>
            <a:ext cx="6084121" cy="5745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87"/>
              </a:lnSpc>
            </a:pPr>
            <a:r>
              <a:rPr lang="en-US" sz="227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→ VERWISSEL GEEL EN BLAUW BIJ DE MOTOR ÉN DE SENSOR </a:t>
            </a:r>
          </a:p>
          <a:p>
            <a:pPr marL="0" lvl="0" indent="0" algn="l">
              <a:lnSpc>
                <a:spcPts val="4587"/>
              </a:lnSpc>
            </a:pPr>
            <a:r>
              <a:rPr lang="en-US" sz="227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HET SCHEMA HIERNAAST OM HET GOED TE KRIJGEN</a:t>
            </a:r>
          </a:p>
          <a:p>
            <a:pPr marL="0" lvl="0" indent="0" algn="l">
              <a:lnSpc>
                <a:spcPts val="4587"/>
              </a:lnSpc>
            </a:pPr>
            <a:endParaRPr lang="en-US" sz="227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ts val="4587"/>
              </a:lnSpc>
            </a:pPr>
            <a:r>
              <a:rPr lang="en-US" sz="227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LET OP DE DUBBELE KLEUREN VAN DE CONTROLER</a:t>
            </a:r>
          </a:p>
          <a:p>
            <a:pPr marL="0" lvl="0" indent="0" algn="l">
              <a:lnSpc>
                <a:spcPts val="4587"/>
              </a:lnSpc>
            </a:pPr>
            <a:r>
              <a:rPr lang="en-US" sz="227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📷 MAAK FOTO VAN JOUW AANGESLOTEN CONTROLLER VANUIT BOVENAANZICHT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3" name="TextBox 13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31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8" name="TextBox 8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7 VAN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8039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Freeform 11"/>
          <p:cNvSpPr/>
          <p:nvPr/>
        </p:nvSpPr>
        <p:spPr>
          <a:xfrm>
            <a:off x="1048973" y="1786650"/>
            <a:ext cx="8730540" cy="5827635"/>
          </a:xfrm>
          <a:custGeom>
            <a:avLst/>
            <a:gdLst/>
            <a:ahLst/>
            <a:cxnLst/>
            <a:rect l="l" t="t" r="r" b="b"/>
            <a:pathLst>
              <a:path w="8730540" h="5827635">
                <a:moveTo>
                  <a:pt x="0" y="0"/>
                </a:moveTo>
                <a:lnTo>
                  <a:pt x="8730540" y="0"/>
                </a:lnTo>
                <a:lnTo>
                  <a:pt x="8730540" y="5827635"/>
                </a:lnTo>
                <a:lnTo>
                  <a:pt x="0" y="58276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10363200" y="2507320"/>
            <a:ext cx="5549081" cy="4372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WEE</a:t>
            </a: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 NU: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MOTORCONTROLLER EN MOTOR CORRECT AANSLUIT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DRAAIRICHTING TEST EN CORRIGEERT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VEILIG WERKT MET STROOM EN BEWEGENDE ONDERDELEN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👉 KLAAR MET TESTEN? DAN IS JE GREENKART ELEKTRISCH RIJKLAAR! ⚡🛞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28700" y="1028700"/>
            <a:ext cx="41833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AFSLUI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TING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5" name="TextBox 15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31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0" name="TextBox 10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8 VAN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401</Words>
  <Application>Microsoft Macintosh PowerPoint</Application>
  <PresentationFormat>Aangepast</PresentationFormat>
  <Paragraphs>84</Paragraphs>
  <Slides>8</Slides>
  <Notes>0</Notes>
  <HiddenSlides>0</HiddenSlides>
  <MMClips>3</MMClips>
  <ScaleCrop>false</ScaleCrop>
  <HeadingPairs>
    <vt:vector size="8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4" baseType="lpstr">
      <vt:lpstr>Arial</vt:lpstr>
      <vt:lpstr>Monument Bold</vt:lpstr>
      <vt:lpstr>Comic Sans Bold</vt:lpstr>
      <vt:lpstr>Calibri</vt:lpstr>
      <vt:lpstr>Office Theme</vt:lpstr>
      <vt:lpstr>Worksheet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32 aansluiting controller</dc:title>
  <cp:lastModifiedBy>CW Bak</cp:lastModifiedBy>
  <cp:revision>3</cp:revision>
  <cp:lastPrinted>2026-03-10T14:08:56Z</cp:lastPrinted>
  <dcterms:created xsi:type="dcterms:W3CDTF">2006-08-16T00:00:00Z</dcterms:created>
  <dcterms:modified xsi:type="dcterms:W3CDTF">2026-08-21T07:33:44Z</dcterms:modified>
  <dc:identifier>DAGv9NIrAKM</dc:identifier>
</cp:coreProperties>
</file>