
<file path=[Content_Types].xml><?xml version="1.0" encoding="utf-8"?>
<Types xmlns="http://schemas.openxmlformats.org/package/2006/content-types">
  <Default ContentType="application/vnd.openxmlformats-officedocument.oleObject" Extension="bin"/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Comic Sans" charset="1" panose="03000702030302020204"/>
      <p:regular r:id="rId14"/>
    </p:embeddedFont>
    <p:embeddedFont>
      <p:font typeface="Monument Bold" charset="1" panose="00000300000000000000"/>
      <p:regular r:id="rId15"/>
    </p:embeddedFont>
    <p:embeddedFont>
      <p:font typeface="Avenir Bold" charset="1" panose="020B0703020203020204"/>
      <p:regular r:id="rId16"/>
    </p:embeddedFont>
    <p:embeddedFont>
      <p:font typeface="Avenir" charset="1" panose="020B0503020203020204"/>
      <p:regular r:id="rId17"/>
    </p:embeddedFont>
    <p:embeddedFont>
      <p:font typeface="Comic Sans Bold" charset="1" panose="03000902030302020204"/>
      <p:regular r:id="rId18"/>
    </p:embeddedFont>
    <p:embeddedFont>
      <p:font typeface="Avenir Next LT Pro Bold" charset="1" panose="020B0804020202020204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3vOWAoaQ.mp4" Type="http://schemas.openxmlformats.org/officeDocument/2006/relationships/video"/><Relationship Id="rId11" Target="../media/VAG3vOWAoaQ.mp4" Type="http://schemas.microsoft.com/office/2007/relationships/media"/><Relationship Id="rId12" Target="../media/image10.jpeg" Type="http://schemas.openxmlformats.org/officeDocument/2006/relationships/image"/><Relationship Id="rId13" Target="../media/VAG3vPZZPaQ.mp4" Type="http://schemas.openxmlformats.org/officeDocument/2006/relationships/video"/><Relationship Id="rId14" Target="../media/VAG3vPZZPaQ.mp4" Type="http://schemas.microsoft.com/office/2007/relationships/media"/><Relationship Id="rId15" Target="../media/image11.jpeg" Type="http://schemas.openxmlformats.org/officeDocument/2006/relationships/image"/><Relationship Id="rId16" Target="../media/VAG3vKp6LYo.mp4" Type="http://schemas.openxmlformats.org/officeDocument/2006/relationships/video"/><Relationship Id="rId17" Target="../media/VAG3vKp6LYo.mp4" Type="http://schemas.microsoft.com/office/2007/relationships/media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8.png" Type="http://schemas.openxmlformats.org/officeDocument/2006/relationships/image"/><Relationship Id="rId8" Target="../embeddings/oleObject1.bin" Type="http://schemas.openxmlformats.org/officeDocument/2006/relationships/oleObject"/><Relationship Id="rId9" Target="../media/image9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7.jpeg" Type="http://schemas.openxmlformats.org/officeDocument/2006/relationships/image"/><Relationship Id="rId6" Target="https://greenkart.electude.eu/lesson_7129" TargetMode="External" Type="http://schemas.openxmlformats.org/officeDocument/2006/relationships/hyperlink"/><Relationship Id="rId7" Target="https://greenkart.electude.eu/lesson_200001944" TargetMode="External" Type="http://schemas.openxmlformats.org/officeDocument/2006/relationships/hyperlink"/><Relationship Id="rId8" Target="https://greenkart.electude.eu/lesson_200001947" TargetMode="External" Type="http://schemas.openxmlformats.org/officeDocument/2006/relationships/hyperlink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1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1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2525921" y="2581676"/>
            <a:ext cx="13236192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2525853" y="8043702"/>
            <a:ext cx="1323626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true" rot="0">
            <a:off x="14984952" y="6487891"/>
            <a:ext cx="479409" cy="479409"/>
          </a:xfrm>
          <a:custGeom>
            <a:avLst/>
            <a:gdLst/>
            <a:ahLst/>
            <a:cxnLst/>
            <a:rect r="r" b="b" t="t" l="l"/>
            <a:pathLst>
              <a:path h="479409" w="479409">
                <a:moveTo>
                  <a:pt x="0" y="479409"/>
                </a:moveTo>
                <a:lnTo>
                  <a:pt x="479409" y="479409"/>
                </a:lnTo>
                <a:lnTo>
                  <a:pt x="479409" y="0"/>
                </a:lnTo>
                <a:lnTo>
                  <a:pt x="0" y="0"/>
                </a:lnTo>
                <a:lnTo>
                  <a:pt x="0" y="47940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8041124"/>
            <a:ext cx="3594651" cy="1372470"/>
          </a:xfrm>
          <a:custGeom>
            <a:avLst/>
            <a:gdLst/>
            <a:ahLst/>
            <a:cxnLst/>
            <a:rect r="r" b="b" t="t" l="l"/>
            <a:pathLst>
              <a:path h="1372470" w="3594651">
                <a:moveTo>
                  <a:pt x="0" y="0"/>
                </a:moveTo>
                <a:lnTo>
                  <a:pt x="3594651" y="0"/>
                </a:lnTo>
                <a:lnTo>
                  <a:pt x="3594651" y="1372470"/>
                </a:lnTo>
                <a:lnTo>
                  <a:pt x="0" y="1372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22459" y="8041124"/>
            <a:ext cx="2659534" cy="1372470"/>
          </a:xfrm>
          <a:custGeom>
            <a:avLst/>
            <a:gdLst/>
            <a:ahLst/>
            <a:cxnLst/>
            <a:rect r="r" b="b" t="t" l="l"/>
            <a:pathLst>
              <a:path h="1372470" w="2659534">
                <a:moveTo>
                  <a:pt x="0" y="0"/>
                </a:moveTo>
                <a:lnTo>
                  <a:pt x="2659534" y="0"/>
                </a:lnTo>
                <a:lnTo>
                  <a:pt x="2659534" y="1372470"/>
                </a:lnTo>
                <a:lnTo>
                  <a:pt x="0" y="1372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440924" y="9413594"/>
            <a:ext cx="3682897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21"/>
              </a:lnSpc>
              <a:spcBef>
                <a:spcPct val="0"/>
              </a:spcBef>
            </a:pPr>
            <a:r>
              <a:rPr lang="en-US" sz="2018" strike="noStrike" u="none">
                <a:solidFill>
                  <a:srgbClr val="0A30E7"/>
                </a:solidFill>
                <a:latin typeface="Comic Sans"/>
                <a:ea typeface="Comic Sans"/>
                <a:cs typeface="Comic Sans"/>
                <a:sym typeface="Comic Sans"/>
              </a:rPr>
              <a:t>WWW.GREENKARTING.NL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3363699"/>
            <a:ext cx="16230600" cy="1581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spc="-120">
                <a:solidFill>
                  <a:srgbClr val="94CB00"/>
                </a:solidFill>
                <a:latin typeface="Monument Bold"/>
                <a:ea typeface="Monument Bold"/>
                <a:cs typeface="Monument Bold"/>
                <a:sym typeface="Monument Bold"/>
              </a:rPr>
              <a:t>32</a:t>
            </a:r>
          </a:p>
          <a:p>
            <a:pPr algn="ctr">
              <a:lnSpc>
                <a:spcPts val="6000"/>
              </a:lnSpc>
            </a:pPr>
            <a:r>
              <a:rPr lang="en-US" sz="6000" spc="-120">
                <a:solidFill>
                  <a:srgbClr val="94CB00"/>
                </a:solidFill>
                <a:latin typeface="Monument Bold"/>
                <a:ea typeface="Monument Bold"/>
                <a:cs typeface="Monument Bold"/>
                <a:sym typeface="Monument Bold"/>
              </a:rPr>
              <a:t>AANSLUITING CONTROLLER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82347" y="9095105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1959"/>
              </a:lnSpc>
              <a:spcBef>
                <a:spcPct val="0"/>
              </a:spcBef>
            </a:pPr>
            <a:r>
              <a:rPr lang="en-US" b="true" sz="1399">
                <a:solidFill>
                  <a:srgbClr val="0A30E7"/>
                </a:solidFill>
                <a:latin typeface="Avenir Bold"/>
                <a:ea typeface="Avenir Bold"/>
                <a:cs typeface="Avenir Bold"/>
                <a:sym typeface="Avenir Bold"/>
              </a:rPr>
              <a:t>Pagina 1 van 8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258956" y="967076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Hoofdstuk 32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2525921" y="2581676"/>
            <a:ext cx="13236192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2525921" y="1652748"/>
            <a:ext cx="13236192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true" rot="0">
            <a:off x="14984952" y="6487891"/>
            <a:ext cx="479409" cy="479409"/>
          </a:xfrm>
          <a:custGeom>
            <a:avLst/>
            <a:gdLst/>
            <a:ahLst/>
            <a:cxnLst/>
            <a:rect r="r" b="b" t="t" l="l"/>
            <a:pathLst>
              <a:path h="479409" w="479409">
                <a:moveTo>
                  <a:pt x="0" y="479409"/>
                </a:moveTo>
                <a:lnTo>
                  <a:pt x="479409" y="479409"/>
                </a:lnTo>
                <a:lnTo>
                  <a:pt x="479409" y="0"/>
                </a:lnTo>
                <a:lnTo>
                  <a:pt x="0" y="0"/>
                </a:lnTo>
                <a:lnTo>
                  <a:pt x="0" y="47940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3243663"/>
            <a:ext cx="16230600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AANSLU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ITE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 VAN DE MOTORCONTRO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LER</a:t>
            </a:r>
          </a:p>
        </p:txBody>
      </p:sp>
      <p:sp>
        <p:nvSpPr>
          <p:cNvPr name="AutoShape 7" id="7"/>
          <p:cNvSpPr/>
          <p:nvPr/>
        </p:nvSpPr>
        <p:spPr>
          <a:xfrm>
            <a:off x="2672154" y="9253537"/>
            <a:ext cx="1323626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9288992"/>
            <a:ext cx="1531845" cy="584872"/>
          </a:xfrm>
          <a:custGeom>
            <a:avLst/>
            <a:gdLst/>
            <a:ahLst/>
            <a:cxnLst/>
            <a:rect r="r" b="b" t="t" l="l"/>
            <a:pathLst>
              <a:path h="584872" w="1531845">
                <a:moveTo>
                  <a:pt x="0" y="0"/>
                </a:moveTo>
                <a:lnTo>
                  <a:pt x="1531845" y="0"/>
                </a:lnTo>
                <a:lnTo>
                  <a:pt x="1531845" y="584872"/>
                </a:lnTo>
                <a:lnTo>
                  <a:pt x="0" y="584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125951" y="9288992"/>
            <a:ext cx="1133349" cy="584872"/>
          </a:xfrm>
          <a:custGeom>
            <a:avLst/>
            <a:gdLst/>
            <a:ahLst/>
            <a:cxnLst/>
            <a:rect r="r" b="b" t="t" l="l"/>
            <a:pathLst>
              <a:path h="584872" w="1133349">
                <a:moveTo>
                  <a:pt x="0" y="0"/>
                </a:moveTo>
                <a:lnTo>
                  <a:pt x="1133349" y="0"/>
                </a:lnTo>
                <a:lnTo>
                  <a:pt x="1133349" y="584872"/>
                </a:lnTo>
                <a:lnTo>
                  <a:pt x="0" y="5848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444545" y="9413594"/>
            <a:ext cx="3679277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21"/>
              </a:lnSpc>
              <a:spcBef>
                <a:spcPct val="0"/>
              </a:spcBef>
            </a:pPr>
            <a:r>
              <a:rPr lang="en-US" sz="2018">
                <a:solidFill>
                  <a:srgbClr val="0A30E7"/>
                </a:solidFill>
                <a:latin typeface="Comic Sans"/>
                <a:ea typeface="Comic Sans"/>
                <a:cs typeface="Comic Sans"/>
                <a:sym typeface="Comic Sans"/>
              </a:rPr>
              <a:t>WWW.GREENKARTING.NL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5019675"/>
            <a:ext cx="14733413" cy="604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A30E7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rPr>
              <a:t>🧠 Zorg dat de motor doet wat jij wil – veilig, precies en gecontroleerd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82347" y="9095105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1959"/>
              </a:lnSpc>
              <a:spcBef>
                <a:spcPct val="0"/>
              </a:spcBef>
            </a:pPr>
            <a:r>
              <a:rPr lang="en-US" b="true" sz="1399">
                <a:solidFill>
                  <a:srgbClr val="0A30E7"/>
                </a:solidFill>
                <a:latin typeface="Avenir Bold"/>
                <a:ea typeface="Avenir Bold"/>
                <a:cs typeface="Avenir Bold"/>
                <a:sym typeface="Avenir Bold"/>
              </a:rPr>
              <a:t>Pagina 2 van 8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58956" y="967076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Hoofdstuk 32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0337" y="58652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true" rot="0">
            <a:off x="16971328" y="991361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9211436"/>
            <a:ext cx="16230600" cy="625089"/>
            <a:chOff x="0" y="0"/>
            <a:chExt cx="21640800" cy="833452"/>
          </a:xfrm>
        </p:grpSpPr>
        <p:sp>
          <p:nvSpPr>
            <p:cNvPr name="AutoShape 6" id="6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30458" y="1817759"/>
            <a:ext cx="7960894" cy="5970671"/>
          </a:xfrm>
          <a:custGeom>
            <a:avLst/>
            <a:gdLst/>
            <a:ahLst/>
            <a:cxnLst/>
            <a:rect r="r" b="b" t="t" l="l"/>
            <a:pathLst>
              <a:path h="5970671" w="7960894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700357" y="2243462"/>
            <a:ext cx="7558943" cy="5172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04"/>
              </a:lnSpc>
              <a:spcBef>
                <a:spcPct val="0"/>
              </a:spcBef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DE MO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ORCONTROLL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 VERTAALT SIGNALEN VAN HET GASPEDAAL NAAR STROOM VOOR DE MOTOR.</a:t>
            </a:r>
          </a:p>
          <a:p>
            <a:pPr algn="l" marL="0" indent="0" lvl="0">
              <a:lnSpc>
                <a:spcPts val="3204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ALS JE DEZE VER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EERD AAN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LUI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:</a:t>
            </a:r>
          </a:p>
          <a:p>
            <a:pPr algn="l" marL="388620" indent="-194310" lvl="1">
              <a:lnSpc>
                <a:spcPts val="320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DRAAIT DE MOTOR DE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V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ERKEERDE K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NT OP</a:t>
            </a:r>
          </a:p>
          <a:p>
            <a:pPr algn="l" marL="388620" indent="-194310" lvl="1">
              <a:lnSpc>
                <a:spcPts val="320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REAGEERT DE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ART VERKEERD OF HELEMAAL NIET</a:t>
            </a:r>
          </a:p>
          <a:p>
            <a:pPr algn="l" marL="388620" indent="-194310" lvl="1">
              <a:lnSpc>
                <a:spcPts val="320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KUN JE KORTSLUITING KRIJGEN</a:t>
            </a:r>
          </a:p>
          <a:p>
            <a:pPr algn="l" marL="0" indent="0" lvl="0">
              <a:lnSpc>
                <a:spcPts val="3204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3204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IN DEZE MODULE LEER JE:</a:t>
            </a:r>
          </a:p>
          <a:p>
            <a:pPr algn="l" marL="388620" indent="-194310" lvl="1">
              <a:lnSpc>
                <a:spcPts val="320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HOE JE MOTOR EN HALL-SENSOREN CORRECT AANSLUIT</a:t>
            </a:r>
          </a:p>
          <a:p>
            <a:pPr algn="l" marL="388620" indent="-194310" lvl="1">
              <a:lnSpc>
                <a:spcPts val="320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HOE JE DE DRAAIRICHTING CONTROLEERT EN CORRIGEERT</a:t>
            </a:r>
          </a:p>
          <a:p>
            <a:pPr algn="l" marL="388620" indent="-194310" lvl="1">
              <a:lnSpc>
                <a:spcPts val="320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WAAROM KLEURCODERING SUPERBELANGRIJK IS</a:t>
            </a:r>
          </a:p>
          <a:p>
            <a:pPr algn="l" marL="0" indent="0" lvl="0">
              <a:lnSpc>
                <a:spcPts val="3204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8882929" y="1028700"/>
            <a:ext cx="8088399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IN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EIDING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482347" y="9095105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1959"/>
              </a:lnSpc>
              <a:spcBef>
                <a:spcPct val="0"/>
              </a:spcBef>
            </a:pPr>
            <a:r>
              <a:rPr lang="en-US" b="true" sz="1399">
                <a:solidFill>
                  <a:srgbClr val="0A30E7"/>
                </a:solidFill>
                <a:latin typeface="Avenir Bold"/>
                <a:ea typeface="Avenir Bold"/>
                <a:cs typeface="Avenir Bold"/>
                <a:sym typeface="Avenir Bold"/>
              </a:rPr>
              <a:t>Pagina 3 van 8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58956" y="967076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Hoofdstuk 32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9258300"/>
            <a:ext cx="16230600" cy="625089"/>
            <a:chOff x="0" y="0"/>
            <a:chExt cx="21640800" cy="833452"/>
          </a:xfrm>
        </p:grpSpPr>
        <p:sp>
          <p:nvSpPr>
            <p:cNvPr name="AutoShape 4" id="4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28700" y="1028700"/>
            <a:ext cx="16230600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NOO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IT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OND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 SPANNING WERKEN!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92582" y="1817311"/>
            <a:ext cx="6763736" cy="6707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48"/>
              </a:lnSpc>
            </a:pPr>
            <a:r>
              <a:rPr lang="en-US" sz="1800" b="tru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⚠️ VEILIGHEIDSREGELS:</a:t>
            </a:r>
          </a:p>
          <a:p>
            <a:pPr algn="l" marL="388620" indent="-194310" lvl="1">
              <a:lnSpc>
                <a:spcPts val="4248"/>
              </a:lnSpc>
              <a:buFont typeface="Arial"/>
              <a:buChar char="•"/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Koppel al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IJD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ERST DE ACCU LOS</a:t>
            </a:r>
          </a:p>
          <a:p>
            <a:pPr algn="l" marL="453388" indent="-226694" lvl="1">
              <a:lnSpc>
                <a:spcPts val="4955"/>
              </a:lnSpc>
              <a:buFont typeface="Arial"/>
              <a:buChar char="•"/>
            </a:pPr>
            <a:r>
              <a:rPr lang="en-US" b="true" sz="2099" strike="noStrike" u="none">
                <a:solidFill>
                  <a:srgbClr val="E21C1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GEEF DAARNA GAS OM DE CONTROLLER TE LATEN LEEGLOPEN</a:t>
            </a:r>
          </a:p>
          <a:p>
            <a:pPr algn="l" marL="388620" indent="-194310" lvl="1">
              <a:lnSpc>
                <a:spcPts val="4248"/>
              </a:lnSpc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DRAAG GEEN LOSSE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LEDING OF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IERADEN</a:t>
            </a:r>
          </a:p>
          <a:p>
            <a:pPr algn="l" marL="388620" indent="-194310" lvl="1">
              <a:lnSpc>
                <a:spcPts val="4248"/>
              </a:lnSpc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OP BIJ KETTING EN TANDWIEL – </a:t>
            </a:r>
          </a:p>
          <a:p>
            <a:pPr algn="l" marL="1036314" indent="-345438" lvl="2">
              <a:lnSpc>
                <a:spcPts val="5663"/>
              </a:lnSpc>
              <a:buFont typeface="Arial"/>
              <a:buChar char="⚬"/>
            </a:pPr>
            <a:r>
              <a:rPr lang="en-US" b="true" sz="2399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VINGERS KWIJT = KART KWIJT</a:t>
            </a:r>
          </a:p>
          <a:p>
            <a:pPr algn="l" marL="0" indent="0" lvl="0">
              <a:lnSpc>
                <a:spcPts val="4248"/>
              </a:lnSpc>
            </a:pPr>
          </a:p>
          <a:p>
            <a:pPr algn="l" marL="0" indent="0" lvl="0">
              <a:lnSpc>
                <a:spcPts val="4248"/>
              </a:lnSpc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🛠️ VOORBEREIDING:</a:t>
            </a:r>
          </a:p>
          <a:p>
            <a:pPr algn="l" marL="388620" indent="-194310" lvl="1">
              <a:lnSpc>
                <a:spcPts val="4248"/>
              </a:lnSpc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LEES HET SCHEMA ZORGVULDIG</a:t>
            </a:r>
          </a:p>
          <a:p>
            <a:pPr algn="l" marL="388620" indent="-194310" lvl="1">
              <a:lnSpc>
                <a:spcPts val="4248"/>
              </a:lnSpc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LEG ALLE KABELS OVERZICHTELIJK NEER</a:t>
            </a:r>
          </a:p>
          <a:p>
            <a:pPr algn="l" marL="388620" indent="-194310" lvl="1">
              <a:lnSpc>
                <a:spcPts val="4248"/>
              </a:lnSpc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GEBRUIK KABELKLEMMEN OF TYRAPS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82347" y="9095105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1959"/>
              </a:lnSpc>
              <a:spcBef>
                <a:spcPct val="0"/>
              </a:spcBef>
            </a:pPr>
            <a:r>
              <a:rPr lang="en-US" b="true" sz="1399">
                <a:solidFill>
                  <a:srgbClr val="0A30E7"/>
                </a:solidFill>
                <a:latin typeface="Avenir Bold"/>
                <a:ea typeface="Avenir Bold"/>
                <a:cs typeface="Avenir Bold"/>
                <a:sym typeface="Avenir Bold"/>
              </a:rPr>
              <a:t>Pagina 4 van 8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258956" y="967076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Hoofdstuk 32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8258956" y="2017336"/>
            <a:ext cx="8872302" cy="6388058"/>
          </a:xfrm>
          <a:custGeom>
            <a:avLst/>
            <a:gdLst/>
            <a:ahLst/>
            <a:cxnLst/>
            <a:rect r="r" b="b" t="t" l="l"/>
            <a:pathLst>
              <a:path h="6388058" w="8872302">
                <a:moveTo>
                  <a:pt x="0" y="0"/>
                </a:moveTo>
                <a:lnTo>
                  <a:pt x="8872303" y="0"/>
                </a:lnTo>
                <a:lnTo>
                  <a:pt x="8872303" y="6388058"/>
                </a:lnTo>
                <a:lnTo>
                  <a:pt x="0" y="6388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676895"/>
            <a:ext cx="16230600" cy="0"/>
          </a:xfrm>
          <a:prstGeom prst="line">
            <a:avLst/>
          </a:prstGeom>
          <a:ln cap="flat" w="9525">
            <a:solidFill>
              <a:srgbClr val="8A63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028700" y="2276845"/>
            <a:ext cx="16230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7" id="7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graphicFrame>
        <p:nvGraphicFramePr>
          <p:cNvPr name="Object 11" id="11"/>
          <p:cNvGraphicFramePr/>
          <p:nvPr/>
        </p:nvGraphicFramePr>
        <p:xfrm>
          <a:off x="10984703" y="2827732"/>
          <a:ext cx="5029200" cy="1676400"/>
        </p:xfrm>
        <a:graphic>
          <a:graphicData uri="http://schemas.openxmlformats.org/presentationml/2006/ole">
            <p:oleObj imgW="6032500" imgH="2679700" r:id="rId8" progId="Excel.Sheet.12" name="Worksheet">
              <p:embed/>
              <p:pic>
                <p:nvPicPr>
                  <p:cNvPr name="" id="0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270000" y="1270000"/>
                    <a:ext cx="1270000" cy="1270000"/>
                  </a:xfrm>
                  <a:prstGeom prst="rect"/>
                </p:spPr>
              </p:pic>
            </p:oleObj>
          </a:graphicData>
        </a:graphic>
      </p:graphicFrame>
      <p:pic>
        <p:nvPicPr>
          <p:cNvPr name="Picture 12" id="12">
            <a:hlinkClick action="ppaction://media"/>
          </p:cNvPr>
          <p:cNvPicPr>
            <a:picLocks noChangeAspect="true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rcRect l="10819" t="4803" r="0" b="13858"/>
          <a:stretch>
            <a:fillRect/>
          </a:stretch>
        </p:blipFill>
        <p:spPr>
          <a:xfrm flipH="false" flipV="false" rot="0">
            <a:off x="1141243" y="2691810"/>
            <a:ext cx="3777843" cy="6050243"/>
          </a:xfrm>
          <a:prstGeom prst="rect">
            <a:avLst/>
          </a:prstGeom>
        </p:spPr>
      </p:pic>
      <p:pic>
        <p:nvPicPr>
          <p:cNvPr name="Picture 13" id="13">
            <a:hlinkClick action="ppaction://media"/>
          </p:cNvPr>
          <p:cNvPicPr>
            <a:picLocks noChangeAspect="true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/>
          <a:srcRect l="25250" t="0" r="19568" b="26481"/>
          <a:stretch>
            <a:fillRect/>
          </a:stretch>
        </p:blipFill>
        <p:spPr>
          <a:xfrm flipH="false" flipV="false" rot="0">
            <a:off x="5039664" y="2712765"/>
            <a:ext cx="2804598" cy="6050243"/>
          </a:xfrm>
          <a:prstGeom prst="rect">
            <a:avLst/>
          </a:prstGeom>
        </p:spPr>
      </p:pic>
      <p:pic>
        <p:nvPicPr>
          <p:cNvPr name="Picture 14" id="14">
            <a:hlinkClick action="ppaction://media"/>
          </p:cNvPr>
          <p:cNvPicPr>
            <a:picLocks noChangeAspect="true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rcRect l="9402" t="0" r="50225" b="0"/>
          <a:stretch>
            <a:fillRect/>
          </a:stretch>
        </p:blipFill>
        <p:spPr>
          <a:xfrm flipH="false" flipV="false" rot="0">
            <a:off x="8142543" y="2827732"/>
            <a:ext cx="2546885" cy="5871133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11147752" y="7295396"/>
            <a:ext cx="5967562" cy="772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04"/>
              </a:lnSpc>
              <a:spcBef>
                <a:spcPct val="0"/>
              </a:spcBef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💡 LE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OP: SOMMIG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ABEL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HEBBEN DUBBELE KLEUREN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1028700"/>
            <a:ext cx="15870264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AANSLUITSCH</a:t>
            </a:r>
            <a:r>
              <a:rPr lang="en-US" b="true" sz="4200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EMA MOTOR &amp; HALL SENSOREN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482347" y="9095105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1959"/>
              </a:lnSpc>
              <a:spcBef>
                <a:spcPct val="0"/>
              </a:spcBef>
            </a:pPr>
            <a:r>
              <a:rPr lang="en-US" b="true" sz="1399">
                <a:solidFill>
                  <a:srgbClr val="0A30E7"/>
                </a:solidFill>
                <a:latin typeface="Avenir Bold"/>
                <a:ea typeface="Avenir Bold"/>
                <a:cs typeface="Avenir Bold"/>
                <a:sym typeface="Avenir Bold"/>
              </a:rPr>
              <a:t>Pagina 5 van 8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258956" y="967076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Hoofdstuk 32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62000" y="8773195"/>
            <a:ext cx="2536329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Motor aansluiting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209367" y="8773195"/>
            <a:ext cx="2465192" cy="401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5"/>
              </a:lnSpc>
            </a:pPr>
            <a:r>
              <a:rPr lang="en-US" sz="2368" b="true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Hallsensor aansl.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258956" y="8698865"/>
            <a:ext cx="2349996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Dubbele kleuren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5" id="5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21934" y="1936941"/>
            <a:ext cx="8907110" cy="6413119"/>
          </a:xfrm>
          <a:custGeom>
            <a:avLst/>
            <a:gdLst/>
            <a:ahLst/>
            <a:cxnLst/>
            <a:rect r="r" b="b" t="t" l="l"/>
            <a:pathLst>
              <a:path h="6413119" w="8907110">
                <a:moveTo>
                  <a:pt x="0" y="0"/>
                </a:moveTo>
                <a:lnTo>
                  <a:pt x="8907110" y="0"/>
                </a:lnTo>
                <a:lnTo>
                  <a:pt x="8907110" y="6413118"/>
                </a:lnTo>
                <a:lnTo>
                  <a:pt x="0" y="64131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482347" y="1028700"/>
            <a:ext cx="8628232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AANSLUITEN MOTOR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029044" y="1700891"/>
            <a:ext cx="7081535" cy="6372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04"/>
              </a:lnSpc>
              <a:spcBef>
                <a:spcPct val="0"/>
              </a:spcBef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✅ CON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ROL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:</a:t>
            </a:r>
          </a:p>
          <a:p>
            <a:pPr algn="l" marL="388620" indent="-194310" lvl="1">
              <a:lnSpc>
                <a:spcPts val="320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SLUIT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DE 3 MOTORDR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AAN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V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OL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GEN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KL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UR</a:t>
            </a:r>
          </a:p>
          <a:p>
            <a:pPr algn="l" marL="388620" indent="-194310" lvl="1">
              <a:lnSpc>
                <a:spcPts val="320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SLUI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DE HALL-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ENSOREN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ORR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CT A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</a:t>
            </a:r>
          </a:p>
          <a:p>
            <a:pPr algn="l" marL="388620" indent="-194310" lvl="1">
              <a:lnSpc>
                <a:spcPts val="320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VES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IG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DE KA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BELS ME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KLEMMEN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F TYRA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</a:t>
            </a:r>
          </a:p>
          <a:p>
            <a:pPr algn="l" marL="388620" indent="-194310" lvl="1">
              <a:lnSpc>
                <a:spcPts val="320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LAAT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DOOR D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EN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CONTRO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 V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ÓÓ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STROOM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ERO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 GAA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</a:p>
          <a:p>
            <a:pPr algn="l" marL="388620" indent="-194310" lvl="1">
              <a:lnSpc>
                <a:spcPts val="320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📷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M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AA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 FO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 VA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 J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OUW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NGESLOTEN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ON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ROLLER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V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NUIT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BO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VEN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AANZICHT</a:t>
            </a:r>
          </a:p>
          <a:p>
            <a:pPr algn="l">
              <a:lnSpc>
                <a:spcPts val="3204"/>
              </a:lnSpc>
              <a:spcBef>
                <a:spcPct val="0"/>
              </a:spcBef>
            </a:pPr>
          </a:p>
          <a:p>
            <a:pPr algn="l">
              <a:lnSpc>
                <a:spcPts val="3204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🔄 KLOPT DE DRAAIRICHTING NIET?</a:t>
            </a:r>
          </a:p>
          <a:p>
            <a:pPr algn="l">
              <a:lnSpc>
                <a:spcPts val="3204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KOPPEL ACCU LOS EN LAAT DE CONTROLLER LEEGLOPEN</a:t>
            </a:r>
          </a:p>
          <a:p>
            <a:pPr algn="l">
              <a:lnSpc>
                <a:spcPts val="3204"/>
              </a:lnSpc>
              <a:spcBef>
                <a:spcPct val="0"/>
              </a:spcBef>
            </a:pPr>
          </a:p>
          <a:p>
            <a:pPr algn="l">
              <a:lnSpc>
                <a:spcPts val="3204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LESSEN:</a:t>
            </a:r>
          </a:p>
          <a:p>
            <a:pPr algn="l" marL="388620" indent="-194310" lvl="1">
              <a:lnSpc>
                <a:spcPts val="320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sng">
                <a:solidFill>
                  <a:srgbClr val="E21C18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6" tooltip="https://greenkart.electude.eu/lesson_7129"/>
              </a:rPr>
              <a:t>DRAAIRICHTING DRAAISTROOMMOTOR</a:t>
            </a:r>
          </a:p>
          <a:p>
            <a:pPr algn="l" marL="388620" indent="-194310" lvl="1">
              <a:lnSpc>
                <a:spcPts val="320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sng">
                <a:solidFill>
                  <a:srgbClr val="E21C18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7" tooltip="https://greenkart.electude.eu/lesson_200001944"/>
              </a:rPr>
              <a:t>ELEKTROMOTOR</a:t>
            </a:r>
          </a:p>
          <a:p>
            <a:pPr algn="l" marL="388620" indent="-194310" lvl="1">
              <a:lnSpc>
                <a:spcPts val="3204"/>
              </a:lnSpc>
              <a:buFont typeface="Arial"/>
              <a:buChar char="•"/>
            </a:pPr>
            <a:r>
              <a:rPr lang="en-US" b="true" sz="1800" strike="noStrike" u="sng">
                <a:solidFill>
                  <a:srgbClr val="E21C18"/>
                </a:solidFill>
                <a:latin typeface="Comic Sans Bold"/>
                <a:ea typeface="Comic Sans Bold"/>
                <a:cs typeface="Comic Sans Bold"/>
                <a:sym typeface="Comic Sans Bold"/>
                <a:hlinkClick r:id="rId8" tooltip="https://greenkart.electude.eu/lesson_200001947"/>
              </a:rPr>
              <a:t>ELEKTROMOTOR: MOTOR MET PERMANENTE MAGNEET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82347" y="9095105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1959"/>
              </a:lnSpc>
              <a:spcBef>
                <a:spcPct val="0"/>
              </a:spcBef>
            </a:pPr>
            <a:r>
              <a:rPr lang="en-US" b="true" sz="1399">
                <a:solidFill>
                  <a:srgbClr val="0A30E7"/>
                </a:solidFill>
                <a:latin typeface="Avenir Bold"/>
                <a:ea typeface="Avenir Bold"/>
                <a:cs typeface="Avenir Bold"/>
                <a:sym typeface="Avenir Bold"/>
              </a:rPr>
              <a:t>Pagina 6 van 8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58956" y="967076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Hoofdstuk 32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5" id="5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93551" y="1172686"/>
            <a:ext cx="9631915" cy="7235976"/>
          </a:xfrm>
          <a:custGeom>
            <a:avLst/>
            <a:gdLst/>
            <a:ahLst/>
            <a:cxnLst/>
            <a:rect r="r" b="b" t="t" l="l"/>
            <a:pathLst>
              <a:path h="7235976" w="9631915">
                <a:moveTo>
                  <a:pt x="0" y="0"/>
                </a:moveTo>
                <a:lnTo>
                  <a:pt x="9631916" y="0"/>
                </a:lnTo>
                <a:lnTo>
                  <a:pt x="9631916" y="7235976"/>
                </a:lnTo>
                <a:lnTo>
                  <a:pt x="0" y="72359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825467" y="1028700"/>
            <a:ext cx="6433833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DRAAIRICH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TI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NG VERKEERD &amp; OMKEREN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825467" y="2533650"/>
            <a:ext cx="6084121" cy="5745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87"/>
              </a:lnSpc>
            </a:pPr>
            <a:r>
              <a:rPr lang="en-US" b="true" sz="227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→ VERWISSEL GEEL EN BLAUW BIJ DE MOTOR ÉN DE SENSOR </a:t>
            </a:r>
          </a:p>
          <a:p>
            <a:pPr algn="l" marL="0" indent="0" lvl="0">
              <a:lnSpc>
                <a:spcPts val="4587"/>
              </a:lnSpc>
            </a:pPr>
            <a:r>
              <a:rPr lang="en-US" b="true" sz="227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GEBRUIK HET SCHEMA HIERNAAST OM HET GOED TE KRIJGEN</a:t>
            </a:r>
          </a:p>
          <a:p>
            <a:pPr algn="l" marL="0" indent="0" lvl="0">
              <a:lnSpc>
                <a:spcPts val="4587"/>
              </a:lnSpc>
            </a:pPr>
          </a:p>
          <a:p>
            <a:pPr algn="l" marL="0" indent="0" lvl="0">
              <a:lnSpc>
                <a:spcPts val="4587"/>
              </a:lnSpc>
            </a:pPr>
            <a:r>
              <a:rPr lang="en-US" b="true" sz="227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LET OP DE DUBBELE KLEUREN VAN DE CONTROLER</a:t>
            </a:r>
          </a:p>
          <a:p>
            <a:pPr algn="l" marL="0" indent="0" lvl="0">
              <a:lnSpc>
                <a:spcPts val="4587"/>
              </a:lnSpc>
            </a:pPr>
            <a:r>
              <a:rPr lang="en-US" b="true" sz="227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📷 MAAK FOTO VAN JOUW AANGESLOTEN CONTROLLER VANUIT BOVENAANZICHT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82347" y="9095105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1959"/>
              </a:lnSpc>
              <a:spcBef>
                <a:spcPct val="0"/>
              </a:spcBef>
            </a:pPr>
            <a:r>
              <a:rPr lang="en-US" b="true" sz="1399">
                <a:solidFill>
                  <a:srgbClr val="0A30E7"/>
                </a:solidFill>
                <a:latin typeface="Avenir Bold"/>
                <a:ea typeface="Avenir Bold"/>
                <a:cs typeface="Avenir Bold"/>
                <a:sym typeface="Avenir Bold"/>
              </a:rPr>
              <a:t>Pagina 7 van 8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58956" y="967076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Hoofdstuk 32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676895"/>
            <a:ext cx="16230600" cy="0"/>
          </a:xfrm>
          <a:prstGeom prst="line">
            <a:avLst/>
          </a:prstGeom>
          <a:ln cap="flat" w="9525">
            <a:solidFill>
              <a:srgbClr val="8A63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028700" y="2276845"/>
            <a:ext cx="16230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7" id="7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298504" y="2803114"/>
            <a:ext cx="8730540" cy="5827635"/>
          </a:xfrm>
          <a:custGeom>
            <a:avLst/>
            <a:gdLst/>
            <a:ahLst/>
            <a:cxnLst/>
            <a:rect r="r" b="b" t="t" l="l"/>
            <a:pathLst>
              <a:path h="5827635" w="8730540">
                <a:moveTo>
                  <a:pt x="0" y="0"/>
                </a:moveTo>
                <a:lnTo>
                  <a:pt x="8730540" y="0"/>
                </a:lnTo>
                <a:lnTo>
                  <a:pt x="8730540" y="5827635"/>
                </a:lnTo>
                <a:lnTo>
                  <a:pt x="0" y="58276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289013" y="3186483"/>
            <a:ext cx="5549081" cy="4372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04"/>
              </a:lnSpc>
              <a:spcBef>
                <a:spcPct val="0"/>
              </a:spcBef>
            </a:pPr>
            <a:r>
              <a:rPr lang="en-US" b="true" sz="1800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WEE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NU:</a:t>
            </a:r>
          </a:p>
          <a:p>
            <a:pPr algn="l" marL="0" indent="0" lvl="0">
              <a:lnSpc>
                <a:spcPts val="3204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✔️ HO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JE MOTORCONTROLLER EN MOTOR CORRECT AANSLUIT</a:t>
            </a:r>
          </a:p>
          <a:p>
            <a:pPr algn="l" marL="0" indent="0" lvl="0">
              <a:lnSpc>
                <a:spcPts val="3204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✔️ HOE JE DRAAIRICHTING TE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ST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EN CORRIGEERT</a:t>
            </a:r>
          </a:p>
          <a:p>
            <a:pPr algn="l" marL="0" indent="0" lvl="0">
              <a:lnSpc>
                <a:spcPts val="3204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✔️ HOE JE 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V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EILIG WERKT MET STROOM EN BEWEGENDE ONDERDELEN</a:t>
            </a:r>
          </a:p>
          <a:p>
            <a:pPr algn="l" marL="0" indent="0" lvl="0">
              <a:lnSpc>
                <a:spcPts val="3204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3204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👉 KL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AR MET TESTEN? DAN IS JE GREEN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</a:t>
            </a:r>
            <a:r>
              <a:rPr lang="en-US" b="true" sz="18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ART ELEKTRISCH RIJKLAAR! ⚡🛞</a:t>
            </a:r>
          </a:p>
          <a:p>
            <a:pPr algn="l" marL="0" indent="0" lvl="0">
              <a:lnSpc>
                <a:spcPts val="3204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1028700"/>
            <a:ext cx="15809395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AFSLUI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TI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82347" y="9095105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1959"/>
              </a:lnSpc>
              <a:spcBef>
                <a:spcPct val="0"/>
              </a:spcBef>
            </a:pPr>
            <a:r>
              <a:rPr lang="en-US" b="true" sz="1399">
                <a:solidFill>
                  <a:srgbClr val="0A30E7"/>
                </a:solidFill>
                <a:latin typeface="Avenir Bold"/>
                <a:ea typeface="Avenir Bold"/>
                <a:cs typeface="Avenir Bold"/>
                <a:sym typeface="Avenir Bold"/>
              </a:rPr>
              <a:t>Pagina 8 van 8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58956" y="9670769"/>
            <a:ext cx="177008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Hoofdstuk 32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DAGv9NIrAKM</dc:identifier>
  <dcterms:modified xsi:type="dcterms:W3CDTF">2011-08-01T06:04:30Z</dcterms:modified>
  <cp:revision>1</cp:revision>
  <dc:title>Les 32 aansluiting controller</dc:title>
</cp:coreProperties>
</file>