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Monument Bold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80" d="100"/>
          <a:sy n="80" d="100"/>
        </p:scale>
        <p:origin x="82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latin typeface="Arial"/>
                <a:ea typeface="Arial"/>
                <a:cs typeface="Arial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b="1">
                <a:latin typeface="Arial"/>
                <a:ea typeface="Arial"/>
                <a:cs typeface="Arial"/>
              </a:rPr>
              <a:t>CLICK TO EDIT MASTER TEXT STYLES</a:t>
            </a:r>
          </a:p>
          <a:p>
            <a:pPr lvl="1"/>
            <a:r>
              <a:rPr lang="en-US" b="1">
                <a:latin typeface="Arial"/>
                <a:ea typeface="Arial"/>
                <a:cs typeface="Arial"/>
              </a:rPr>
              <a:t>SECOND LEVEL</a:t>
            </a:r>
          </a:p>
          <a:p>
            <a:pPr lvl="2"/>
            <a:r>
              <a:rPr lang="en-US" b="1">
                <a:latin typeface="Arial"/>
                <a:ea typeface="Arial"/>
                <a:cs typeface="Arial"/>
              </a:rPr>
              <a:t>THIRD LEVEL</a:t>
            </a:r>
          </a:p>
          <a:p>
            <a:pPr lvl="3"/>
            <a:r>
              <a:rPr lang="en-US" b="1">
                <a:latin typeface="Arial"/>
                <a:ea typeface="Arial"/>
                <a:cs typeface="Arial"/>
              </a:rPr>
              <a:t>FOURTH LEVEL</a:t>
            </a:r>
          </a:p>
          <a:p>
            <a:pPr lvl="4"/>
            <a:r>
              <a:rPr lang="en-US" b="1">
                <a:latin typeface="Arial"/>
                <a:ea typeface="Arial"/>
                <a:cs typeface="Arial"/>
              </a:rPr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greenkart.electude.eu/bundlelesson_143911411" TargetMode="External"/><Relationship Id="rId13" Type="http://schemas.openxmlformats.org/officeDocument/2006/relationships/image" Target="../media/image3.png"/><Relationship Id="rId3" Type="http://schemas.openxmlformats.org/officeDocument/2006/relationships/image" Target="../media/image7.svg"/><Relationship Id="rId7" Type="http://schemas.openxmlformats.org/officeDocument/2006/relationships/hyperlink" Target="https://greenkart.electude.eu/bundlelesson_143910461" TargetMode="External"/><Relationship Id="rId12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image" Target="../media/image4.png"/><Relationship Id="rId5" Type="http://schemas.openxmlformats.org/officeDocument/2006/relationships/image" Target="../media/image9.svg"/><Relationship Id="rId10" Type="http://schemas.openxmlformats.org/officeDocument/2006/relationships/hyperlink" Target="https://greenkart.electude.eu/bundlelesson_143930721" TargetMode="External"/><Relationship Id="rId4" Type="http://schemas.openxmlformats.org/officeDocument/2006/relationships/image" Target="../media/image8.png"/><Relationship Id="rId9" Type="http://schemas.openxmlformats.org/officeDocument/2006/relationships/hyperlink" Target="https://greenkart.electude.eu/bundlelesson_143910361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greenkart.electude.eu/bundlelesson_143925151" TargetMode="External"/><Relationship Id="rId13" Type="http://schemas.openxmlformats.org/officeDocument/2006/relationships/image" Target="../media/image2.png"/><Relationship Id="rId3" Type="http://schemas.openxmlformats.org/officeDocument/2006/relationships/image" Target="../media/image7.svg"/><Relationship Id="rId7" Type="http://schemas.openxmlformats.org/officeDocument/2006/relationships/hyperlink" Target="https://greenkart.electude.eu/bundlelesson_143910461" TargetMode="External"/><Relationship Id="rId12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11" Type="http://schemas.openxmlformats.org/officeDocument/2006/relationships/hyperlink" Target="https://greenkart.electude.eu/bundlelesson_143910321" TargetMode="External"/><Relationship Id="rId5" Type="http://schemas.openxmlformats.org/officeDocument/2006/relationships/image" Target="../media/image9.svg"/><Relationship Id="rId10" Type="http://schemas.openxmlformats.org/officeDocument/2006/relationships/hyperlink" Target="https://greenkart.electude.eu/bundlelesson_143931721" TargetMode="External"/><Relationship Id="rId4" Type="http://schemas.openxmlformats.org/officeDocument/2006/relationships/image" Target="../media/image8.png"/><Relationship Id="rId9" Type="http://schemas.openxmlformats.org/officeDocument/2006/relationships/hyperlink" Target="https://greenkart.electude.eu/bundlelesson_143931501" TargetMode="External"/><Relationship Id="rId1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file:////Volumes/LaCie/!!%20Greenkart/!%20Download%20map%20docent%20Greenkart/Cowork%20Greenkarting/Deel%201%20-%20Inleiding/3%20projectopdracht/Leerlingmateriaal/Reflectie%20Les%203%20leerling%20invulpdf%20-%20Greenkart%20V1.pdf" TargetMode="External"/><Relationship Id="rId5" Type="http://schemas.openxmlformats.org/officeDocument/2006/relationships/hyperlink" Target="file:////Volumes/LaCie/!!%20Greenkart/!%20Download%20map%20docent%20Greenkart/Cowork%20Greenkarting/Deel%201%20-%20Inleiding/3%20projectopdracht/Leerlingmateriaal/Logboek%20GreenKart%20invulpdf%20V2.pdf" TargetMode="Externa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3458949"/>
            <a:ext cx="16230600" cy="1485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3</a:t>
            </a:r>
          </a:p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DE PROJECTOPDRACHT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054025" y="9037955"/>
            <a:ext cx="2354580" cy="302089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8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 VAN 13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696200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307680" y="9601086"/>
            <a:ext cx="1672605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3</a:t>
            </a:r>
          </a:p>
        </p:txBody>
      </p:sp>
      <p:pic>
        <p:nvPicPr>
          <p:cNvPr id="16" name="Picture 15" descr="gk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18461"/>
            <a:ext cx="3654653" cy="137247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3922459" y="8718461"/>
            <a:ext cx="2659534" cy="1372470"/>
            <a:chOff x="0" y="0"/>
            <a:chExt cx="3546045" cy="18299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1" b="-72"/>
              </a:stretch>
            </a:blip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3053163"/>
            <a:ext cx="16230600" cy="1764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800" b="1" spc="-96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JULLIE BOUWEN SAMEN EEN FUNCTIONELE GREENKART.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4895850"/>
            <a:ext cx="10740591" cy="728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JE COMBINEERT THEORIE, SAMENWERKING EN PRAKTIJK.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144000" y="9039600"/>
            <a:ext cx="2354580" cy="2667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8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2 VAN 13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444545" y="9413594"/>
            <a:ext cx="367927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307680" y="9601086"/>
            <a:ext cx="1672605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3</a:t>
            </a:r>
          </a:p>
        </p:txBody>
      </p:sp>
      <p:pic>
        <p:nvPicPr>
          <p:cNvPr id="19" name="Picture 18" descr="gk_logo_cropp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8718461"/>
            <a:ext cx="3654653" cy="1372470"/>
          </a:xfrm>
          <a:prstGeom prst="rect">
            <a:avLst/>
          </a:prstGeom>
        </p:spPr>
      </p:pic>
      <p:grpSp>
        <p:nvGrpSpPr>
          <p:cNvPr id="13" name="Group 13"/>
          <p:cNvGrpSpPr/>
          <p:nvPr/>
        </p:nvGrpSpPr>
        <p:grpSpPr>
          <a:xfrm>
            <a:off x="13922459" y="8718461"/>
            <a:ext cx="2659534" cy="1372470"/>
            <a:chOff x="0" y="0"/>
            <a:chExt cx="1511132" cy="77982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3458949"/>
            <a:ext cx="16230600" cy="1485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6000" b="1" spc="-12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Monument Bold"/>
              </a:rPr>
              <a:t>PLAN – JULLIE VERKENNEN DE OPDRACHT EN MAKEN EEN PLAN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8145581" y="5267017"/>
            <a:ext cx="1996837" cy="1996837"/>
            <a:chOff x="0" y="0"/>
            <a:chExt cx="2662449" cy="266244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662428" cy="2662428"/>
            </a:xfrm>
            <a:custGeom>
              <a:avLst/>
              <a:gdLst/>
              <a:ahLst/>
              <a:cxnLst/>
              <a:rect l="l" t="t" r="r" b="b"/>
              <a:pathLst>
                <a:path w="2662428" h="2662428">
                  <a:moveTo>
                    <a:pt x="0" y="0"/>
                  </a:moveTo>
                  <a:lnTo>
                    <a:pt x="2662428" y="0"/>
                  </a:lnTo>
                  <a:lnTo>
                    <a:pt x="2662428" y="2662428"/>
                  </a:lnTo>
                  <a:lnTo>
                    <a:pt x="0" y="2662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2" r="-63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455079" y="5959574"/>
            <a:ext cx="1377840" cy="509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5"/>
              </a:lnSpc>
            </a:pPr>
            <a:r>
              <a:rPr lang="en-US" sz="271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"/>
              </a:rPr>
              <a:t>PLAN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381257" y="9037955"/>
            <a:ext cx="2354580" cy="2667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8"/>
              </a:lnSpc>
            </a:pPr>
            <a:r>
              <a:rPr lang="en-US" sz="18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3 VAN 13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40924" y="9413594"/>
            <a:ext cx="3682897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307680" y="9601086"/>
            <a:ext cx="1672605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3</a:t>
            </a:r>
          </a:p>
        </p:txBody>
      </p:sp>
      <p:pic>
        <p:nvPicPr>
          <p:cNvPr id="19" name="Picture 18" descr="gk_logo_cropp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" y="8718461"/>
            <a:ext cx="3654653" cy="137247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3922459" y="8718461"/>
            <a:ext cx="2659534" cy="1372470"/>
            <a:chOff x="0" y="0"/>
            <a:chExt cx="3546045" cy="182996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546094" cy="1829943"/>
            </a:xfrm>
            <a:custGeom>
              <a:avLst/>
              <a:gdLst/>
              <a:ahLst/>
              <a:cxnLst/>
              <a:rect l="l" t="t" r="r" b="b"/>
              <a:pathLst>
                <a:path w="3546094" h="1829943">
                  <a:moveTo>
                    <a:pt x="0" y="0"/>
                  </a:moveTo>
                  <a:lnTo>
                    <a:pt x="3546094" y="0"/>
                  </a:lnTo>
                  <a:lnTo>
                    <a:pt x="3546094" y="1829943"/>
                  </a:lnTo>
                  <a:lnTo>
                    <a:pt x="0" y="18299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71" r="1" b="-72"/>
              </a:stretch>
            </a:blip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028700" y="2834675"/>
            <a:ext cx="7995221" cy="5596550"/>
            <a:chOff x="0" y="0"/>
            <a:chExt cx="10660295" cy="74620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660253" cy="7462012"/>
            </a:xfrm>
            <a:custGeom>
              <a:avLst/>
              <a:gdLst/>
              <a:ahLst/>
              <a:cxnLst/>
              <a:rect l="l" t="t" r="r" b="b"/>
              <a:pathLst>
                <a:path w="10660253" h="7462012">
                  <a:moveTo>
                    <a:pt x="0" y="0"/>
                  </a:moveTo>
                  <a:lnTo>
                    <a:pt x="10660253" y="0"/>
                  </a:lnTo>
                  <a:lnTo>
                    <a:pt x="10660253" y="7462012"/>
                  </a:lnTo>
                  <a:lnTo>
                    <a:pt x="0" y="74620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630" r="-2630" b="-87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251557" y="2395908"/>
            <a:ext cx="8007743" cy="4785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8640" lvl="2" indent="-182880" algn="l">
              <a:lnSpc>
                <a:spcPts val="6000"/>
              </a:lnSpc>
              <a:buFont typeface="Arial"/>
              <a:buChar char="⚬"/>
            </a:pPr>
            <a:r>
              <a:rPr lang="en-US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HOE WERKT EEN ELEKTRISCHE AANDRIJVING?</a:t>
            </a:r>
          </a:p>
          <a:p>
            <a:pPr marL="548640" lvl="2" indent="-182880" algn="l">
              <a:lnSpc>
                <a:spcPts val="6000"/>
              </a:lnSpc>
              <a:buFont typeface="Arial"/>
              <a:buChar char="⚬"/>
            </a:pPr>
            <a:r>
              <a:rPr lang="en-US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WAT IS EEN CHASSIS EN HOE WORDT HET GEMAAKT?</a:t>
            </a:r>
          </a:p>
          <a:p>
            <a:pPr marL="548640" lvl="2" indent="-182880" algn="l">
              <a:lnSpc>
                <a:spcPts val="6000"/>
              </a:lnSpc>
              <a:buFont typeface="Arial"/>
              <a:buChar char="⚬"/>
            </a:pPr>
            <a:r>
              <a:rPr lang="en-US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WELKE BELANGRIJKE ONDERDELEN ZIJN ER?</a:t>
            </a:r>
          </a:p>
          <a:p>
            <a:pPr marL="548640" lvl="2" indent="-182880" algn="l">
              <a:lnSpc>
                <a:spcPts val="6000"/>
              </a:lnSpc>
              <a:buFont typeface="Arial"/>
              <a:buChar char="⚬"/>
            </a:pPr>
            <a:r>
              <a:rPr lang="en-US" sz="2400" b="1">
                <a:solidFill>
                  <a:srgbClr val="000000"/>
                </a:solidFill>
                <a:latin typeface="Arial"/>
                <a:ea typeface="Arial"/>
                <a:cs typeface="Arial"/>
                <a:sym typeface="Comic Sans Bold"/>
              </a:rPr>
              <a:t>HOE WERKEN WE VEILIG?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4719131" y="6995433"/>
            <a:ext cx="1996837" cy="1996837"/>
            <a:chOff x="0" y="0"/>
            <a:chExt cx="2662449" cy="2662449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662428" cy="2662428"/>
            </a:xfrm>
            <a:custGeom>
              <a:avLst/>
              <a:gdLst/>
              <a:ahLst/>
              <a:cxnLst/>
              <a:rect l="l" t="t" r="r" b="b"/>
              <a:pathLst>
                <a:path w="2662428" h="2662428">
                  <a:moveTo>
                    <a:pt x="0" y="0"/>
                  </a:moveTo>
                  <a:lnTo>
                    <a:pt x="2662428" y="0"/>
                  </a:lnTo>
                  <a:lnTo>
                    <a:pt x="2662428" y="2662428"/>
                  </a:lnTo>
                  <a:lnTo>
                    <a:pt x="0" y="2662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2" r="-63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5028629" y="7687990"/>
            <a:ext cx="1377840" cy="509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5"/>
              </a:lnSpc>
            </a:pPr>
            <a:r>
              <a:rPr lang="en-US" sz="271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"/>
              </a:rPr>
              <a:t>PLAN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8700" y="1028700"/>
            <a:ext cx="3718388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89596" y="1638670"/>
            <a:ext cx="8736404" cy="6381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🧠 WAT LEER JE EERST?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81257" y="9037955"/>
            <a:ext cx="2354580" cy="2667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8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4 VAN 13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07680" y="9620250"/>
            <a:ext cx="1672605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3</a:t>
            </a:r>
          </a:p>
        </p:txBody>
      </p:sp>
      <p:pic>
        <p:nvPicPr>
          <p:cNvPr id="25" name="Picture 24" descr="gk_logo_cropp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37625"/>
            <a:ext cx="3654653" cy="137247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13922459" y="8737625"/>
            <a:ext cx="2659534" cy="1372470"/>
            <a:chOff x="0" y="0"/>
            <a:chExt cx="1511132" cy="7798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119870" y="2842273"/>
            <a:ext cx="8604442" cy="5596550"/>
            <a:chOff x="0" y="0"/>
            <a:chExt cx="11472589" cy="746206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472545" cy="7462012"/>
            </a:xfrm>
            <a:custGeom>
              <a:avLst/>
              <a:gdLst/>
              <a:ahLst/>
              <a:cxnLst/>
              <a:rect l="l" t="t" r="r" b="b"/>
              <a:pathLst>
                <a:path w="11472545" h="7462012">
                  <a:moveTo>
                    <a:pt x="0" y="0"/>
                  </a:moveTo>
                  <a:lnTo>
                    <a:pt x="11472545" y="0"/>
                  </a:lnTo>
                  <a:lnTo>
                    <a:pt x="11472545" y="7462012"/>
                  </a:lnTo>
                  <a:lnTo>
                    <a:pt x="0" y="74620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5415" r="-11876" b="-5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776813" y="6408531"/>
            <a:ext cx="1996837" cy="1996837"/>
            <a:chOff x="0" y="0"/>
            <a:chExt cx="2662449" cy="2662449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662428" cy="2662428"/>
            </a:xfrm>
            <a:custGeom>
              <a:avLst/>
              <a:gdLst/>
              <a:ahLst/>
              <a:cxnLst/>
              <a:rect l="l" t="t" r="r" b="b"/>
              <a:pathLst>
                <a:path w="2662428" h="2662428">
                  <a:moveTo>
                    <a:pt x="0" y="0"/>
                  </a:moveTo>
                  <a:lnTo>
                    <a:pt x="2662428" y="0"/>
                  </a:lnTo>
                  <a:lnTo>
                    <a:pt x="2662428" y="2662428"/>
                  </a:lnTo>
                  <a:lnTo>
                    <a:pt x="0" y="2662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2" r="-63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6138627" y="7150604"/>
            <a:ext cx="1377840" cy="509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5"/>
              </a:lnSpc>
            </a:pPr>
            <a:r>
              <a:rPr lang="en-US" sz="2710" b="1" dirty="0">
                <a:solidFill>
                  <a:srgbClr val="FF3131"/>
                </a:solidFill>
                <a:latin typeface="Arial"/>
                <a:ea typeface="Arial"/>
                <a:cs typeface="Arial"/>
                <a:sym typeface="Comic Sans"/>
              </a:rPr>
              <a:t>PLAN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961659" y="3014344"/>
            <a:ext cx="7297641" cy="6214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7"/>
              </a:lnSpc>
            </a:pPr>
            <a:r>
              <a:rPr lang="en-US" sz="23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👥</a:t>
            </a:r>
            <a:r>
              <a:rPr lang="en-US" sz="23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 </a:t>
            </a:r>
            <a:r>
              <a:rPr lang="en-US" sz="23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JULLIE VERDELEN TAKEN IN JE TEAM</a:t>
            </a:r>
          </a:p>
          <a:p>
            <a:pPr algn="l">
              <a:lnSpc>
                <a:spcPts val="5997"/>
              </a:lnSpc>
            </a:pPr>
            <a:r>
              <a:rPr lang="en-US" sz="23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📆 PLANNING &amp; LOGISTIEK</a:t>
            </a:r>
          </a:p>
          <a:p>
            <a:pPr marL="548518" lvl="2" indent="-182839" algn="l">
              <a:lnSpc>
                <a:spcPts val="5997"/>
              </a:lnSpc>
              <a:buFont typeface="Arial"/>
              <a:buChar char="⚬"/>
            </a:pPr>
            <a:r>
              <a:rPr lang="en-US" sz="23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JULLIE VERZAMELEN TEKENINGEN, SCHEMA’S EN REGELS</a:t>
            </a:r>
          </a:p>
          <a:p>
            <a:pPr marL="548518" lvl="2" indent="-182839" algn="l">
              <a:lnSpc>
                <a:spcPts val="5997"/>
              </a:lnSpc>
              <a:buFont typeface="Arial"/>
              <a:buChar char="⚬"/>
            </a:pPr>
            <a:r>
              <a:rPr lang="en-US" sz="23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JULLIE MAKEN EEN BOUWPLAN EN WERKVERDELING</a:t>
            </a:r>
          </a:p>
          <a:p>
            <a:pPr marL="548518" lvl="2" indent="-182839" algn="l">
              <a:lnSpc>
                <a:spcPts val="5997"/>
              </a:lnSpc>
              <a:buFont typeface="Arial"/>
              <a:buChar char="⚬"/>
            </a:pPr>
            <a:r>
              <a:rPr lang="en-US" sz="2399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JULLIE PLANNEN MOMENTEN VOOR CONTROLE EN FEEDBACK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8700" y="1028700"/>
            <a:ext cx="3718388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63000" y="1471983"/>
            <a:ext cx="952500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🛠️ WAT DOE JE VOORAF?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81257" y="9037955"/>
            <a:ext cx="2354580" cy="2667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8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5 VAN 13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07680" y="9601086"/>
            <a:ext cx="1672605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3</a:t>
            </a:r>
          </a:p>
        </p:txBody>
      </p:sp>
      <p:pic>
        <p:nvPicPr>
          <p:cNvPr id="25" name="Picture 24" descr="gk_logo_cropp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18461"/>
            <a:ext cx="3654653" cy="1372470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>
            <a:off x="13922459" y="8718461"/>
            <a:ext cx="2659534" cy="1372470"/>
            <a:chOff x="0" y="0"/>
            <a:chExt cx="1511132" cy="77983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028700" y="1028700"/>
            <a:ext cx="6820107" cy="7960242"/>
          </a:xfrm>
          <a:custGeom>
            <a:avLst/>
            <a:gdLst/>
            <a:ahLst/>
            <a:cxnLst/>
            <a:rect l="l" t="t" r="r" b="b"/>
            <a:pathLst>
              <a:path w="6820107" h="7960242">
                <a:moveTo>
                  <a:pt x="0" y="0"/>
                </a:moveTo>
                <a:lnTo>
                  <a:pt x="6820107" y="0"/>
                </a:lnTo>
                <a:lnTo>
                  <a:pt x="6820107" y="7960242"/>
                </a:lnTo>
                <a:lnTo>
                  <a:pt x="0" y="79602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14" name="Group 14"/>
          <p:cNvGrpSpPr/>
          <p:nvPr/>
        </p:nvGrpSpPr>
        <p:grpSpPr>
          <a:xfrm>
            <a:off x="1339212" y="1398129"/>
            <a:ext cx="6130612" cy="5885388"/>
            <a:chOff x="0" y="0"/>
            <a:chExt cx="8174150" cy="78471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74228" cy="7847203"/>
            </a:xfrm>
            <a:custGeom>
              <a:avLst/>
              <a:gdLst/>
              <a:ahLst/>
              <a:cxnLst/>
              <a:rect l="l" t="t" r="r" b="b"/>
              <a:pathLst>
                <a:path w="8174228" h="7847203">
                  <a:moveTo>
                    <a:pt x="8142351" y="0"/>
                  </a:moveTo>
                  <a:lnTo>
                    <a:pt x="31877" y="0"/>
                  </a:lnTo>
                  <a:cubicBezTo>
                    <a:pt x="14859" y="0"/>
                    <a:pt x="0" y="14859"/>
                    <a:pt x="0" y="31877"/>
                  </a:cubicBezTo>
                  <a:lnTo>
                    <a:pt x="0" y="7815326"/>
                  </a:lnTo>
                  <a:cubicBezTo>
                    <a:pt x="0" y="7834376"/>
                    <a:pt x="14859" y="7847203"/>
                    <a:pt x="31877" y="7847203"/>
                  </a:cubicBezTo>
                  <a:lnTo>
                    <a:pt x="8142351" y="7847203"/>
                  </a:lnTo>
                  <a:cubicBezTo>
                    <a:pt x="8159369" y="7847203"/>
                    <a:pt x="8174228" y="7832344"/>
                    <a:pt x="8174228" y="7815326"/>
                  </a:cubicBezTo>
                  <a:lnTo>
                    <a:pt x="8174228" y="33909"/>
                  </a:lnTo>
                  <a:cubicBezTo>
                    <a:pt x="8174228" y="14859"/>
                    <a:pt x="8161528" y="0"/>
                    <a:pt x="8142351" y="0"/>
                  </a:cubicBezTo>
                  <a:close/>
                </a:path>
              </a:pathLst>
            </a:custGeom>
            <a:blipFill>
              <a:blip r:embed="rId4"/>
              <a:stretch>
                <a:fillRect t="-2083" b="-2083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030292" y="1036662"/>
            <a:ext cx="6842400" cy="7952280"/>
          </a:xfrm>
          <a:custGeom>
            <a:avLst/>
            <a:gdLst/>
            <a:ahLst/>
            <a:cxnLst/>
            <a:rect l="l" t="t" r="r" b="b"/>
            <a:pathLst>
              <a:path w="6842400" h="7952280">
                <a:moveTo>
                  <a:pt x="0" y="0"/>
                </a:moveTo>
                <a:lnTo>
                  <a:pt x="6842401" y="0"/>
                </a:lnTo>
                <a:lnTo>
                  <a:pt x="6842401" y="7952280"/>
                </a:lnTo>
                <a:lnTo>
                  <a:pt x="0" y="79522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Freeform 17"/>
          <p:cNvSpPr/>
          <p:nvPr/>
        </p:nvSpPr>
        <p:spPr>
          <a:xfrm>
            <a:off x="1038254" y="1028700"/>
            <a:ext cx="6843993" cy="7955465"/>
          </a:xfrm>
          <a:custGeom>
            <a:avLst/>
            <a:gdLst/>
            <a:ahLst/>
            <a:cxnLst/>
            <a:rect l="l" t="t" r="r" b="b"/>
            <a:pathLst>
              <a:path w="6843993" h="7955465">
                <a:moveTo>
                  <a:pt x="0" y="0"/>
                </a:moveTo>
                <a:lnTo>
                  <a:pt x="6843993" y="0"/>
                </a:lnTo>
                <a:lnTo>
                  <a:pt x="6843993" y="7955465"/>
                </a:lnTo>
                <a:lnTo>
                  <a:pt x="0" y="79554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8149765" y="2228600"/>
            <a:ext cx="8998357" cy="3978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6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THEORIE LIJKT SAAI, MAAR JE MOET HET WEL WETEN TOCH?</a:t>
            </a:r>
          </a:p>
          <a:p>
            <a:pPr algn="l">
              <a:lnSpc>
                <a:spcPts val="5376"/>
              </a:lnSpc>
            </a:pPr>
            <a:r>
              <a:rPr lang="en-US" sz="2400" b="1" u="sng" dirty="0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bundlelesson_143910461"/>
              </a:rPr>
              <a:t>A.LASSEN</a:t>
            </a:r>
          </a:p>
          <a:p>
            <a:pPr algn="l">
              <a:lnSpc>
                <a:spcPts val="5376"/>
              </a:lnSpc>
            </a:pPr>
            <a:r>
              <a:rPr lang="en-US" sz="2400" b="1" u="sng" dirty="0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bundlelesson_143910461"/>
              </a:rPr>
              <a:t>B.</a:t>
            </a:r>
            <a:r>
              <a:rPr lang="en-US" sz="2400" b="1" u="sng" dirty="0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8" tooltip="https://greenkart.electude.eu/bundlelesson_143911411"/>
              </a:rPr>
              <a:t>BOREN</a:t>
            </a:r>
          </a:p>
          <a:p>
            <a:pPr algn="l">
              <a:lnSpc>
                <a:spcPts val="5376"/>
              </a:lnSpc>
            </a:pPr>
            <a:r>
              <a:rPr lang="en-US" sz="2400" b="1" u="sng" dirty="0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bundlelesson_143910461"/>
              </a:rPr>
              <a:t>C.</a:t>
            </a:r>
            <a:r>
              <a:rPr lang="en-US" sz="2400" b="1" u="sng" dirty="0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9" tooltip="https://greenkart.electude.eu/bundlelesson_143910361"/>
              </a:rPr>
              <a:t>METEN</a:t>
            </a:r>
          </a:p>
          <a:p>
            <a:pPr algn="l">
              <a:lnSpc>
                <a:spcPts val="5376"/>
              </a:lnSpc>
            </a:pPr>
            <a:r>
              <a:rPr lang="en-US" sz="2400" b="1" u="sng" dirty="0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bundlelesson_143910461"/>
              </a:rPr>
              <a:t>D.</a:t>
            </a:r>
            <a:r>
              <a:rPr lang="en-US" sz="2400" b="1" u="sng" dirty="0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10" tooltip="https://greenkart.electude.eu/bundlelesson_143930721"/>
              </a:rPr>
              <a:t>ACCU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905743" y="3751251"/>
            <a:ext cx="1996837" cy="1996837"/>
            <a:chOff x="0" y="0"/>
            <a:chExt cx="2662449" cy="266244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662428" cy="2662428"/>
            </a:xfrm>
            <a:custGeom>
              <a:avLst/>
              <a:gdLst/>
              <a:ahLst/>
              <a:cxnLst/>
              <a:rect l="l" t="t" r="r" b="b"/>
              <a:pathLst>
                <a:path w="2662428" h="2662428">
                  <a:moveTo>
                    <a:pt x="0" y="0"/>
                  </a:moveTo>
                  <a:lnTo>
                    <a:pt x="2662428" y="0"/>
                  </a:lnTo>
                  <a:lnTo>
                    <a:pt x="2662428" y="2662428"/>
                  </a:lnTo>
                  <a:lnTo>
                    <a:pt x="0" y="2662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-62" r="-63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4215199" y="4445008"/>
            <a:ext cx="1377840" cy="509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5"/>
              </a:lnSpc>
            </a:pPr>
            <a:r>
              <a:rPr lang="en-US" sz="271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"/>
              </a:rPr>
              <a:t>DO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260943" y="1028700"/>
            <a:ext cx="6843993" cy="6381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42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🧪 MEER KENNIS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81257" y="9037955"/>
            <a:ext cx="2354580" cy="2667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8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6 VAN 13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07680" y="9601086"/>
            <a:ext cx="1672605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3</a:t>
            </a:r>
          </a:p>
        </p:txBody>
      </p:sp>
      <p:pic>
        <p:nvPicPr>
          <p:cNvPr id="25" name="Picture 24" descr="gk_logo_cropp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28700" y="8718461"/>
            <a:ext cx="3654653" cy="137247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3922459" y="8718461"/>
            <a:ext cx="2659534" cy="1372470"/>
            <a:chOff x="0" y="0"/>
            <a:chExt cx="1511132" cy="7798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028700" y="1028700"/>
            <a:ext cx="6820107" cy="7960242"/>
          </a:xfrm>
          <a:custGeom>
            <a:avLst/>
            <a:gdLst/>
            <a:ahLst/>
            <a:cxnLst/>
            <a:rect l="l" t="t" r="r" b="b"/>
            <a:pathLst>
              <a:path w="6820107" h="7960242">
                <a:moveTo>
                  <a:pt x="0" y="0"/>
                </a:moveTo>
                <a:lnTo>
                  <a:pt x="6820107" y="0"/>
                </a:lnTo>
                <a:lnTo>
                  <a:pt x="6820107" y="7960242"/>
                </a:lnTo>
                <a:lnTo>
                  <a:pt x="0" y="79602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grpSp>
        <p:nvGrpSpPr>
          <p:cNvPr id="14" name="Group 14"/>
          <p:cNvGrpSpPr/>
          <p:nvPr/>
        </p:nvGrpSpPr>
        <p:grpSpPr>
          <a:xfrm>
            <a:off x="1339212" y="1398129"/>
            <a:ext cx="6130612" cy="5885388"/>
            <a:chOff x="0" y="0"/>
            <a:chExt cx="8174150" cy="784718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74228" cy="7847203"/>
            </a:xfrm>
            <a:custGeom>
              <a:avLst/>
              <a:gdLst/>
              <a:ahLst/>
              <a:cxnLst/>
              <a:rect l="l" t="t" r="r" b="b"/>
              <a:pathLst>
                <a:path w="8174228" h="7847203">
                  <a:moveTo>
                    <a:pt x="8142351" y="0"/>
                  </a:moveTo>
                  <a:lnTo>
                    <a:pt x="31877" y="0"/>
                  </a:lnTo>
                  <a:cubicBezTo>
                    <a:pt x="14859" y="0"/>
                    <a:pt x="0" y="14859"/>
                    <a:pt x="0" y="31877"/>
                  </a:cubicBezTo>
                  <a:lnTo>
                    <a:pt x="0" y="7815326"/>
                  </a:lnTo>
                  <a:cubicBezTo>
                    <a:pt x="0" y="7834376"/>
                    <a:pt x="14859" y="7847203"/>
                    <a:pt x="31877" y="7847203"/>
                  </a:cubicBezTo>
                  <a:lnTo>
                    <a:pt x="8142351" y="7847203"/>
                  </a:lnTo>
                  <a:cubicBezTo>
                    <a:pt x="8159369" y="7847203"/>
                    <a:pt x="8174228" y="7832344"/>
                    <a:pt x="8174228" y="7815326"/>
                  </a:cubicBezTo>
                  <a:lnTo>
                    <a:pt x="8174228" y="33909"/>
                  </a:lnTo>
                  <a:cubicBezTo>
                    <a:pt x="8174228" y="14859"/>
                    <a:pt x="8161528" y="0"/>
                    <a:pt x="8142351" y="0"/>
                  </a:cubicBezTo>
                  <a:close/>
                </a:path>
              </a:pathLst>
            </a:custGeom>
            <a:blipFill>
              <a:blip r:embed="rId4"/>
              <a:stretch>
                <a:fillRect t="-2083" b="-2083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030292" y="1036662"/>
            <a:ext cx="6842400" cy="7952280"/>
          </a:xfrm>
          <a:custGeom>
            <a:avLst/>
            <a:gdLst/>
            <a:ahLst/>
            <a:cxnLst/>
            <a:rect l="l" t="t" r="r" b="b"/>
            <a:pathLst>
              <a:path w="6842400" h="7952280">
                <a:moveTo>
                  <a:pt x="0" y="0"/>
                </a:moveTo>
                <a:lnTo>
                  <a:pt x="6842401" y="0"/>
                </a:lnTo>
                <a:lnTo>
                  <a:pt x="6842401" y="7952280"/>
                </a:lnTo>
                <a:lnTo>
                  <a:pt x="0" y="79522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7" name="Freeform 17"/>
          <p:cNvSpPr/>
          <p:nvPr/>
        </p:nvSpPr>
        <p:spPr>
          <a:xfrm>
            <a:off x="1038254" y="1028700"/>
            <a:ext cx="6843993" cy="7955465"/>
          </a:xfrm>
          <a:custGeom>
            <a:avLst/>
            <a:gdLst/>
            <a:ahLst/>
            <a:cxnLst/>
            <a:rect l="l" t="t" r="r" b="b"/>
            <a:pathLst>
              <a:path w="6843993" h="7955465">
                <a:moveTo>
                  <a:pt x="0" y="0"/>
                </a:moveTo>
                <a:lnTo>
                  <a:pt x="6843993" y="0"/>
                </a:lnTo>
                <a:lnTo>
                  <a:pt x="6843993" y="7955465"/>
                </a:lnTo>
                <a:lnTo>
                  <a:pt x="0" y="79554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8" name="TextBox 18"/>
          <p:cNvSpPr txBox="1"/>
          <p:nvPr/>
        </p:nvSpPr>
        <p:spPr>
          <a:xfrm>
            <a:off x="8103920" y="1356485"/>
            <a:ext cx="8998357" cy="3978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76"/>
              </a:lnSpc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DE THEORIE LIJKT SAAI, MAAR JE MOET HET WEL WETEN TOCH?</a:t>
            </a:r>
          </a:p>
          <a:p>
            <a:pPr algn="l">
              <a:lnSpc>
                <a:spcPts val="5376"/>
              </a:lnSpc>
            </a:pPr>
            <a:r>
              <a:rPr lang="en-US" sz="2400" b="1" u="sng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bundlelesson_143910461"/>
              </a:rPr>
              <a:t>E.</a:t>
            </a:r>
            <a:r>
              <a:rPr lang="en-US" sz="2400" b="1" u="sng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8" tooltip="https://greenkart.electude.eu/bundlelesson_143925151"/>
              </a:rPr>
              <a:t>MOTOR</a:t>
            </a:r>
          </a:p>
          <a:p>
            <a:pPr algn="l">
              <a:lnSpc>
                <a:spcPts val="5376"/>
              </a:lnSpc>
            </a:pPr>
            <a:r>
              <a:rPr lang="en-US" sz="2400" b="1" u="sng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bundlelesson_143910461"/>
              </a:rPr>
              <a:t>F.</a:t>
            </a:r>
            <a:r>
              <a:rPr lang="en-US" sz="2400" b="1" u="sng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9" tooltip="https://greenkart.electude.eu/bundlelesson_143931501"/>
              </a:rPr>
              <a:t>DRAADVERBINDING MAKEN</a:t>
            </a:r>
          </a:p>
          <a:p>
            <a:pPr algn="l">
              <a:lnSpc>
                <a:spcPts val="5376"/>
              </a:lnSpc>
            </a:pPr>
            <a:r>
              <a:rPr lang="en-US" sz="2400" b="1" u="sng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bundlelesson_143910461"/>
              </a:rPr>
              <a:t>G.</a:t>
            </a:r>
            <a:r>
              <a:rPr lang="en-US" sz="2400" b="1" u="sng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10" tooltip="https://greenkart.electude.eu/bundlelesson_143931721"/>
              </a:rPr>
              <a:t>SCHEMA’S LEZEN</a:t>
            </a:r>
          </a:p>
          <a:p>
            <a:pPr algn="l">
              <a:lnSpc>
                <a:spcPts val="5376"/>
              </a:lnSpc>
            </a:pPr>
            <a:r>
              <a:rPr lang="en-US" sz="2400" b="1" u="sng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7" tooltip="https://greenkart.electude.eu/bundlelesson_143910461"/>
              </a:rPr>
              <a:t>H.</a:t>
            </a:r>
            <a:r>
              <a:rPr lang="en-US" sz="2400" b="1" u="sng">
                <a:solidFill>
                  <a:srgbClr val="0000FF"/>
                </a:solidFill>
                <a:latin typeface="Arial"/>
                <a:ea typeface="Arial"/>
                <a:cs typeface="Arial"/>
                <a:sym typeface="Comic Sans Bold"/>
                <a:hlinkClick r:id="rId11" tooltip="https://greenkart.electude.eu/bundlelesson_143910321"/>
              </a:rPr>
              <a:t>TEKENINGEN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905743" y="3751251"/>
            <a:ext cx="1996837" cy="1996837"/>
            <a:chOff x="0" y="0"/>
            <a:chExt cx="2662449" cy="266244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662428" cy="2662428"/>
            </a:xfrm>
            <a:custGeom>
              <a:avLst/>
              <a:gdLst/>
              <a:ahLst/>
              <a:cxnLst/>
              <a:rect l="l" t="t" r="r" b="b"/>
              <a:pathLst>
                <a:path w="2662428" h="2662428">
                  <a:moveTo>
                    <a:pt x="0" y="0"/>
                  </a:moveTo>
                  <a:lnTo>
                    <a:pt x="2662428" y="0"/>
                  </a:lnTo>
                  <a:lnTo>
                    <a:pt x="2662428" y="2662428"/>
                  </a:lnTo>
                  <a:lnTo>
                    <a:pt x="0" y="2662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l="-62" r="-63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14215199" y="4445008"/>
            <a:ext cx="1377840" cy="509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5"/>
              </a:lnSpc>
            </a:pPr>
            <a:r>
              <a:rPr lang="en-US" sz="271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"/>
              </a:rPr>
              <a:t>DO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882247" y="1028700"/>
            <a:ext cx="7357753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🧪 MEER KENNIS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381257" y="9037955"/>
            <a:ext cx="2354580" cy="2667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8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7 VAN 13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307680" y="9601086"/>
            <a:ext cx="1672605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3</a:t>
            </a:r>
          </a:p>
        </p:txBody>
      </p:sp>
      <p:pic>
        <p:nvPicPr>
          <p:cNvPr id="25" name="Picture 24" descr="gk_logo_cropp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8700" y="8718461"/>
            <a:ext cx="3654653" cy="137247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3922459" y="8718461"/>
            <a:ext cx="2659534" cy="1372470"/>
            <a:chOff x="0" y="0"/>
            <a:chExt cx="1511132" cy="7798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649780" y="-1518600"/>
            <a:ext cx="11121471" cy="12340976"/>
            <a:chOff x="0" y="0"/>
            <a:chExt cx="14828627" cy="1645463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828521" cy="16454628"/>
            </a:xfrm>
            <a:custGeom>
              <a:avLst/>
              <a:gdLst/>
              <a:ahLst/>
              <a:cxnLst/>
              <a:rect l="l" t="t" r="r" b="b"/>
              <a:pathLst>
                <a:path w="14828521" h="16454628">
                  <a:moveTo>
                    <a:pt x="14085063" y="9325229"/>
                  </a:moveTo>
                  <a:lnTo>
                    <a:pt x="14088492" y="9318244"/>
                  </a:lnTo>
                  <a:cubicBezTo>
                    <a:pt x="14561058" y="8432292"/>
                    <a:pt x="14828521" y="7417816"/>
                    <a:pt x="14828521" y="6344158"/>
                  </a:cubicBezTo>
                  <a:cubicBezTo>
                    <a:pt x="14828647" y="2842006"/>
                    <a:pt x="11986641" y="0"/>
                    <a:pt x="8484362" y="0"/>
                  </a:cubicBezTo>
                  <a:cubicBezTo>
                    <a:pt x="6180963" y="0"/>
                    <a:pt x="4162298" y="1229868"/>
                    <a:pt x="3050540" y="3067812"/>
                  </a:cubicBezTo>
                  <a:cubicBezTo>
                    <a:pt x="2994914" y="3161665"/>
                    <a:pt x="2942844" y="3251962"/>
                    <a:pt x="2890774" y="3349244"/>
                  </a:cubicBezTo>
                  <a:lnTo>
                    <a:pt x="899922" y="6847967"/>
                  </a:lnTo>
                  <a:cubicBezTo>
                    <a:pt x="844296" y="6938264"/>
                    <a:pt x="795655" y="7028688"/>
                    <a:pt x="743585" y="7122414"/>
                  </a:cubicBezTo>
                  <a:lnTo>
                    <a:pt x="743585" y="7125843"/>
                  </a:lnTo>
                  <a:cubicBezTo>
                    <a:pt x="267589" y="8015351"/>
                    <a:pt x="0" y="9029954"/>
                    <a:pt x="0" y="10110470"/>
                  </a:cubicBezTo>
                  <a:cubicBezTo>
                    <a:pt x="0" y="13612622"/>
                    <a:pt x="2842006" y="16454628"/>
                    <a:pt x="6344158" y="16454628"/>
                  </a:cubicBezTo>
                  <a:cubicBezTo>
                    <a:pt x="8873490" y="16454628"/>
                    <a:pt x="11058906" y="14971013"/>
                    <a:pt x="12076938" y="12827381"/>
                  </a:cubicBezTo>
                  <a:lnTo>
                    <a:pt x="13890498" y="9665716"/>
                  </a:lnTo>
                  <a:cubicBezTo>
                    <a:pt x="13956539" y="9554591"/>
                    <a:pt x="14022578" y="9439910"/>
                    <a:pt x="14085063" y="9325229"/>
                  </a:cubicBezTo>
                  <a:close/>
                </a:path>
              </a:pathLst>
            </a:custGeom>
            <a:blipFill>
              <a:blip r:embed="rId3"/>
              <a:stretch>
                <a:fillRect l="-48636" r="-4863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28700" y="1629459"/>
            <a:ext cx="7635564" cy="6309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8640" lvl="2" indent="-182880" algn="l">
              <a:lnSpc>
                <a:spcPts val="6000"/>
              </a:lnSpc>
              <a:buFont typeface="Arial"/>
              <a:buChar char="⚬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IK BOUW HET FRAME VOLGENS TEKENING (OPTIONEEL).</a:t>
            </a:r>
          </a:p>
          <a:p>
            <a:pPr marL="548640" lvl="2" indent="-182880" algn="l">
              <a:lnSpc>
                <a:spcPts val="6000"/>
              </a:lnSpc>
              <a:buFont typeface="Arial"/>
              <a:buChar char="⚬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IK BOUW HET STUUR, DE ZITPLAATS EN HET REMSYSTEEM.</a:t>
            </a:r>
          </a:p>
          <a:p>
            <a:pPr marL="548640" lvl="2" indent="-182880" algn="l">
              <a:lnSpc>
                <a:spcPts val="6000"/>
              </a:lnSpc>
              <a:buFont typeface="Arial"/>
              <a:buChar char="⚬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IK INSTALLEER DE ELEKTRISCHE AANDRIJVING.</a:t>
            </a:r>
          </a:p>
          <a:p>
            <a:pPr marL="548640" lvl="2" indent="-182880" algn="l">
              <a:lnSpc>
                <a:spcPts val="6000"/>
              </a:lnSpc>
              <a:buFont typeface="Arial"/>
              <a:buChar char="⚬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IK TEST ALLES STAP VOOR STAP, MET DE VEILIGHEID VOOROP.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6273384" y="7155418"/>
            <a:ext cx="1996837" cy="1996837"/>
            <a:chOff x="0" y="0"/>
            <a:chExt cx="2662449" cy="266244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662428" cy="2662428"/>
            </a:xfrm>
            <a:custGeom>
              <a:avLst/>
              <a:gdLst/>
              <a:ahLst/>
              <a:cxnLst/>
              <a:rect l="l" t="t" r="r" b="b"/>
              <a:pathLst>
                <a:path w="2662428" h="2662428">
                  <a:moveTo>
                    <a:pt x="0" y="0"/>
                  </a:moveTo>
                  <a:lnTo>
                    <a:pt x="2662428" y="0"/>
                  </a:lnTo>
                  <a:lnTo>
                    <a:pt x="2662428" y="2662428"/>
                  </a:lnTo>
                  <a:lnTo>
                    <a:pt x="0" y="2662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2" r="-63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582840" y="7849175"/>
            <a:ext cx="1377840" cy="509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5"/>
              </a:lnSpc>
            </a:pPr>
            <a:r>
              <a:rPr lang="en-US" sz="271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"/>
              </a:rPr>
              <a:t>DO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1103298"/>
            <a:ext cx="8420100" cy="8426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62"/>
              </a:lnSpc>
            </a:pPr>
            <a:r>
              <a:rPr lang="en-US" sz="5468" b="1" dirty="0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🏗️ DE BOUWFASE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81257" y="9037955"/>
            <a:ext cx="2354580" cy="2667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8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8 VAN 13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07680" y="9601086"/>
            <a:ext cx="1672605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3</a:t>
            </a:r>
          </a:p>
        </p:txBody>
      </p:sp>
      <p:pic>
        <p:nvPicPr>
          <p:cNvPr id="20" name="Picture 19" descr="gk_logo_cropp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18461"/>
            <a:ext cx="3654653" cy="137247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3922459" y="8718461"/>
            <a:ext cx="2659534" cy="1372470"/>
            <a:chOff x="0" y="0"/>
            <a:chExt cx="1511132" cy="7798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47868" y="2972633"/>
            <a:ext cx="6133905" cy="6276142"/>
            <a:chOff x="0" y="0"/>
            <a:chExt cx="8178540" cy="83681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78546" cy="8368157"/>
            </a:xfrm>
            <a:custGeom>
              <a:avLst/>
              <a:gdLst/>
              <a:ahLst/>
              <a:cxnLst/>
              <a:rect l="l" t="t" r="r" b="b"/>
              <a:pathLst>
                <a:path w="8178546" h="8368157">
                  <a:moveTo>
                    <a:pt x="2727706" y="174498"/>
                  </a:moveTo>
                  <a:cubicBezTo>
                    <a:pt x="3145536" y="69215"/>
                    <a:pt x="3623564" y="0"/>
                    <a:pt x="4091432" y="0"/>
                  </a:cubicBezTo>
                  <a:cubicBezTo>
                    <a:pt x="4559300" y="0"/>
                    <a:pt x="5009515" y="59309"/>
                    <a:pt x="5424424" y="164592"/>
                  </a:cubicBezTo>
                  <a:cubicBezTo>
                    <a:pt x="5433314" y="167894"/>
                    <a:pt x="5442077" y="167894"/>
                    <a:pt x="5450967" y="171196"/>
                  </a:cubicBezTo>
                  <a:cubicBezTo>
                    <a:pt x="7008876" y="592709"/>
                    <a:pt x="8156448" y="1705864"/>
                    <a:pt x="8178546" y="3027299"/>
                  </a:cubicBezTo>
                  <a:lnTo>
                    <a:pt x="8178546" y="8368157"/>
                  </a:lnTo>
                  <a:lnTo>
                    <a:pt x="0" y="8368157"/>
                  </a:lnTo>
                  <a:lnTo>
                    <a:pt x="0" y="3031236"/>
                  </a:lnTo>
                  <a:cubicBezTo>
                    <a:pt x="22098" y="1699260"/>
                    <a:pt x="1152017" y="586232"/>
                    <a:pt x="2727706" y="174498"/>
                  </a:cubicBezTo>
                  <a:close/>
                </a:path>
              </a:pathLst>
            </a:custGeom>
            <a:blipFill>
              <a:blip r:embed="rId3"/>
              <a:stretch>
                <a:fillRect l="-1159" r="-1159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751031" y="7251938"/>
            <a:ext cx="1996837" cy="1996837"/>
            <a:chOff x="0" y="0"/>
            <a:chExt cx="2662449" cy="266244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662428" cy="2662428"/>
            </a:xfrm>
            <a:custGeom>
              <a:avLst/>
              <a:gdLst/>
              <a:ahLst/>
              <a:cxnLst/>
              <a:rect l="l" t="t" r="r" b="b"/>
              <a:pathLst>
                <a:path w="2662428" h="2662428">
                  <a:moveTo>
                    <a:pt x="0" y="0"/>
                  </a:moveTo>
                  <a:lnTo>
                    <a:pt x="2662428" y="0"/>
                  </a:lnTo>
                  <a:lnTo>
                    <a:pt x="2662428" y="2662428"/>
                  </a:lnTo>
                  <a:lnTo>
                    <a:pt x="0" y="2662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2" r="-63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8060529" y="7967125"/>
            <a:ext cx="1377840" cy="509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5"/>
              </a:lnSpc>
            </a:pPr>
            <a:r>
              <a:rPr lang="en-US" sz="271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"/>
              </a:rPr>
              <a:t>DO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1028700"/>
            <a:ext cx="15706597" cy="832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62"/>
              </a:lnSpc>
            </a:pPr>
            <a:r>
              <a:rPr lang="en-US" sz="5468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📸 WE LEGGEN ALLES VAST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2644140"/>
            <a:ext cx="8601477" cy="5242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8640" lvl="2" indent="-182880" algn="l">
              <a:lnSpc>
                <a:spcPts val="6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HOUDT EEN </a:t>
            </a: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  <a:hlinkClick r:id="rId5"/>
              </a:rPr>
              <a:t>LOGBOEK</a:t>
            </a: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BIJ VAN ONZE VOORTGANG</a:t>
            </a:r>
          </a:p>
          <a:p>
            <a:pPr marL="548640" lvl="2" indent="-182880" algn="l">
              <a:lnSpc>
                <a:spcPts val="6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MAAKT FOTO’S VAN BELANGRIJKE BOUWMOMENTEN</a:t>
            </a:r>
          </a:p>
          <a:p>
            <a:pPr marL="548640" lvl="2" indent="-182880" algn="l">
              <a:lnSpc>
                <a:spcPts val="6000"/>
              </a:lnSpc>
              <a:buFont typeface="Arial"/>
              <a:buChar char="⚬"/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VULT JE </a:t>
            </a: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  <a:hlinkClick r:id="rId5"/>
              </a:rPr>
              <a:t>WERKBOEK</a:t>
            </a: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EN </a:t>
            </a: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  <a:hlinkClick r:id="rId6"/>
              </a:rPr>
              <a:t>REFLECTIEFORMULIEREN</a:t>
            </a: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 IN ALS JE DOCENT ZEGT DAT JE DAT BIJ MOET HOUDEN.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81257" y="9037955"/>
            <a:ext cx="2354580" cy="2667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8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9 VAN 13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07680" y="9601086"/>
            <a:ext cx="1672605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3</a:t>
            </a:r>
          </a:p>
        </p:txBody>
      </p:sp>
      <p:pic>
        <p:nvPicPr>
          <p:cNvPr id="20" name="Picture 19" descr="gk_logo_cropp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8700" y="8718461"/>
            <a:ext cx="3654653" cy="137247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3922459" y="8718461"/>
            <a:ext cx="2659534" cy="1372470"/>
            <a:chOff x="0" y="0"/>
            <a:chExt cx="1511132" cy="7798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708021" y="2416432"/>
            <a:ext cx="5551279" cy="6832343"/>
            <a:chOff x="0" y="0"/>
            <a:chExt cx="7401705" cy="910979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401814" cy="9109964"/>
            </a:xfrm>
            <a:custGeom>
              <a:avLst/>
              <a:gdLst/>
              <a:ahLst/>
              <a:cxnLst/>
              <a:rect l="l" t="t" r="r" b="b"/>
              <a:pathLst>
                <a:path w="7401814" h="9109964">
                  <a:moveTo>
                    <a:pt x="2468626" y="213741"/>
                  </a:moveTo>
                  <a:cubicBezTo>
                    <a:pt x="2846832" y="84709"/>
                    <a:pt x="3279394" y="0"/>
                    <a:pt x="3702812" y="0"/>
                  </a:cubicBezTo>
                  <a:cubicBezTo>
                    <a:pt x="4126230" y="0"/>
                    <a:pt x="4533646" y="72644"/>
                    <a:pt x="4909185" y="201676"/>
                  </a:cubicBezTo>
                  <a:cubicBezTo>
                    <a:pt x="4917186" y="205740"/>
                    <a:pt x="4925187" y="205740"/>
                    <a:pt x="4933188" y="209804"/>
                  </a:cubicBezTo>
                  <a:cubicBezTo>
                    <a:pt x="6343269" y="725932"/>
                    <a:pt x="7381748" y="2089023"/>
                    <a:pt x="7401814" y="3681984"/>
                  </a:cubicBezTo>
                  <a:lnTo>
                    <a:pt x="7401814" y="9109964"/>
                  </a:lnTo>
                  <a:lnTo>
                    <a:pt x="0" y="9109964"/>
                  </a:lnTo>
                  <a:lnTo>
                    <a:pt x="0" y="3685794"/>
                  </a:lnTo>
                  <a:cubicBezTo>
                    <a:pt x="19939" y="2080895"/>
                    <a:pt x="1042543" y="717804"/>
                    <a:pt x="2468626" y="213741"/>
                  </a:cubicBezTo>
                  <a:close/>
                </a:path>
              </a:pathLst>
            </a:custGeom>
            <a:blipFill>
              <a:blip r:embed="rId3"/>
              <a:stretch>
                <a:fillRect l="-42229" r="-42228" b="1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016814" y="5832604"/>
            <a:ext cx="1996837" cy="1996837"/>
            <a:chOff x="0" y="0"/>
            <a:chExt cx="2662449" cy="266244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662428" cy="2662428"/>
            </a:xfrm>
            <a:custGeom>
              <a:avLst/>
              <a:gdLst/>
              <a:ahLst/>
              <a:cxnLst/>
              <a:rect l="l" t="t" r="r" b="b"/>
              <a:pathLst>
                <a:path w="2662428" h="2662428">
                  <a:moveTo>
                    <a:pt x="0" y="0"/>
                  </a:moveTo>
                  <a:lnTo>
                    <a:pt x="2662428" y="0"/>
                  </a:lnTo>
                  <a:lnTo>
                    <a:pt x="2662428" y="2662428"/>
                  </a:lnTo>
                  <a:lnTo>
                    <a:pt x="0" y="2662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2" r="-63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323970" y="6525161"/>
            <a:ext cx="1377840" cy="509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5"/>
              </a:lnSpc>
            </a:pPr>
            <a:r>
              <a:rPr lang="en-US" sz="271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"/>
              </a:rPr>
              <a:t>CHECK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1028700"/>
            <a:ext cx="15599594" cy="166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62"/>
              </a:lnSpc>
            </a:pPr>
            <a:r>
              <a:rPr lang="en-US" sz="5468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📊 CHECK – JE EVALUEERT JOUW PROCES, WAT CONTROLEER JIJ?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618" y="2887043"/>
            <a:ext cx="10342187" cy="2194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• WERKT ALLES VOLGENS PLAN?</a:t>
            </a:r>
          </a:p>
          <a:p>
            <a:pPr algn="l">
              <a:lnSpc>
                <a:spcPts val="6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• BEN JE OP SCHEMA?</a:t>
            </a:r>
          </a:p>
          <a:p>
            <a:pPr algn="l">
              <a:lnSpc>
                <a:spcPts val="6000"/>
              </a:lnSpc>
            </a:pPr>
            <a:r>
              <a:rPr lang="en-US" sz="2400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• VOLDOET JOUW KART AAN DE EISEN EN HET REGLEMENT?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14963" y="9037955"/>
            <a:ext cx="2487168" cy="2667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8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10 VAN 13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07680" y="9601086"/>
            <a:ext cx="1672605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3</a:t>
            </a:r>
          </a:p>
        </p:txBody>
      </p:sp>
      <p:pic>
        <p:nvPicPr>
          <p:cNvPr id="20" name="Picture 19" descr="gk_logo_cropp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18461"/>
            <a:ext cx="3654653" cy="137247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3922459" y="8718461"/>
            <a:ext cx="2659534" cy="1372470"/>
            <a:chOff x="0" y="0"/>
            <a:chExt cx="1511132" cy="7798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649780" y="-1518600"/>
            <a:ext cx="11121471" cy="12340976"/>
            <a:chOff x="0" y="0"/>
            <a:chExt cx="14828627" cy="1645463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828521" cy="16454628"/>
            </a:xfrm>
            <a:custGeom>
              <a:avLst/>
              <a:gdLst/>
              <a:ahLst/>
              <a:cxnLst/>
              <a:rect l="l" t="t" r="r" b="b"/>
              <a:pathLst>
                <a:path w="14828521" h="16454628">
                  <a:moveTo>
                    <a:pt x="14085063" y="9325229"/>
                  </a:moveTo>
                  <a:lnTo>
                    <a:pt x="14088492" y="9318244"/>
                  </a:lnTo>
                  <a:cubicBezTo>
                    <a:pt x="14561058" y="8432292"/>
                    <a:pt x="14828521" y="7417816"/>
                    <a:pt x="14828521" y="6344158"/>
                  </a:cubicBezTo>
                  <a:cubicBezTo>
                    <a:pt x="14828647" y="2842006"/>
                    <a:pt x="11986641" y="0"/>
                    <a:pt x="8484362" y="0"/>
                  </a:cubicBezTo>
                  <a:cubicBezTo>
                    <a:pt x="6180963" y="0"/>
                    <a:pt x="4162298" y="1229868"/>
                    <a:pt x="3050540" y="3067812"/>
                  </a:cubicBezTo>
                  <a:cubicBezTo>
                    <a:pt x="2994914" y="3161665"/>
                    <a:pt x="2942844" y="3251962"/>
                    <a:pt x="2890774" y="3349244"/>
                  </a:cubicBezTo>
                  <a:lnTo>
                    <a:pt x="899922" y="6847967"/>
                  </a:lnTo>
                  <a:cubicBezTo>
                    <a:pt x="844296" y="6938264"/>
                    <a:pt x="795655" y="7028688"/>
                    <a:pt x="743585" y="7122414"/>
                  </a:cubicBezTo>
                  <a:lnTo>
                    <a:pt x="743585" y="7125843"/>
                  </a:lnTo>
                  <a:cubicBezTo>
                    <a:pt x="267589" y="8015351"/>
                    <a:pt x="0" y="9029954"/>
                    <a:pt x="0" y="10110470"/>
                  </a:cubicBezTo>
                  <a:cubicBezTo>
                    <a:pt x="0" y="13612622"/>
                    <a:pt x="2842006" y="16454628"/>
                    <a:pt x="6344158" y="16454628"/>
                  </a:cubicBezTo>
                  <a:cubicBezTo>
                    <a:pt x="8873490" y="16454628"/>
                    <a:pt x="11058906" y="14971013"/>
                    <a:pt x="12076938" y="12827381"/>
                  </a:cubicBezTo>
                  <a:lnTo>
                    <a:pt x="13890498" y="9665716"/>
                  </a:lnTo>
                  <a:cubicBezTo>
                    <a:pt x="13956539" y="9554591"/>
                    <a:pt x="14022578" y="9439910"/>
                    <a:pt x="14085063" y="9325229"/>
                  </a:cubicBezTo>
                  <a:close/>
                </a:path>
              </a:pathLst>
            </a:custGeom>
            <a:blipFill>
              <a:blip r:embed="rId3"/>
              <a:stretch>
                <a:fillRect l="-33171" r="-33172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154148" y="6975086"/>
            <a:ext cx="1996837" cy="1996837"/>
            <a:chOff x="0" y="0"/>
            <a:chExt cx="2662449" cy="266244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662428" cy="2662428"/>
            </a:xfrm>
            <a:custGeom>
              <a:avLst/>
              <a:gdLst/>
              <a:ahLst/>
              <a:cxnLst/>
              <a:rect l="l" t="t" r="r" b="b"/>
              <a:pathLst>
                <a:path w="2662428" h="2662428">
                  <a:moveTo>
                    <a:pt x="0" y="0"/>
                  </a:moveTo>
                  <a:lnTo>
                    <a:pt x="2662428" y="0"/>
                  </a:lnTo>
                  <a:lnTo>
                    <a:pt x="2662428" y="2662428"/>
                  </a:lnTo>
                  <a:lnTo>
                    <a:pt x="0" y="2662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2" r="-63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461304" y="7667643"/>
            <a:ext cx="1377840" cy="509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5"/>
              </a:lnSpc>
            </a:pPr>
            <a:r>
              <a:rPr lang="en-US" sz="271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"/>
              </a:rPr>
              <a:t>CHECK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20787" y="2768306"/>
            <a:ext cx="8427860" cy="4314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94239" lvl="2" indent="-198080" algn="l">
              <a:lnSpc>
                <a:spcPts val="6497"/>
              </a:lnSpc>
              <a:buFont typeface="Arial"/>
              <a:buChar char="⚬"/>
            </a:pPr>
            <a:r>
              <a:rPr lang="en-US" sz="25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GING GOED (PLANNING, SAMENWERKING, TECHNIEK)?</a:t>
            </a:r>
          </a:p>
          <a:p>
            <a:pPr marL="594239" lvl="2" indent="-198080" algn="l">
              <a:lnSpc>
                <a:spcPts val="6497"/>
              </a:lnSpc>
              <a:buFont typeface="Arial"/>
              <a:buChar char="⚬"/>
            </a:pPr>
            <a:r>
              <a:rPr lang="en-US" sz="25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VOND JE LASTIG (TOOLS, FOUTEN, TIJDSDRUK)?</a:t>
            </a:r>
          </a:p>
          <a:p>
            <a:pPr marL="594239" lvl="2" indent="-198080" algn="l">
              <a:lnSpc>
                <a:spcPts val="6497"/>
              </a:lnSpc>
              <a:buFont typeface="Arial"/>
              <a:buChar char="⚬"/>
            </a:pPr>
            <a:r>
              <a:rPr lang="en-US" sz="2599" b="1" dirty="0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KUN JE VERBETEREN?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1028700"/>
            <a:ext cx="9588599" cy="1657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62"/>
              </a:lnSpc>
            </a:pPr>
            <a:r>
              <a:rPr lang="en-US" sz="5468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👀 WAT BESPREEK JE MET JE TEAM?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14963" y="9037955"/>
            <a:ext cx="2487168" cy="2667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8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11 VAN 13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44545" y="9413594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07680" y="9601086"/>
            <a:ext cx="1672605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3</a:t>
            </a:r>
          </a:p>
        </p:txBody>
      </p:sp>
      <p:pic>
        <p:nvPicPr>
          <p:cNvPr id="20" name="Picture 19" descr="gk_logo_cropp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18461"/>
            <a:ext cx="3654653" cy="137247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13922459" y="8718461"/>
            <a:ext cx="2659534" cy="1372470"/>
            <a:chOff x="0" y="0"/>
            <a:chExt cx="1511132" cy="77983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708021" y="2416432"/>
            <a:ext cx="5551279" cy="6832343"/>
            <a:chOff x="0" y="0"/>
            <a:chExt cx="7401705" cy="910979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401814" cy="9109964"/>
            </a:xfrm>
            <a:custGeom>
              <a:avLst/>
              <a:gdLst/>
              <a:ahLst/>
              <a:cxnLst/>
              <a:rect l="l" t="t" r="r" b="b"/>
              <a:pathLst>
                <a:path w="7401814" h="9109964">
                  <a:moveTo>
                    <a:pt x="2468626" y="213741"/>
                  </a:moveTo>
                  <a:cubicBezTo>
                    <a:pt x="2846832" y="84709"/>
                    <a:pt x="3279394" y="0"/>
                    <a:pt x="3702812" y="0"/>
                  </a:cubicBezTo>
                  <a:cubicBezTo>
                    <a:pt x="4126230" y="0"/>
                    <a:pt x="4533646" y="72644"/>
                    <a:pt x="4909185" y="201676"/>
                  </a:cubicBezTo>
                  <a:cubicBezTo>
                    <a:pt x="4917186" y="205740"/>
                    <a:pt x="4925187" y="205740"/>
                    <a:pt x="4933188" y="209804"/>
                  </a:cubicBezTo>
                  <a:cubicBezTo>
                    <a:pt x="6343269" y="725932"/>
                    <a:pt x="7381748" y="2089023"/>
                    <a:pt x="7401814" y="3681984"/>
                  </a:cubicBezTo>
                  <a:lnTo>
                    <a:pt x="7401814" y="9109964"/>
                  </a:lnTo>
                  <a:lnTo>
                    <a:pt x="0" y="9109964"/>
                  </a:lnTo>
                  <a:lnTo>
                    <a:pt x="0" y="3685794"/>
                  </a:lnTo>
                  <a:cubicBezTo>
                    <a:pt x="19939" y="2080895"/>
                    <a:pt x="1042543" y="717804"/>
                    <a:pt x="2468626" y="213741"/>
                  </a:cubicBezTo>
                  <a:close/>
                </a:path>
              </a:pathLst>
            </a:custGeom>
            <a:blipFill>
              <a:blip r:embed="rId3"/>
              <a:stretch>
                <a:fillRect l="-59400" r="-59399" b="1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231688" y="6407942"/>
            <a:ext cx="1996837" cy="1996837"/>
            <a:chOff x="0" y="0"/>
            <a:chExt cx="2662449" cy="266244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662428" cy="2662428"/>
            </a:xfrm>
            <a:custGeom>
              <a:avLst/>
              <a:gdLst/>
              <a:ahLst/>
              <a:cxnLst/>
              <a:rect l="l" t="t" r="r" b="b"/>
              <a:pathLst>
                <a:path w="2662428" h="2662428">
                  <a:moveTo>
                    <a:pt x="0" y="0"/>
                  </a:moveTo>
                  <a:lnTo>
                    <a:pt x="2662428" y="0"/>
                  </a:lnTo>
                  <a:lnTo>
                    <a:pt x="2662428" y="2662428"/>
                  </a:lnTo>
                  <a:lnTo>
                    <a:pt x="0" y="2662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2" r="-63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541186" y="7100499"/>
            <a:ext cx="1377840" cy="509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5"/>
              </a:lnSpc>
            </a:pPr>
            <a:r>
              <a:rPr lang="en-US" sz="271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"/>
              </a:rPr>
              <a:t>ACT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3146582"/>
            <a:ext cx="10402814" cy="3261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8640" lvl="2" indent="-182880" algn="l">
              <a:lnSpc>
                <a:spcPts val="6000"/>
              </a:lnSpc>
              <a:buFont typeface="Arial"/>
              <a:buChar char="⚬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HOE KUN JE EFFICIËNTER BOUWEN?</a:t>
            </a:r>
          </a:p>
          <a:p>
            <a:pPr marL="548640" lvl="2" indent="-182880" algn="l">
              <a:lnSpc>
                <a:spcPts val="6000"/>
              </a:lnSpc>
              <a:buFont typeface="Arial"/>
              <a:buChar char="⚬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WELKE STAPPEN KUN JE DE VOLGENDE KEER BETER ORGANISEREN?</a:t>
            </a:r>
          </a:p>
          <a:p>
            <a:pPr marL="548640" lvl="2" indent="-182880" algn="l">
              <a:lnSpc>
                <a:spcPts val="6000"/>
              </a:lnSpc>
              <a:buFont typeface="Arial"/>
              <a:buChar char="⚬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WAT NEEM JE MEE NAAR DE TESTRIT OF RIJDAG?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28700" y="1028700"/>
            <a:ext cx="16230600" cy="1390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18"/>
              </a:lnSpc>
            </a:pPr>
            <a:r>
              <a:rPr lang="en-US" sz="4599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🔧 JE VERBETERT EN MAAKT KEUZES VOOR DE VOLGENDE KEER, WAT LEER JE HIERVAN?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14963" y="9037955"/>
            <a:ext cx="2487168" cy="2667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8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12 VAN 13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07680" y="9601086"/>
            <a:ext cx="1672605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3</a:t>
            </a:r>
          </a:p>
        </p:txBody>
      </p:sp>
      <p:pic>
        <p:nvPicPr>
          <p:cNvPr id="20" name="Picture 19" descr="gk_logo_cropp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18461"/>
            <a:ext cx="3654653" cy="137247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3922459" y="8718461"/>
            <a:ext cx="2659534" cy="1372470"/>
            <a:chOff x="0" y="0"/>
            <a:chExt cx="1511132" cy="7798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9296" b="-9296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732084" y="1453063"/>
            <a:ext cx="5551279" cy="6832343"/>
            <a:chOff x="0" y="0"/>
            <a:chExt cx="7401705" cy="910979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401814" cy="9109964"/>
            </a:xfrm>
            <a:custGeom>
              <a:avLst/>
              <a:gdLst/>
              <a:ahLst/>
              <a:cxnLst/>
              <a:rect l="l" t="t" r="r" b="b"/>
              <a:pathLst>
                <a:path w="7401814" h="9109964">
                  <a:moveTo>
                    <a:pt x="2468626" y="213741"/>
                  </a:moveTo>
                  <a:cubicBezTo>
                    <a:pt x="2846832" y="84709"/>
                    <a:pt x="3279394" y="0"/>
                    <a:pt x="3702812" y="0"/>
                  </a:cubicBezTo>
                  <a:cubicBezTo>
                    <a:pt x="4126230" y="0"/>
                    <a:pt x="4533646" y="72644"/>
                    <a:pt x="4909185" y="201676"/>
                  </a:cubicBezTo>
                  <a:cubicBezTo>
                    <a:pt x="4917186" y="205740"/>
                    <a:pt x="4925187" y="205740"/>
                    <a:pt x="4933188" y="209804"/>
                  </a:cubicBezTo>
                  <a:cubicBezTo>
                    <a:pt x="6343269" y="725932"/>
                    <a:pt x="7381748" y="2089023"/>
                    <a:pt x="7401814" y="3681984"/>
                  </a:cubicBezTo>
                  <a:lnTo>
                    <a:pt x="7401814" y="9109964"/>
                  </a:lnTo>
                  <a:lnTo>
                    <a:pt x="0" y="9109964"/>
                  </a:lnTo>
                  <a:lnTo>
                    <a:pt x="0" y="3685794"/>
                  </a:lnTo>
                  <a:cubicBezTo>
                    <a:pt x="19939" y="2080895"/>
                    <a:pt x="1042543" y="717804"/>
                    <a:pt x="2468626" y="213741"/>
                  </a:cubicBezTo>
                  <a:close/>
                </a:path>
              </a:pathLst>
            </a:custGeom>
            <a:blipFill>
              <a:blip r:embed="rId3"/>
              <a:stretch>
                <a:fillRect l="-59563" r="-59561" b="1"/>
              </a:stretch>
            </a:blipFill>
          </p:spPr>
          <p:txBody>
            <a:bodyPr/>
            <a:lstStyle/>
            <a:p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294928" y="6062012"/>
            <a:ext cx="1996837" cy="1996837"/>
            <a:chOff x="0" y="0"/>
            <a:chExt cx="2662449" cy="266244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662428" cy="2662428"/>
            </a:xfrm>
            <a:custGeom>
              <a:avLst/>
              <a:gdLst/>
              <a:ahLst/>
              <a:cxnLst/>
              <a:rect l="l" t="t" r="r" b="b"/>
              <a:pathLst>
                <a:path w="2662428" h="2662428">
                  <a:moveTo>
                    <a:pt x="0" y="0"/>
                  </a:moveTo>
                  <a:lnTo>
                    <a:pt x="2662428" y="0"/>
                  </a:lnTo>
                  <a:lnTo>
                    <a:pt x="2662428" y="2662428"/>
                  </a:lnTo>
                  <a:lnTo>
                    <a:pt x="0" y="2662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2" r="-63"/>
              </a:stretch>
            </a:blipFill>
          </p:spPr>
          <p:txBody>
            <a:bodyPr/>
            <a:lstStyle/>
            <a:p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604426" y="6754569"/>
            <a:ext cx="1377840" cy="509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5"/>
              </a:lnSpc>
            </a:pPr>
            <a:r>
              <a:rPr lang="en-US" sz="2710" b="1">
                <a:solidFill>
                  <a:srgbClr val="FF3131"/>
                </a:solidFill>
                <a:latin typeface="Arial"/>
                <a:ea typeface="Arial"/>
                <a:cs typeface="Arial"/>
                <a:sym typeface="Comic Sans"/>
              </a:rPr>
              <a:t>ACT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28700" y="1028700"/>
            <a:ext cx="12061227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62"/>
              </a:lnSpc>
            </a:pPr>
            <a:r>
              <a:rPr lang="en-US" sz="5468" b="1">
                <a:solidFill>
                  <a:srgbClr val="94CB00"/>
                </a:solidFill>
                <a:latin typeface="Monument Bold"/>
                <a:ea typeface="Monument Bold"/>
                <a:cs typeface="Monument Bold"/>
                <a:sym typeface="Comic Sans"/>
              </a:rPr>
              <a:t>📦 AFSLUITING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8700" y="1601200"/>
            <a:ext cx="10529293" cy="2499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8640" lvl="2" indent="-182880" algn="l">
              <a:lnSpc>
                <a:spcPts val="6000"/>
              </a:lnSpc>
              <a:buFont typeface="Arial"/>
              <a:buChar char="⚬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MAAKT EEN PRESENTATIE OF POSTER</a:t>
            </a:r>
          </a:p>
          <a:p>
            <a:pPr marL="548640" lvl="2" indent="-182880" algn="l">
              <a:lnSpc>
                <a:spcPts val="6000"/>
              </a:lnSpc>
              <a:buFont typeface="Arial"/>
              <a:buChar char="⚬"/>
            </a:pPr>
            <a:r>
              <a:rPr lang="en-US" sz="24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 Bold"/>
              </a:rPr>
              <a:t>JE PRESENTEERT JOUW WERK AAN KLASGENOTEN OF DOCENTEN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7314963" y="9037955"/>
            <a:ext cx="2487168" cy="2667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1958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Avenir Bold"/>
              </a:rPr>
              <a:t>PAGINA 13 VAN 13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444545" y="9423119"/>
            <a:ext cx="3679276" cy="304800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2421"/>
              </a:lnSpc>
            </a:pPr>
            <a:r>
              <a:rPr lang="en-US" sz="1800" b="1">
                <a:solidFill>
                  <a:srgbClr val="0A30E7"/>
                </a:solidFill>
                <a:latin typeface="Arial"/>
                <a:ea typeface="Arial"/>
                <a:cs typeface="Arial"/>
                <a:sym typeface="Comic Sans"/>
              </a:rPr>
              <a:t>WWW.GREENKARTING.NL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307680" y="9601086"/>
            <a:ext cx="1672605" cy="489845"/>
          </a:xfrm>
          <a:prstGeom prst="rect">
            <a:avLst/>
          </a:prstGeom>
        </p:spPr>
        <p:txBody>
          <a:bodyPr wrap="none" lIns="0" tIns="0" rIns="0" bIns="0" rtlCol="0" anchor="t">
            <a:noAutofit/>
          </a:bodyPr>
          <a:lstStyle/>
          <a:p>
            <a:pPr algn="ctr">
              <a:lnSpc>
                <a:spcPts val="3220"/>
              </a:lnSpc>
            </a:pPr>
            <a:r>
              <a:rPr lang="en-US" sz="1800" b="1">
                <a:solidFill>
                  <a:srgbClr val="000000"/>
                </a:solidFill>
                <a:latin typeface="Arial"/>
                <a:ea typeface="Arial"/>
                <a:cs typeface="Arial"/>
                <a:sym typeface="Avenir"/>
              </a:rPr>
              <a:t>LES 3</a:t>
            </a:r>
          </a:p>
        </p:txBody>
      </p:sp>
      <p:pic>
        <p:nvPicPr>
          <p:cNvPr id="20" name="Picture 19" descr="gk_logo_cropp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" y="8718461"/>
            <a:ext cx="3654653" cy="137247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13922459" y="8718461"/>
            <a:ext cx="2659534" cy="1372470"/>
            <a:chOff x="0" y="0"/>
            <a:chExt cx="1511132" cy="7798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11173" cy="779780"/>
            </a:xfrm>
            <a:custGeom>
              <a:avLst/>
              <a:gdLst/>
              <a:ahLst/>
              <a:cxnLst/>
              <a:rect l="l" t="t" r="r" b="b"/>
              <a:pathLst>
                <a:path w="1511173" h="779780">
                  <a:moveTo>
                    <a:pt x="0" y="0"/>
                  </a:moveTo>
                  <a:lnTo>
                    <a:pt x="1511173" y="0"/>
                  </a:lnTo>
                  <a:lnTo>
                    <a:pt x="1511173" y="779780"/>
                  </a:lnTo>
                  <a:lnTo>
                    <a:pt x="0" y="7797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71" r="2" b="-77"/>
              </a:stretch>
            </a:blipFill>
          </p:spPr>
          <p:txBody>
            <a:bodyPr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525</Words>
  <Application>Microsoft Macintosh PowerPoint</Application>
  <PresentationFormat>Aangepast</PresentationFormat>
  <Paragraphs>104</Paragraphs>
  <Slides>13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Arial</vt:lpstr>
      <vt:lpstr>Monument Bold</vt:lpstr>
      <vt:lpstr>Calibri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De projectopdracht V5.pptx</dc:title>
  <cp:lastModifiedBy>CW Bak</cp:lastModifiedBy>
  <cp:revision>4</cp:revision>
  <dcterms:created xsi:type="dcterms:W3CDTF">2006-08-16T00:00:00Z</dcterms:created>
  <dcterms:modified xsi:type="dcterms:W3CDTF">2026-08-19T14:40:16Z</dcterms:modified>
  <dc:identifier>DAG5JxFy8cc</dc:identifier>
</cp:coreProperties>
</file>