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Comic Sans" charset="1" panose="03000702030302020204"/>
      <p:regular r:id="rId19"/>
    </p:embeddedFont>
    <p:embeddedFont>
      <p:font typeface="Monument Bold" charset="1" panose="00000300000000000000"/>
      <p:regular r:id="rId20"/>
    </p:embeddedFont>
    <p:embeddedFont>
      <p:font typeface="Avenir Bold" charset="1" panose="020B0703020203020204"/>
      <p:regular r:id="rId21"/>
    </p:embeddedFont>
    <p:embeddedFont>
      <p:font typeface="Avenir" charset="1" panose="020B0503020203020204"/>
      <p:regular r:id="rId22"/>
    </p:embeddedFont>
    <p:embeddedFont>
      <p:font typeface="Comic Sans Bold" charset="1" panose="03000902030302020204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16.jpeg" Type="http://schemas.openxmlformats.org/officeDocument/2006/relationships/image"/><Relationship Id="rId6" Target="../media/image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7.jpe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18.jpeg" Type="http://schemas.openxmlformats.org/officeDocument/2006/relationships/image"/><Relationship Id="rId6" Target="../media/image4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19.jpeg" Type="http://schemas.openxmlformats.org/officeDocument/2006/relationships/image"/><Relationship Id="rId6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.jpe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png" Type="http://schemas.openxmlformats.org/officeDocument/2006/relationships/image"/><Relationship Id="rId11" Target="../media/image13.svg" Type="http://schemas.openxmlformats.org/officeDocument/2006/relationships/image"/><Relationship Id="rId12" Target="https://greenkart.electude.eu/bundlelesson_143910461" TargetMode="External" Type="http://schemas.openxmlformats.org/officeDocument/2006/relationships/hyperlink"/><Relationship Id="rId13" Target="https://greenkart.electude.eu/bundlelesson_143910461" TargetMode="External" Type="http://schemas.openxmlformats.org/officeDocument/2006/relationships/hyperlink"/><Relationship Id="rId14" Target="https://greenkart.electude.eu/bundlelesson_143911411" TargetMode="External" Type="http://schemas.openxmlformats.org/officeDocument/2006/relationships/hyperlink"/><Relationship Id="rId15" Target="https://greenkart.electude.eu/bundlelesson_143910461" TargetMode="External" Type="http://schemas.openxmlformats.org/officeDocument/2006/relationships/hyperlink"/><Relationship Id="rId16" Target="https://greenkart.electude.eu/bundlelesson_143910361" TargetMode="External" Type="http://schemas.openxmlformats.org/officeDocument/2006/relationships/hyperlink"/><Relationship Id="rId17" Target="https://greenkart.electude.eu/bundlelesson_143910461" TargetMode="External" Type="http://schemas.openxmlformats.org/officeDocument/2006/relationships/hyperlink"/><Relationship Id="rId18" Target="https://greenkart.electude.eu/bundlelesson_143930721" TargetMode="External" Type="http://schemas.openxmlformats.org/officeDocument/2006/relationships/hyperlink"/><Relationship Id="rId19" Target="../media/image4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png" Type="http://schemas.openxmlformats.org/officeDocument/2006/relationships/image"/><Relationship Id="rId11" Target="../media/image13.svg" Type="http://schemas.openxmlformats.org/officeDocument/2006/relationships/image"/><Relationship Id="rId12" Target="https://greenkart.electude.eu/bundlelesson_143910461" TargetMode="External" Type="http://schemas.openxmlformats.org/officeDocument/2006/relationships/hyperlink"/><Relationship Id="rId13" Target="https://greenkart.electude.eu/bundlelesson_143925151" TargetMode="External" Type="http://schemas.openxmlformats.org/officeDocument/2006/relationships/hyperlink"/><Relationship Id="rId14" Target="https://greenkart.electude.eu/bundlelesson_143910461" TargetMode="External" Type="http://schemas.openxmlformats.org/officeDocument/2006/relationships/hyperlink"/><Relationship Id="rId15" Target="https://greenkart.electude.eu/bundlelesson_143931501" TargetMode="External" Type="http://schemas.openxmlformats.org/officeDocument/2006/relationships/hyperlink"/><Relationship Id="rId16" Target="https://greenkart.electude.eu/bundlelesson_143910461" TargetMode="External" Type="http://schemas.openxmlformats.org/officeDocument/2006/relationships/hyperlink"/><Relationship Id="rId17" Target="https://greenkart.electude.eu/bundlelesson_143931721" TargetMode="External" Type="http://schemas.openxmlformats.org/officeDocument/2006/relationships/hyperlink"/><Relationship Id="rId18" Target="https://greenkart.electude.eu/bundlelesson_143910461" TargetMode="External" Type="http://schemas.openxmlformats.org/officeDocument/2006/relationships/hyperlink"/><Relationship Id="rId19" Target="https://greenkart.electude.eu/bundlelesson_143910321" TargetMode="External" Type="http://schemas.openxmlformats.org/officeDocument/2006/relationships/hyperlink"/><Relationship Id="rId2" Target="../media/image1.jpeg" Type="http://schemas.openxmlformats.org/officeDocument/2006/relationships/image"/><Relationship Id="rId20" Target="../media/image4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4.jpe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15.png" Type="http://schemas.openxmlformats.org/officeDocument/2006/relationships/image"/><Relationship Id="rId6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2521158" y="2576914"/>
            <a:ext cx="13245717" cy="9525"/>
            <a:chOff x="0" y="0"/>
            <a:chExt cx="17660956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17648301" cy="12700"/>
            </a:xfrm>
            <a:custGeom>
              <a:avLst/>
              <a:gdLst/>
              <a:ahLst/>
              <a:cxnLst/>
              <a:rect r="r" b="b" t="t" l="l"/>
              <a:pathLst>
                <a:path h="12700" w="17648301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6" id="6"/>
          <p:cNvGrpSpPr/>
          <p:nvPr/>
        </p:nvGrpSpPr>
        <p:grpSpPr>
          <a:xfrm rot="0">
            <a:off x="2521090" y="8038940"/>
            <a:ext cx="13245785" cy="9525"/>
            <a:chOff x="0" y="0"/>
            <a:chExt cx="17661047" cy="127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6350" y="0"/>
              <a:ext cx="17648301" cy="12700"/>
            </a:xfrm>
            <a:custGeom>
              <a:avLst/>
              <a:gdLst/>
              <a:ahLst/>
              <a:cxnLst/>
              <a:rect r="r" b="b" t="t" l="l"/>
              <a:pathLst>
                <a:path h="12700" w="17648301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8" id="8"/>
          <p:cNvGrpSpPr/>
          <p:nvPr/>
        </p:nvGrpSpPr>
        <p:grpSpPr>
          <a:xfrm rot="0">
            <a:off x="1028700" y="8041124"/>
            <a:ext cx="3594651" cy="1372470"/>
            <a:chOff x="0" y="0"/>
            <a:chExt cx="4792868" cy="182996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792853" cy="1829943"/>
            </a:xfrm>
            <a:custGeom>
              <a:avLst/>
              <a:gdLst/>
              <a:ahLst/>
              <a:cxnLst/>
              <a:rect r="r" b="b" t="t" l="l"/>
              <a:pathLst>
                <a:path h="1829943" w="479285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16" r="0" b="-117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3922459" y="8041124"/>
            <a:ext cx="2659534" cy="1372470"/>
            <a:chOff x="0" y="0"/>
            <a:chExt cx="3546045" cy="182996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546094" cy="1829943"/>
            </a:xfrm>
            <a:custGeom>
              <a:avLst/>
              <a:gdLst/>
              <a:ahLst/>
              <a:cxnLst/>
              <a:rect r="r" b="b" t="t" l="l"/>
              <a:pathLst>
                <a:path h="1829943" w="3546094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71" r="1" b="-72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7696200" y="9413594"/>
            <a:ext cx="3682897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3458949"/>
            <a:ext cx="16230600" cy="14859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spc="-120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3</a:t>
            </a:r>
          </a:p>
          <a:p>
            <a:pPr algn="ctr">
              <a:lnSpc>
                <a:spcPts val="6000"/>
              </a:lnSpc>
            </a:pPr>
            <a:r>
              <a:rPr lang="en-US" sz="6000" spc="-120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DE PROJECTOPDRACHT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482346" y="9037955"/>
            <a:ext cx="1497939" cy="3020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8"/>
              </a:lnSpc>
            </a:pPr>
            <a:r>
              <a:rPr lang="en-US" sz="1398" b="true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1 van 13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307680" y="9601086"/>
            <a:ext cx="1672605" cy="489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3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2667391" y="9258300"/>
            <a:ext cx="13245785" cy="9525"/>
            <a:chOff x="0" y="0"/>
            <a:chExt cx="17661047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6" id="6"/>
          <p:cNvGrpSpPr/>
          <p:nvPr/>
        </p:nvGrpSpPr>
        <p:grpSpPr>
          <a:xfrm rot="0">
            <a:off x="1028700" y="9298516"/>
            <a:ext cx="1531845" cy="584872"/>
            <a:chOff x="0" y="0"/>
            <a:chExt cx="2042460" cy="77983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16" r="-2" b="-122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6125951" y="9298516"/>
            <a:ext cx="1133349" cy="584872"/>
            <a:chOff x="0" y="0"/>
            <a:chExt cx="1511132" cy="7798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71" r="2" b="-77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7444545" y="9423119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1708021" y="2416432"/>
            <a:ext cx="5551279" cy="6832343"/>
            <a:chOff x="0" y="0"/>
            <a:chExt cx="7401705" cy="910979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7401814" cy="9109964"/>
            </a:xfrm>
            <a:custGeom>
              <a:avLst/>
              <a:gdLst/>
              <a:ahLst/>
              <a:cxnLst/>
              <a:rect r="r" b="b" t="t" l="l"/>
              <a:pathLst>
                <a:path h="9109964" w="7401814">
                  <a:moveTo>
                    <a:pt x="2468626" y="213741"/>
                  </a:moveTo>
                  <a:cubicBezTo>
                    <a:pt x="2846832" y="84709"/>
                    <a:pt x="3279394" y="0"/>
                    <a:pt x="3702812" y="0"/>
                  </a:cubicBezTo>
                  <a:cubicBezTo>
                    <a:pt x="4126230" y="0"/>
                    <a:pt x="4533646" y="72644"/>
                    <a:pt x="4909185" y="201676"/>
                  </a:cubicBezTo>
                  <a:cubicBezTo>
                    <a:pt x="4917186" y="205740"/>
                    <a:pt x="4925187" y="205740"/>
                    <a:pt x="4933188" y="209804"/>
                  </a:cubicBezTo>
                  <a:cubicBezTo>
                    <a:pt x="6343269" y="725932"/>
                    <a:pt x="7381748" y="2089023"/>
                    <a:pt x="7401814" y="3681984"/>
                  </a:cubicBezTo>
                  <a:lnTo>
                    <a:pt x="7401814" y="9109964"/>
                  </a:lnTo>
                  <a:lnTo>
                    <a:pt x="0" y="9109964"/>
                  </a:lnTo>
                  <a:lnTo>
                    <a:pt x="0" y="3685794"/>
                  </a:lnTo>
                  <a:cubicBezTo>
                    <a:pt x="19939" y="2080895"/>
                    <a:pt x="1042543" y="717804"/>
                    <a:pt x="2468626" y="213741"/>
                  </a:cubicBezTo>
                  <a:close/>
                </a:path>
              </a:pathLst>
            </a:custGeom>
            <a:blipFill>
              <a:blip r:embed="rId5"/>
              <a:stretch>
                <a:fillRect l="-42229" t="0" r="-42228" b="1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5016814" y="5832604"/>
            <a:ext cx="1996837" cy="1996837"/>
            <a:chOff x="0" y="0"/>
            <a:chExt cx="2662449" cy="266244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662428" cy="2662428"/>
            </a:xfrm>
            <a:custGeom>
              <a:avLst/>
              <a:gdLst/>
              <a:ahLst/>
              <a:cxnLst/>
              <a:rect r="r" b="b" t="t" l="l"/>
              <a:pathLst>
                <a:path h="2662428" w="2662428">
                  <a:moveTo>
                    <a:pt x="0" y="0"/>
                  </a:moveTo>
                  <a:lnTo>
                    <a:pt x="2662428" y="0"/>
                  </a:lnTo>
                  <a:lnTo>
                    <a:pt x="2662428" y="2662428"/>
                  </a:lnTo>
                  <a:lnTo>
                    <a:pt x="0" y="2662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62" t="0" r="-63" b="0"/>
              </a:stretch>
            </a:blip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5323970" y="6525161"/>
            <a:ext cx="1377840" cy="5093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95"/>
              </a:lnSpc>
            </a:pPr>
            <a:r>
              <a:rPr lang="en-US" sz="2710">
                <a:solidFill>
                  <a:srgbClr val="FF3131"/>
                </a:solidFill>
                <a:latin typeface="Comic Sans"/>
                <a:ea typeface="Comic Sans"/>
                <a:cs typeface="Comic Sans"/>
                <a:sym typeface="Comic Sans"/>
              </a:rPr>
              <a:t>CHECK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1028700"/>
            <a:ext cx="15599594" cy="1661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62"/>
              </a:lnSpc>
            </a:pPr>
            <a:r>
              <a:rPr lang="en-US" sz="5468">
                <a:solidFill>
                  <a:srgbClr val="94CB00"/>
                </a:solidFill>
                <a:latin typeface="Comic Sans"/>
                <a:ea typeface="Comic Sans"/>
                <a:cs typeface="Comic Sans"/>
                <a:sym typeface="Comic Sans"/>
              </a:rPr>
              <a:t>📊 CHECK – Je evalueert jouw proces, WAT CONTROLEER JIJ?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2418844"/>
            <a:ext cx="10342187" cy="2194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b="true" sz="24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• WERKT ALLES VOLGENS PLAN?</a:t>
            </a:r>
          </a:p>
          <a:p>
            <a:pPr algn="l">
              <a:lnSpc>
                <a:spcPts val="6000"/>
              </a:lnSpc>
            </a:pPr>
            <a:r>
              <a:rPr lang="en-US" b="true" sz="24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• BEN JE OP SCHEMA?</a:t>
            </a:r>
          </a:p>
          <a:p>
            <a:pPr algn="l">
              <a:lnSpc>
                <a:spcPts val="6000"/>
              </a:lnSpc>
            </a:pPr>
            <a:r>
              <a:rPr lang="en-US" b="true" sz="24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• VOLDOET JOUW KART AAN DE EISEN EN HET REGLEMENT?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482347" y="9037955"/>
            <a:ext cx="152400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8"/>
              </a:lnSpc>
            </a:pPr>
            <a:r>
              <a:rPr lang="en-US" sz="1398" b="true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10 van 13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307680" y="9601086"/>
            <a:ext cx="1672605" cy="489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3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8649780" y="-1518600"/>
            <a:ext cx="11121471" cy="12340976"/>
            <a:chOff x="0" y="0"/>
            <a:chExt cx="14828627" cy="1645463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4828521" cy="16454628"/>
            </a:xfrm>
            <a:custGeom>
              <a:avLst/>
              <a:gdLst/>
              <a:ahLst/>
              <a:cxnLst/>
              <a:rect r="r" b="b" t="t" l="l"/>
              <a:pathLst>
                <a:path h="16454628" w="14828521">
                  <a:moveTo>
                    <a:pt x="14085063" y="9325229"/>
                  </a:moveTo>
                  <a:lnTo>
                    <a:pt x="14088492" y="9318244"/>
                  </a:lnTo>
                  <a:cubicBezTo>
                    <a:pt x="14561058" y="8432292"/>
                    <a:pt x="14828521" y="7417816"/>
                    <a:pt x="14828521" y="6344158"/>
                  </a:cubicBezTo>
                  <a:cubicBezTo>
                    <a:pt x="14828647" y="2842006"/>
                    <a:pt x="11986641" y="0"/>
                    <a:pt x="8484362" y="0"/>
                  </a:cubicBezTo>
                  <a:cubicBezTo>
                    <a:pt x="6180963" y="0"/>
                    <a:pt x="4162298" y="1229868"/>
                    <a:pt x="3050540" y="3067812"/>
                  </a:cubicBezTo>
                  <a:cubicBezTo>
                    <a:pt x="2994914" y="3161665"/>
                    <a:pt x="2942844" y="3251962"/>
                    <a:pt x="2890774" y="3349244"/>
                  </a:cubicBezTo>
                  <a:lnTo>
                    <a:pt x="899922" y="6847967"/>
                  </a:lnTo>
                  <a:cubicBezTo>
                    <a:pt x="844296" y="6938264"/>
                    <a:pt x="795655" y="7028688"/>
                    <a:pt x="743585" y="7122414"/>
                  </a:cubicBezTo>
                  <a:lnTo>
                    <a:pt x="743585" y="7125843"/>
                  </a:lnTo>
                  <a:cubicBezTo>
                    <a:pt x="267589" y="8015351"/>
                    <a:pt x="0" y="9029954"/>
                    <a:pt x="0" y="10110470"/>
                  </a:cubicBezTo>
                  <a:cubicBezTo>
                    <a:pt x="0" y="13612622"/>
                    <a:pt x="2842006" y="16454628"/>
                    <a:pt x="6344158" y="16454628"/>
                  </a:cubicBezTo>
                  <a:cubicBezTo>
                    <a:pt x="8873490" y="16454628"/>
                    <a:pt x="11058906" y="14971013"/>
                    <a:pt x="12076938" y="12827381"/>
                  </a:cubicBezTo>
                  <a:lnTo>
                    <a:pt x="13890498" y="9665716"/>
                  </a:lnTo>
                  <a:cubicBezTo>
                    <a:pt x="13956539" y="9554591"/>
                    <a:pt x="14022578" y="9439910"/>
                    <a:pt x="14085063" y="9325229"/>
                  </a:cubicBezTo>
                  <a:close/>
                </a:path>
              </a:pathLst>
            </a:custGeom>
            <a:blipFill>
              <a:blip r:embed="rId3"/>
              <a:stretch>
                <a:fillRect l="-33171" t="0" r="-33172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2667391" y="9248775"/>
            <a:ext cx="13245785" cy="9525"/>
            <a:chOff x="0" y="0"/>
            <a:chExt cx="17661047" cy="127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8" id="8"/>
          <p:cNvGrpSpPr/>
          <p:nvPr/>
        </p:nvGrpSpPr>
        <p:grpSpPr>
          <a:xfrm rot="0">
            <a:off x="1028700" y="9288992"/>
            <a:ext cx="1531845" cy="584872"/>
            <a:chOff x="0" y="0"/>
            <a:chExt cx="2042460" cy="7798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116" r="-2" b="-122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6125951" y="9288992"/>
            <a:ext cx="1133349" cy="584872"/>
            <a:chOff x="0" y="0"/>
            <a:chExt cx="1511132" cy="77983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71" r="2" b="-77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7444545" y="9413594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4154148" y="6975086"/>
            <a:ext cx="1996837" cy="1996837"/>
            <a:chOff x="0" y="0"/>
            <a:chExt cx="2662449" cy="266244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662428" cy="2662428"/>
            </a:xfrm>
            <a:custGeom>
              <a:avLst/>
              <a:gdLst/>
              <a:ahLst/>
              <a:cxnLst/>
              <a:rect r="r" b="b" t="t" l="l"/>
              <a:pathLst>
                <a:path h="2662428" w="2662428">
                  <a:moveTo>
                    <a:pt x="0" y="0"/>
                  </a:moveTo>
                  <a:lnTo>
                    <a:pt x="2662428" y="0"/>
                  </a:lnTo>
                  <a:lnTo>
                    <a:pt x="2662428" y="2662428"/>
                  </a:lnTo>
                  <a:lnTo>
                    <a:pt x="0" y="2662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62" t="0" r="-63" b="0"/>
              </a:stretch>
            </a:blip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4461304" y="7667643"/>
            <a:ext cx="1377840" cy="5093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95"/>
              </a:lnSpc>
            </a:pPr>
            <a:r>
              <a:rPr lang="en-US" sz="2710">
                <a:solidFill>
                  <a:srgbClr val="FF3131"/>
                </a:solidFill>
                <a:latin typeface="Comic Sans"/>
                <a:ea typeface="Comic Sans"/>
                <a:cs typeface="Comic Sans"/>
                <a:sym typeface="Comic Sans"/>
              </a:rPr>
              <a:t>CHECK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2384043"/>
            <a:ext cx="8427860" cy="43141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94239" indent="-198080" lvl="2">
              <a:lnSpc>
                <a:spcPts val="6497"/>
              </a:lnSpc>
              <a:buFont typeface="Arial"/>
              <a:buChar char="⚬"/>
            </a:pPr>
            <a:r>
              <a:rPr lang="en-US" b="true" sz="2599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GING GOED (PLANNING, SAMENWERKING, TECHNIEK)?</a:t>
            </a:r>
          </a:p>
          <a:p>
            <a:pPr algn="l" marL="594239" indent="-198080" lvl="2">
              <a:lnSpc>
                <a:spcPts val="6497"/>
              </a:lnSpc>
              <a:buFont typeface="Arial"/>
              <a:buChar char="⚬"/>
            </a:pPr>
            <a:r>
              <a:rPr lang="en-US" b="true" sz="2599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VOND JE LASTIG (TOOLS, FOUTEN, TIJDSDRUK)?</a:t>
            </a:r>
          </a:p>
          <a:p>
            <a:pPr algn="l" marL="594239" indent="-198080" lvl="2">
              <a:lnSpc>
                <a:spcPts val="6497"/>
              </a:lnSpc>
              <a:buFont typeface="Arial"/>
              <a:buChar char="⚬"/>
            </a:pPr>
            <a:r>
              <a:rPr lang="en-US" b="true" sz="2599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KUN JE VERBETEREN?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1028700"/>
            <a:ext cx="9588599" cy="1657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62"/>
              </a:lnSpc>
            </a:pPr>
            <a:r>
              <a:rPr lang="en-US" sz="5468">
                <a:solidFill>
                  <a:srgbClr val="94CB00"/>
                </a:solidFill>
                <a:latin typeface="Comic Sans"/>
                <a:ea typeface="Comic Sans"/>
                <a:cs typeface="Comic Sans"/>
                <a:sym typeface="Comic Sans"/>
              </a:rPr>
              <a:t>👀 WAT BESPREEK JE MET JE TEAM?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482347" y="9037955"/>
            <a:ext cx="152400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8"/>
              </a:lnSpc>
            </a:pPr>
            <a:r>
              <a:rPr lang="en-US" sz="1398" b="true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11 van 13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307680" y="9601086"/>
            <a:ext cx="1672605" cy="489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3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2667391" y="9258300"/>
            <a:ext cx="13245785" cy="9525"/>
            <a:chOff x="0" y="0"/>
            <a:chExt cx="17661047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6" id="6"/>
          <p:cNvGrpSpPr/>
          <p:nvPr/>
        </p:nvGrpSpPr>
        <p:grpSpPr>
          <a:xfrm rot="0">
            <a:off x="1028700" y="9298516"/>
            <a:ext cx="1531845" cy="584872"/>
            <a:chOff x="0" y="0"/>
            <a:chExt cx="2042460" cy="77983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16" r="-2" b="-122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6125951" y="9298516"/>
            <a:ext cx="1133349" cy="584872"/>
            <a:chOff x="0" y="0"/>
            <a:chExt cx="1511132" cy="7798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71" r="2" b="-77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7444545" y="9423119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1708021" y="2416432"/>
            <a:ext cx="5551279" cy="6832343"/>
            <a:chOff x="0" y="0"/>
            <a:chExt cx="7401705" cy="910979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7401814" cy="9109964"/>
            </a:xfrm>
            <a:custGeom>
              <a:avLst/>
              <a:gdLst/>
              <a:ahLst/>
              <a:cxnLst/>
              <a:rect r="r" b="b" t="t" l="l"/>
              <a:pathLst>
                <a:path h="9109964" w="7401814">
                  <a:moveTo>
                    <a:pt x="2468626" y="213741"/>
                  </a:moveTo>
                  <a:cubicBezTo>
                    <a:pt x="2846832" y="84709"/>
                    <a:pt x="3279394" y="0"/>
                    <a:pt x="3702812" y="0"/>
                  </a:cubicBezTo>
                  <a:cubicBezTo>
                    <a:pt x="4126230" y="0"/>
                    <a:pt x="4533646" y="72644"/>
                    <a:pt x="4909185" y="201676"/>
                  </a:cubicBezTo>
                  <a:cubicBezTo>
                    <a:pt x="4917186" y="205740"/>
                    <a:pt x="4925187" y="205740"/>
                    <a:pt x="4933188" y="209804"/>
                  </a:cubicBezTo>
                  <a:cubicBezTo>
                    <a:pt x="6343269" y="725932"/>
                    <a:pt x="7381748" y="2089023"/>
                    <a:pt x="7401814" y="3681984"/>
                  </a:cubicBezTo>
                  <a:lnTo>
                    <a:pt x="7401814" y="9109964"/>
                  </a:lnTo>
                  <a:lnTo>
                    <a:pt x="0" y="9109964"/>
                  </a:lnTo>
                  <a:lnTo>
                    <a:pt x="0" y="3685794"/>
                  </a:lnTo>
                  <a:cubicBezTo>
                    <a:pt x="19939" y="2080895"/>
                    <a:pt x="1042543" y="717804"/>
                    <a:pt x="2468626" y="213741"/>
                  </a:cubicBezTo>
                  <a:close/>
                </a:path>
              </a:pathLst>
            </a:custGeom>
            <a:blipFill>
              <a:blip r:embed="rId5"/>
              <a:stretch>
                <a:fillRect l="-59400" t="0" r="-59399" b="1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5231688" y="6407942"/>
            <a:ext cx="1996837" cy="1996837"/>
            <a:chOff x="0" y="0"/>
            <a:chExt cx="2662449" cy="266244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662428" cy="2662428"/>
            </a:xfrm>
            <a:custGeom>
              <a:avLst/>
              <a:gdLst/>
              <a:ahLst/>
              <a:cxnLst/>
              <a:rect r="r" b="b" t="t" l="l"/>
              <a:pathLst>
                <a:path h="2662428" w="2662428">
                  <a:moveTo>
                    <a:pt x="0" y="0"/>
                  </a:moveTo>
                  <a:lnTo>
                    <a:pt x="2662428" y="0"/>
                  </a:lnTo>
                  <a:lnTo>
                    <a:pt x="2662428" y="2662428"/>
                  </a:lnTo>
                  <a:lnTo>
                    <a:pt x="0" y="2662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62" t="0" r="-63" b="0"/>
              </a:stretch>
            </a:blip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5541186" y="7100499"/>
            <a:ext cx="1377840" cy="5093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95"/>
              </a:lnSpc>
            </a:pPr>
            <a:r>
              <a:rPr lang="en-US" sz="2710">
                <a:solidFill>
                  <a:srgbClr val="FF3131"/>
                </a:solidFill>
                <a:latin typeface="Comic Sans"/>
                <a:ea typeface="Comic Sans"/>
                <a:cs typeface="Comic Sans"/>
                <a:sym typeface="Comic Sans"/>
              </a:rPr>
              <a:t>ACT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3146582"/>
            <a:ext cx="10402814" cy="3261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48640" indent="-182880" lvl="2">
              <a:lnSpc>
                <a:spcPts val="6000"/>
              </a:lnSpc>
              <a:buFont typeface="Arial"/>
              <a:buChar char="⚬"/>
            </a:pPr>
            <a:r>
              <a:rPr lang="en-US" b="true" sz="24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KUN JE EFFICIËNTER BOUWEN?</a:t>
            </a:r>
          </a:p>
          <a:p>
            <a:pPr algn="l" marL="548640" indent="-182880" lvl="2">
              <a:lnSpc>
                <a:spcPts val="6000"/>
              </a:lnSpc>
              <a:buFont typeface="Arial"/>
              <a:buChar char="⚬"/>
            </a:pPr>
            <a:r>
              <a:rPr lang="en-US" b="true" sz="24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WELKE STAPPEN KUN JE DE VOLGENDE KEER BETER ORGANISEREN?</a:t>
            </a:r>
          </a:p>
          <a:p>
            <a:pPr algn="l" marL="548640" indent="-182880" lvl="2">
              <a:lnSpc>
                <a:spcPts val="6000"/>
              </a:lnSpc>
              <a:buFont typeface="Arial"/>
              <a:buChar char="⚬"/>
            </a:pPr>
            <a:r>
              <a:rPr lang="en-US" b="true" sz="24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NEEM JE MEE NAAR DE TESTRIT OF RIJDAG?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482347" y="9037955"/>
            <a:ext cx="152400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8"/>
              </a:lnSpc>
            </a:pPr>
            <a:r>
              <a:rPr lang="en-US" sz="1398" b="true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12 van 13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8700" y="1028700"/>
            <a:ext cx="16230600" cy="1390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18"/>
              </a:lnSpc>
            </a:pPr>
            <a:r>
              <a:rPr lang="en-US" sz="4599">
                <a:solidFill>
                  <a:srgbClr val="94CB00"/>
                </a:solidFill>
                <a:latin typeface="Comic Sans"/>
                <a:ea typeface="Comic Sans"/>
                <a:cs typeface="Comic Sans"/>
                <a:sym typeface="Comic Sans"/>
              </a:rPr>
              <a:t>🔧 JE VERBETERT EN MAAKT KEUZES VOOR DE VOLGENDE KEER, WAT LEER JE HIERVAN?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307680" y="9601086"/>
            <a:ext cx="1672605" cy="489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3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2667391" y="9258300"/>
            <a:ext cx="13245785" cy="9525"/>
            <a:chOff x="0" y="0"/>
            <a:chExt cx="17661047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6" id="6"/>
          <p:cNvGrpSpPr/>
          <p:nvPr/>
        </p:nvGrpSpPr>
        <p:grpSpPr>
          <a:xfrm rot="0">
            <a:off x="1028700" y="9298516"/>
            <a:ext cx="1531845" cy="584872"/>
            <a:chOff x="0" y="0"/>
            <a:chExt cx="2042460" cy="77983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16" r="-2" b="-122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6125951" y="9298516"/>
            <a:ext cx="1133349" cy="584872"/>
            <a:chOff x="0" y="0"/>
            <a:chExt cx="1511132" cy="7798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71" r="2" b="-77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7444545" y="9423119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1708021" y="2416432"/>
            <a:ext cx="5551279" cy="6832343"/>
            <a:chOff x="0" y="0"/>
            <a:chExt cx="7401705" cy="910979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7401814" cy="9109964"/>
            </a:xfrm>
            <a:custGeom>
              <a:avLst/>
              <a:gdLst/>
              <a:ahLst/>
              <a:cxnLst/>
              <a:rect r="r" b="b" t="t" l="l"/>
              <a:pathLst>
                <a:path h="9109964" w="7401814">
                  <a:moveTo>
                    <a:pt x="2468626" y="213741"/>
                  </a:moveTo>
                  <a:cubicBezTo>
                    <a:pt x="2846832" y="84709"/>
                    <a:pt x="3279394" y="0"/>
                    <a:pt x="3702812" y="0"/>
                  </a:cubicBezTo>
                  <a:cubicBezTo>
                    <a:pt x="4126230" y="0"/>
                    <a:pt x="4533646" y="72644"/>
                    <a:pt x="4909185" y="201676"/>
                  </a:cubicBezTo>
                  <a:cubicBezTo>
                    <a:pt x="4917186" y="205740"/>
                    <a:pt x="4925187" y="205740"/>
                    <a:pt x="4933188" y="209804"/>
                  </a:cubicBezTo>
                  <a:cubicBezTo>
                    <a:pt x="6343269" y="725932"/>
                    <a:pt x="7381748" y="2089023"/>
                    <a:pt x="7401814" y="3681984"/>
                  </a:cubicBezTo>
                  <a:lnTo>
                    <a:pt x="7401814" y="9109964"/>
                  </a:lnTo>
                  <a:lnTo>
                    <a:pt x="0" y="9109964"/>
                  </a:lnTo>
                  <a:lnTo>
                    <a:pt x="0" y="3685794"/>
                  </a:lnTo>
                  <a:cubicBezTo>
                    <a:pt x="19939" y="2080895"/>
                    <a:pt x="1042543" y="717804"/>
                    <a:pt x="2468626" y="213741"/>
                  </a:cubicBezTo>
                  <a:close/>
                </a:path>
              </a:pathLst>
            </a:custGeom>
            <a:blipFill>
              <a:blip r:embed="rId5"/>
              <a:stretch>
                <a:fillRect l="-59563" t="0" r="-59561" b="1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5294928" y="6062012"/>
            <a:ext cx="1996837" cy="1996837"/>
            <a:chOff x="0" y="0"/>
            <a:chExt cx="2662449" cy="266244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662428" cy="2662428"/>
            </a:xfrm>
            <a:custGeom>
              <a:avLst/>
              <a:gdLst/>
              <a:ahLst/>
              <a:cxnLst/>
              <a:rect r="r" b="b" t="t" l="l"/>
              <a:pathLst>
                <a:path h="2662428" w="2662428">
                  <a:moveTo>
                    <a:pt x="0" y="0"/>
                  </a:moveTo>
                  <a:lnTo>
                    <a:pt x="2662428" y="0"/>
                  </a:lnTo>
                  <a:lnTo>
                    <a:pt x="2662428" y="2662428"/>
                  </a:lnTo>
                  <a:lnTo>
                    <a:pt x="0" y="2662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62" t="0" r="-63" b="0"/>
              </a:stretch>
            </a:blip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5604426" y="6754569"/>
            <a:ext cx="1377840" cy="5093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95"/>
              </a:lnSpc>
            </a:pPr>
            <a:r>
              <a:rPr lang="en-US" sz="2710">
                <a:solidFill>
                  <a:srgbClr val="FF3131"/>
                </a:solidFill>
                <a:latin typeface="Comic Sans"/>
                <a:ea typeface="Comic Sans"/>
                <a:cs typeface="Comic Sans"/>
                <a:sym typeface="Comic Sans"/>
              </a:rPr>
              <a:t>ACT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1028700"/>
            <a:ext cx="12061227" cy="82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62"/>
              </a:lnSpc>
            </a:pPr>
            <a:r>
              <a:rPr lang="en-US" sz="5468">
                <a:solidFill>
                  <a:srgbClr val="94CB00"/>
                </a:solidFill>
                <a:latin typeface="Comic Sans"/>
                <a:ea typeface="Comic Sans"/>
                <a:cs typeface="Comic Sans"/>
                <a:sym typeface="Comic Sans"/>
              </a:rPr>
              <a:t>📦 AFSLUITING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1601200"/>
            <a:ext cx="10529293" cy="2499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48640" indent="-182880" lvl="2">
              <a:lnSpc>
                <a:spcPts val="6000"/>
              </a:lnSpc>
              <a:buFont typeface="Arial"/>
              <a:buChar char="⚬"/>
            </a:pPr>
            <a:r>
              <a:rPr lang="en-US" b="true" sz="24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MAAKT EEN PRESENTATIE OF POSTER</a:t>
            </a:r>
          </a:p>
          <a:p>
            <a:pPr algn="l" marL="548640" indent="-182880" lvl="2">
              <a:lnSpc>
                <a:spcPts val="6000"/>
              </a:lnSpc>
              <a:buFont typeface="Arial"/>
              <a:buChar char="⚬"/>
            </a:pPr>
            <a:r>
              <a:rPr lang="en-US" b="true" sz="24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PRESENTEERT JOUW WERK AAN KLASGENOTEN OF DOCENTEN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482347" y="9037955"/>
            <a:ext cx="152400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8"/>
              </a:lnSpc>
            </a:pPr>
            <a:r>
              <a:rPr lang="en-US" sz="1398" b="true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13 van 13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307680" y="9601086"/>
            <a:ext cx="1672605" cy="489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3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2521158" y="2576914"/>
            <a:ext cx="13245717" cy="9525"/>
            <a:chOff x="0" y="0"/>
            <a:chExt cx="17660956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17648301" cy="12700"/>
            </a:xfrm>
            <a:custGeom>
              <a:avLst/>
              <a:gdLst/>
              <a:ahLst/>
              <a:cxnLst/>
              <a:rect r="r" b="b" t="t" l="l"/>
              <a:pathLst>
                <a:path h="12700" w="17648301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6" id="6"/>
          <p:cNvGrpSpPr/>
          <p:nvPr/>
        </p:nvGrpSpPr>
        <p:grpSpPr>
          <a:xfrm rot="0">
            <a:off x="2521158" y="1647986"/>
            <a:ext cx="13245717" cy="9525"/>
            <a:chOff x="0" y="0"/>
            <a:chExt cx="17660956" cy="127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6350" y="0"/>
              <a:ext cx="17648301" cy="12700"/>
            </a:xfrm>
            <a:custGeom>
              <a:avLst/>
              <a:gdLst/>
              <a:ahLst/>
              <a:cxnLst/>
              <a:rect r="r" b="b" t="t" l="l"/>
              <a:pathLst>
                <a:path h="12700" w="17648301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8" id="8"/>
          <p:cNvSpPr txBox="true"/>
          <p:nvPr/>
        </p:nvSpPr>
        <p:spPr>
          <a:xfrm rot="0">
            <a:off x="1028700" y="3053163"/>
            <a:ext cx="16230600" cy="1764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800" spc="-96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JULLIE BOUWEN SAMEN EEN FUNCTIONELE GREENKART.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2667391" y="9248774"/>
            <a:ext cx="13245785" cy="9525"/>
            <a:chOff x="0" y="0"/>
            <a:chExt cx="17661047" cy="127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6350" y="0"/>
              <a:ext cx="17648301" cy="12700"/>
            </a:xfrm>
            <a:custGeom>
              <a:avLst/>
              <a:gdLst/>
              <a:ahLst/>
              <a:cxnLst/>
              <a:rect r="r" b="b" t="t" l="l"/>
              <a:pathLst>
                <a:path h="12700" w="17648301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11" id="11"/>
          <p:cNvGrpSpPr/>
          <p:nvPr/>
        </p:nvGrpSpPr>
        <p:grpSpPr>
          <a:xfrm rot="0">
            <a:off x="1028700" y="9288992"/>
            <a:ext cx="1531845" cy="584872"/>
            <a:chOff x="0" y="0"/>
            <a:chExt cx="2042460" cy="77982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16" r="-2" b="-122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6125951" y="9288992"/>
            <a:ext cx="1133349" cy="584872"/>
            <a:chOff x="0" y="0"/>
            <a:chExt cx="1511132" cy="77982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71" r="2" b="-77"/>
              </a:stretch>
            </a:blip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7444545" y="9413594"/>
            <a:ext cx="3679277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4895850"/>
            <a:ext cx="10740591" cy="728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true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Je combineert theorie, samenwerking en praktijk.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482347" y="9037955"/>
            <a:ext cx="152400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8"/>
              </a:lnSpc>
            </a:pPr>
            <a:r>
              <a:rPr lang="en-US" sz="1398" b="true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2 van 13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307680" y="9601086"/>
            <a:ext cx="1672605" cy="489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3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2521158" y="2576914"/>
            <a:ext cx="13245717" cy="9525"/>
            <a:chOff x="0" y="0"/>
            <a:chExt cx="17660956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17648301" cy="12700"/>
            </a:xfrm>
            <a:custGeom>
              <a:avLst/>
              <a:gdLst/>
              <a:ahLst/>
              <a:cxnLst/>
              <a:rect r="r" b="b" t="t" l="l"/>
              <a:pathLst>
                <a:path h="12700" w="17648301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6" id="6"/>
          <p:cNvGrpSpPr/>
          <p:nvPr/>
        </p:nvGrpSpPr>
        <p:grpSpPr>
          <a:xfrm rot="0">
            <a:off x="2521090" y="8038940"/>
            <a:ext cx="13245785" cy="9525"/>
            <a:chOff x="0" y="0"/>
            <a:chExt cx="17661047" cy="127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6350" y="0"/>
              <a:ext cx="17648301" cy="12700"/>
            </a:xfrm>
            <a:custGeom>
              <a:avLst/>
              <a:gdLst/>
              <a:ahLst/>
              <a:cxnLst/>
              <a:rect r="r" b="b" t="t" l="l"/>
              <a:pathLst>
                <a:path h="12700" w="17648301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8" id="8"/>
          <p:cNvGrpSpPr/>
          <p:nvPr/>
        </p:nvGrpSpPr>
        <p:grpSpPr>
          <a:xfrm rot="0">
            <a:off x="1028700" y="8041124"/>
            <a:ext cx="3594651" cy="1372470"/>
            <a:chOff x="0" y="0"/>
            <a:chExt cx="4792868" cy="182996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792853" cy="1829943"/>
            </a:xfrm>
            <a:custGeom>
              <a:avLst/>
              <a:gdLst/>
              <a:ahLst/>
              <a:cxnLst/>
              <a:rect r="r" b="b" t="t" l="l"/>
              <a:pathLst>
                <a:path h="1829943" w="479285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16" r="0" b="-117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3922459" y="8041124"/>
            <a:ext cx="2659534" cy="1372470"/>
            <a:chOff x="0" y="0"/>
            <a:chExt cx="3546045" cy="182996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546094" cy="1829943"/>
            </a:xfrm>
            <a:custGeom>
              <a:avLst/>
              <a:gdLst/>
              <a:ahLst/>
              <a:cxnLst/>
              <a:rect r="r" b="b" t="t" l="l"/>
              <a:pathLst>
                <a:path h="1829943" w="3546094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71" r="1" b="-72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7440924" y="9413594"/>
            <a:ext cx="3682897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3458949"/>
            <a:ext cx="16230600" cy="14859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spc="-120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PLAN – jullie verkennen de opdracht en maken een plan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482347" y="9037955"/>
            <a:ext cx="152400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8"/>
              </a:lnSpc>
            </a:pPr>
            <a:r>
              <a:rPr lang="en-US" sz="1398" b="true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3 van 13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8145581" y="5267017"/>
            <a:ext cx="1996837" cy="1996837"/>
            <a:chOff x="0" y="0"/>
            <a:chExt cx="2662449" cy="266244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662428" cy="2662428"/>
            </a:xfrm>
            <a:custGeom>
              <a:avLst/>
              <a:gdLst/>
              <a:ahLst/>
              <a:cxnLst/>
              <a:rect r="r" b="b" t="t" l="l"/>
              <a:pathLst>
                <a:path h="2662428" w="2662428">
                  <a:moveTo>
                    <a:pt x="0" y="0"/>
                  </a:moveTo>
                  <a:lnTo>
                    <a:pt x="2662428" y="0"/>
                  </a:lnTo>
                  <a:lnTo>
                    <a:pt x="2662428" y="2662428"/>
                  </a:lnTo>
                  <a:lnTo>
                    <a:pt x="0" y="2662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62" t="0" r="-63" b="0"/>
              </a:stretch>
            </a:blip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8455079" y="5959574"/>
            <a:ext cx="1377840" cy="5093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95"/>
              </a:lnSpc>
            </a:pPr>
            <a:r>
              <a:rPr lang="en-US" sz="2710">
                <a:solidFill>
                  <a:srgbClr val="FF3131"/>
                </a:solidFill>
                <a:latin typeface="Comic Sans"/>
                <a:ea typeface="Comic Sans"/>
                <a:cs typeface="Comic Sans"/>
                <a:sym typeface="Comic Sans"/>
              </a:rPr>
              <a:t>PLAN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307680" y="9601086"/>
            <a:ext cx="1672605" cy="489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3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028700" y="2834675"/>
            <a:ext cx="7995221" cy="5596550"/>
            <a:chOff x="0" y="0"/>
            <a:chExt cx="10660295" cy="746206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660253" cy="7462012"/>
            </a:xfrm>
            <a:custGeom>
              <a:avLst/>
              <a:gdLst/>
              <a:ahLst/>
              <a:cxnLst/>
              <a:rect r="r" b="b" t="t" l="l"/>
              <a:pathLst>
                <a:path h="7462012" w="10660253">
                  <a:moveTo>
                    <a:pt x="0" y="0"/>
                  </a:moveTo>
                  <a:lnTo>
                    <a:pt x="10660253" y="0"/>
                  </a:lnTo>
                  <a:lnTo>
                    <a:pt x="10660253" y="7462012"/>
                  </a:lnTo>
                  <a:lnTo>
                    <a:pt x="0" y="74620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630" t="0" r="-2630" b="-87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23938" y="2672132"/>
            <a:ext cx="16240125" cy="9525"/>
            <a:chOff x="0" y="0"/>
            <a:chExt cx="21653500" cy="127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6350" y="0"/>
              <a:ext cx="21640800" cy="12700"/>
            </a:xfrm>
            <a:custGeom>
              <a:avLst/>
              <a:gdLst/>
              <a:ahLst/>
              <a:cxnLst/>
              <a:rect r="r" b="b" t="t" l="l"/>
              <a:pathLst>
                <a:path h="12700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8A6362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8" id="8"/>
          <p:cNvGrpSpPr/>
          <p:nvPr/>
        </p:nvGrpSpPr>
        <p:grpSpPr>
          <a:xfrm rot="0">
            <a:off x="10427945" y="4833258"/>
            <a:ext cx="16240125" cy="9525"/>
            <a:chOff x="0" y="0"/>
            <a:chExt cx="21653500" cy="127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6350" y="0"/>
              <a:ext cx="21640800" cy="12700"/>
            </a:xfrm>
            <a:custGeom>
              <a:avLst/>
              <a:gdLst/>
              <a:ahLst/>
              <a:cxnLst/>
              <a:rect r="r" b="b" t="t" l="l"/>
              <a:pathLst>
                <a:path h="12700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2667391" y="9248775"/>
            <a:ext cx="13245785" cy="9525"/>
            <a:chOff x="0" y="0"/>
            <a:chExt cx="17661047" cy="127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12" id="12"/>
          <p:cNvGrpSpPr/>
          <p:nvPr/>
        </p:nvGrpSpPr>
        <p:grpSpPr>
          <a:xfrm rot="0">
            <a:off x="1028700" y="9288992"/>
            <a:ext cx="1531845" cy="584872"/>
            <a:chOff x="0" y="0"/>
            <a:chExt cx="2042460" cy="77983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116" r="-2" b="-122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6125951" y="9288992"/>
            <a:ext cx="1133349" cy="584872"/>
            <a:chOff x="0" y="0"/>
            <a:chExt cx="1511132" cy="77983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71" r="2" b="-77"/>
              </a:stretch>
            </a:blip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7444545" y="9413594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251557" y="2395908"/>
            <a:ext cx="8007743" cy="4785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48640" indent="-182880" lvl="2">
              <a:lnSpc>
                <a:spcPts val="6000"/>
              </a:lnSpc>
              <a:buFont typeface="Arial"/>
              <a:buChar char="⚬"/>
            </a:pPr>
            <a:r>
              <a:rPr lang="en-US" b="true" sz="2400">
                <a:solidFill>
                  <a:srgbClr val="0000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WERKT EEn elektrische aandrijving?</a:t>
            </a:r>
          </a:p>
          <a:p>
            <a:pPr algn="l" marL="548640" indent="-182880" lvl="2">
              <a:lnSpc>
                <a:spcPts val="6000"/>
              </a:lnSpc>
              <a:buFont typeface="Arial"/>
              <a:buChar char="⚬"/>
            </a:pPr>
            <a:r>
              <a:rPr lang="en-US" b="true" sz="2400">
                <a:solidFill>
                  <a:srgbClr val="0000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is een chassis en hoe wordt het gemaakt?</a:t>
            </a:r>
          </a:p>
          <a:p>
            <a:pPr algn="l" marL="548640" indent="-182880" lvl="2">
              <a:lnSpc>
                <a:spcPts val="6000"/>
              </a:lnSpc>
              <a:buFont typeface="Arial"/>
              <a:buChar char="⚬"/>
            </a:pPr>
            <a:r>
              <a:rPr lang="en-US" b="true" sz="2400">
                <a:solidFill>
                  <a:srgbClr val="0000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Welke belangrijke onderdelen zijn er?</a:t>
            </a:r>
          </a:p>
          <a:p>
            <a:pPr algn="l" marL="548640" indent="-182880" lvl="2">
              <a:lnSpc>
                <a:spcPts val="6000"/>
              </a:lnSpc>
              <a:buFont typeface="Arial"/>
              <a:buChar char="⚬"/>
            </a:pPr>
            <a:r>
              <a:rPr lang="en-US" b="true" sz="2400">
                <a:solidFill>
                  <a:srgbClr val="0000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werken we veilig?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14719131" y="6995433"/>
            <a:ext cx="1996837" cy="1996837"/>
            <a:chOff x="0" y="0"/>
            <a:chExt cx="2662449" cy="2662449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662428" cy="2662428"/>
            </a:xfrm>
            <a:custGeom>
              <a:avLst/>
              <a:gdLst/>
              <a:ahLst/>
              <a:cxnLst/>
              <a:rect r="r" b="b" t="t" l="l"/>
              <a:pathLst>
                <a:path h="2662428" w="2662428">
                  <a:moveTo>
                    <a:pt x="0" y="0"/>
                  </a:moveTo>
                  <a:lnTo>
                    <a:pt x="2662428" y="0"/>
                  </a:lnTo>
                  <a:lnTo>
                    <a:pt x="2662428" y="2662428"/>
                  </a:lnTo>
                  <a:lnTo>
                    <a:pt x="0" y="2662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62" t="0" r="-63" b="0"/>
              </a:stretch>
            </a:blip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15028629" y="7687990"/>
            <a:ext cx="1377840" cy="5093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95"/>
              </a:lnSpc>
            </a:pPr>
            <a:r>
              <a:rPr lang="en-US" sz="2710">
                <a:solidFill>
                  <a:srgbClr val="FF3131"/>
                </a:solidFill>
                <a:latin typeface="Comic Sans"/>
                <a:ea typeface="Comic Sans"/>
                <a:cs typeface="Comic Sans"/>
                <a:sym typeface="Comic Sans"/>
              </a:rPr>
              <a:t>PLAN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28700" y="1028700"/>
            <a:ext cx="3718388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789596" y="1638670"/>
            <a:ext cx="7926372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94CB00"/>
                </a:solidFill>
                <a:latin typeface="Comic Sans"/>
                <a:ea typeface="Comic Sans"/>
                <a:cs typeface="Comic Sans"/>
                <a:sym typeface="Comic Sans"/>
              </a:rPr>
              <a:t>🧠 Wat LEER JE EERST?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8482347" y="9037955"/>
            <a:ext cx="152400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8"/>
              </a:lnSpc>
            </a:pPr>
            <a:r>
              <a:rPr lang="en-US" sz="1398" b="true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4 van 13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8307680" y="9620250"/>
            <a:ext cx="1672605" cy="489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3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119870" y="2842273"/>
            <a:ext cx="8604442" cy="5596550"/>
            <a:chOff x="0" y="0"/>
            <a:chExt cx="11472589" cy="746206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472545" cy="7462012"/>
            </a:xfrm>
            <a:custGeom>
              <a:avLst/>
              <a:gdLst/>
              <a:ahLst/>
              <a:cxnLst/>
              <a:rect r="r" b="b" t="t" l="l"/>
              <a:pathLst>
                <a:path h="7462012" w="11472545">
                  <a:moveTo>
                    <a:pt x="0" y="0"/>
                  </a:moveTo>
                  <a:lnTo>
                    <a:pt x="11472545" y="0"/>
                  </a:lnTo>
                  <a:lnTo>
                    <a:pt x="11472545" y="7462012"/>
                  </a:lnTo>
                  <a:lnTo>
                    <a:pt x="0" y="74620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5415" t="0" r="-11876" b="-56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23938" y="2672132"/>
            <a:ext cx="16240125" cy="9525"/>
            <a:chOff x="0" y="0"/>
            <a:chExt cx="21653500" cy="127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6350" y="0"/>
              <a:ext cx="21640800" cy="12700"/>
            </a:xfrm>
            <a:custGeom>
              <a:avLst/>
              <a:gdLst/>
              <a:ahLst/>
              <a:cxnLst/>
              <a:rect r="r" b="b" t="t" l="l"/>
              <a:pathLst>
                <a:path h="12700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8A6362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8" id="8"/>
          <p:cNvGrpSpPr/>
          <p:nvPr/>
        </p:nvGrpSpPr>
        <p:grpSpPr>
          <a:xfrm rot="0">
            <a:off x="1023938" y="2272082"/>
            <a:ext cx="16240125" cy="9525"/>
            <a:chOff x="0" y="0"/>
            <a:chExt cx="21653500" cy="127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6350" y="0"/>
              <a:ext cx="21640800" cy="12700"/>
            </a:xfrm>
            <a:custGeom>
              <a:avLst/>
              <a:gdLst/>
              <a:ahLst/>
              <a:cxnLst/>
              <a:rect r="r" b="b" t="t" l="l"/>
              <a:pathLst>
                <a:path h="12700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2667391" y="9248775"/>
            <a:ext cx="13245785" cy="9525"/>
            <a:chOff x="0" y="0"/>
            <a:chExt cx="17661047" cy="127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12" id="12"/>
          <p:cNvGrpSpPr/>
          <p:nvPr/>
        </p:nvGrpSpPr>
        <p:grpSpPr>
          <a:xfrm rot="0">
            <a:off x="1028700" y="9288992"/>
            <a:ext cx="1531845" cy="584872"/>
            <a:chOff x="0" y="0"/>
            <a:chExt cx="2042460" cy="77983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116" r="-2" b="-122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6125951" y="9288992"/>
            <a:ext cx="1133349" cy="584872"/>
            <a:chOff x="0" y="0"/>
            <a:chExt cx="1511132" cy="77983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71" r="2" b="-77"/>
              </a:stretch>
            </a:blip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7444545" y="9413594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8085141" y="6962388"/>
            <a:ext cx="1996837" cy="1996837"/>
            <a:chOff x="0" y="0"/>
            <a:chExt cx="2662449" cy="2662449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662428" cy="2662428"/>
            </a:xfrm>
            <a:custGeom>
              <a:avLst/>
              <a:gdLst/>
              <a:ahLst/>
              <a:cxnLst/>
              <a:rect r="r" b="b" t="t" l="l"/>
              <a:pathLst>
                <a:path h="2662428" w="2662428">
                  <a:moveTo>
                    <a:pt x="0" y="0"/>
                  </a:moveTo>
                  <a:lnTo>
                    <a:pt x="2662428" y="0"/>
                  </a:lnTo>
                  <a:lnTo>
                    <a:pt x="2662428" y="2662428"/>
                  </a:lnTo>
                  <a:lnTo>
                    <a:pt x="0" y="2662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62" t="0" r="-63" b="0"/>
              </a:stretch>
            </a:blip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8394639" y="7654945"/>
            <a:ext cx="1377840" cy="5093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95"/>
              </a:lnSpc>
            </a:pPr>
            <a:r>
              <a:rPr lang="en-US" sz="2710">
                <a:solidFill>
                  <a:srgbClr val="FF3131"/>
                </a:solidFill>
                <a:latin typeface="Comic Sans"/>
                <a:ea typeface="Comic Sans"/>
                <a:cs typeface="Comic Sans"/>
                <a:sym typeface="Comic Sans"/>
              </a:rPr>
              <a:t>PLAN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9961659" y="3014344"/>
            <a:ext cx="7297641" cy="62141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97"/>
              </a:lnSpc>
            </a:pPr>
            <a:r>
              <a:rPr lang="en-US" sz="2399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👥</a:t>
            </a:r>
            <a:r>
              <a:rPr lang="en-US" sz="2399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 </a:t>
            </a:r>
            <a:r>
              <a:rPr lang="en-US" sz="2399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jullie verdelen taken in je team</a:t>
            </a:r>
          </a:p>
          <a:p>
            <a:pPr algn="l">
              <a:lnSpc>
                <a:spcPts val="5997"/>
              </a:lnSpc>
            </a:pPr>
            <a:r>
              <a:rPr lang="en-US" sz="2399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📆 PLANNING &amp; LOGISTIEK</a:t>
            </a:r>
          </a:p>
          <a:p>
            <a:pPr algn="l" marL="548518" indent="-182839" lvl="2">
              <a:lnSpc>
                <a:spcPts val="5997"/>
              </a:lnSpc>
              <a:buFont typeface="Arial"/>
              <a:buChar char="⚬"/>
            </a:pPr>
            <a:r>
              <a:rPr lang="en-US" b="true" sz="2399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JULLIE VERZAMELEN TEKENINGEN, SCHEMA’S EN REGELS</a:t>
            </a:r>
          </a:p>
          <a:p>
            <a:pPr algn="l" marL="548518" indent="-182839" lvl="2">
              <a:lnSpc>
                <a:spcPts val="5997"/>
              </a:lnSpc>
              <a:buFont typeface="Arial"/>
              <a:buChar char="⚬"/>
            </a:pPr>
            <a:r>
              <a:rPr lang="en-US" b="true" sz="2399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JULLIE MAKEN EEN BOUWPLAN EN WERKVERDELING</a:t>
            </a:r>
          </a:p>
          <a:p>
            <a:pPr algn="l" marL="548518" indent="-182839" lvl="2">
              <a:lnSpc>
                <a:spcPts val="5997"/>
              </a:lnSpc>
              <a:buFont typeface="Arial"/>
              <a:buChar char="⚬"/>
            </a:pPr>
            <a:r>
              <a:rPr lang="en-US" b="true" sz="2399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JULLIE PLANNEN MOMENTEN VOOR CONTROLE EN FEEDBACK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28700" y="1028700"/>
            <a:ext cx="3718388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724312" y="1471983"/>
            <a:ext cx="7534988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94CB00"/>
                </a:solidFill>
                <a:latin typeface="Comic Sans"/>
                <a:ea typeface="Comic Sans"/>
                <a:cs typeface="Comic Sans"/>
                <a:sym typeface="Comic Sans"/>
              </a:rPr>
              <a:t>🛠️ Wat doe je vooraf?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8482347" y="9037955"/>
            <a:ext cx="152400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8"/>
              </a:lnSpc>
            </a:pPr>
            <a:r>
              <a:rPr lang="en-US" sz="1398" b="true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5 van 13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8307680" y="9601086"/>
            <a:ext cx="1672605" cy="489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3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75574" y="619104"/>
            <a:ext cx="7096125" cy="9525"/>
            <a:chOff x="0" y="0"/>
            <a:chExt cx="9461500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9448800" cy="12700"/>
            </a:xfrm>
            <a:custGeom>
              <a:avLst/>
              <a:gdLst/>
              <a:ahLst/>
              <a:cxnLst/>
              <a:rect r="r" b="b" t="t" l="l"/>
              <a:pathLst>
                <a:path h="12700" w="9448800">
                  <a:moveTo>
                    <a:pt x="0" y="0"/>
                  </a:moveTo>
                  <a:lnTo>
                    <a:pt x="9448800" y="0"/>
                  </a:lnTo>
                  <a:lnTo>
                    <a:pt x="9448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6" id="6"/>
          <p:cNvGrpSpPr/>
          <p:nvPr/>
        </p:nvGrpSpPr>
        <p:grpSpPr>
          <a:xfrm rot="0">
            <a:off x="2667391" y="9248775"/>
            <a:ext cx="13245785" cy="9525"/>
            <a:chOff x="0" y="0"/>
            <a:chExt cx="17661047" cy="127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8" id="8"/>
          <p:cNvGrpSpPr/>
          <p:nvPr/>
        </p:nvGrpSpPr>
        <p:grpSpPr>
          <a:xfrm rot="0">
            <a:off x="1028700" y="9288992"/>
            <a:ext cx="1531845" cy="584872"/>
            <a:chOff x="0" y="0"/>
            <a:chExt cx="2042460" cy="7798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16" r="-2" b="-122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6125951" y="9288992"/>
            <a:ext cx="1133349" cy="584872"/>
            <a:chOff x="0" y="0"/>
            <a:chExt cx="1511132" cy="77983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71" r="2" b="-77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7444545" y="9413594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028700" y="1028700"/>
            <a:ext cx="6820107" cy="7960242"/>
          </a:xfrm>
          <a:custGeom>
            <a:avLst/>
            <a:gdLst/>
            <a:ahLst/>
            <a:cxnLst/>
            <a:rect r="r" b="b" t="t" l="l"/>
            <a:pathLst>
              <a:path h="7960242" w="6820107">
                <a:moveTo>
                  <a:pt x="0" y="0"/>
                </a:moveTo>
                <a:lnTo>
                  <a:pt x="6820107" y="0"/>
                </a:lnTo>
                <a:lnTo>
                  <a:pt x="6820107" y="7960242"/>
                </a:lnTo>
                <a:lnTo>
                  <a:pt x="0" y="79602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1339212" y="1398129"/>
            <a:ext cx="6130612" cy="5885388"/>
            <a:chOff x="0" y="0"/>
            <a:chExt cx="8174150" cy="7847184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74228" cy="7847203"/>
            </a:xfrm>
            <a:custGeom>
              <a:avLst/>
              <a:gdLst/>
              <a:ahLst/>
              <a:cxnLst/>
              <a:rect r="r" b="b" t="t" l="l"/>
              <a:pathLst>
                <a:path h="7847203" w="8174228">
                  <a:moveTo>
                    <a:pt x="8142351" y="0"/>
                  </a:moveTo>
                  <a:lnTo>
                    <a:pt x="31877" y="0"/>
                  </a:lnTo>
                  <a:cubicBezTo>
                    <a:pt x="14859" y="0"/>
                    <a:pt x="0" y="14859"/>
                    <a:pt x="0" y="31877"/>
                  </a:cubicBezTo>
                  <a:lnTo>
                    <a:pt x="0" y="7815326"/>
                  </a:lnTo>
                  <a:cubicBezTo>
                    <a:pt x="0" y="7834376"/>
                    <a:pt x="14859" y="7847203"/>
                    <a:pt x="31877" y="7847203"/>
                  </a:cubicBezTo>
                  <a:lnTo>
                    <a:pt x="8142351" y="7847203"/>
                  </a:lnTo>
                  <a:cubicBezTo>
                    <a:pt x="8159369" y="7847203"/>
                    <a:pt x="8174228" y="7832344"/>
                    <a:pt x="8174228" y="7815326"/>
                  </a:cubicBezTo>
                  <a:lnTo>
                    <a:pt x="8174228" y="33909"/>
                  </a:lnTo>
                  <a:cubicBezTo>
                    <a:pt x="8174228" y="14859"/>
                    <a:pt x="8161528" y="0"/>
                    <a:pt x="8142351" y="0"/>
                  </a:cubicBezTo>
                  <a:close/>
                </a:path>
              </a:pathLst>
            </a:custGeom>
            <a:blipFill>
              <a:blip r:embed="rId7"/>
              <a:stretch>
                <a:fillRect l="0" t="-2083" r="0" b="-2083"/>
              </a:stretch>
            </a:blipFill>
          </p:spPr>
        </p:sp>
      </p:grpSp>
      <p:sp>
        <p:nvSpPr>
          <p:cNvPr name="Freeform 16" id="16"/>
          <p:cNvSpPr/>
          <p:nvPr/>
        </p:nvSpPr>
        <p:spPr>
          <a:xfrm flipH="false" flipV="false" rot="0">
            <a:off x="1030292" y="1036662"/>
            <a:ext cx="6842400" cy="7952280"/>
          </a:xfrm>
          <a:custGeom>
            <a:avLst/>
            <a:gdLst/>
            <a:ahLst/>
            <a:cxnLst/>
            <a:rect r="r" b="b" t="t" l="l"/>
            <a:pathLst>
              <a:path h="7952280" w="6842400">
                <a:moveTo>
                  <a:pt x="0" y="0"/>
                </a:moveTo>
                <a:lnTo>
                  <a:pt x="6842401" y="0"/>
                </a:lnTo>
                <a:lnTo>
                  <a:pt x="6842401" y="7952280"/>
                </a:lnTo>
                <a:lnTo>
                  <a:pt x="0" y="79522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038254" y="1028700"/>
            <a:ext cx="6843993" cy="7955465"/>
          </a:xfrm>
          <a:custGeom>
            <a:avLst/>
            <a:gdLst/>
            <a:ahLst/>
            <a:cxnLst/>
            <a:rect r="r" b="b" t="t" l="l"/>
            <a:pathLst>
              <a:path h="7955465" w="6843993">
                <a:moveTo>
                  <a:pt x="0" y="0"/>
                </a:moveTo>
                <a:lnTo>
                  <a:pt x="6843993" y="0"/>
                </a:lnTo>
                <a:lnTo>
                  <a:pt x="6843993" y="7955465"/>
                </a:lnTo>
                <a:lnTo>
                  <a:pt x="0" y="79554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8103920" y="1356485"/>
            <a:ext cx="8998357" cy="39787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76"/>
              </a:lnSpc>
            </a:pPr>
            <a:r>
              <a:rPr lang="en-US" b="true" sz="24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THEORIE LIJKT SAAI, MAAR JE MOET HET WEL WETEN TOCH?</a:t>
            </a:r>
          </a:p>
          <a:p>
            <a:pPr algn="l">
              <a:lnSpc>
                <a:spcPts val="5376"/>
              </a:lnSpc>
            </a:pPr>
            <a:r>
              <a:rPr lang="en-US" b="true" sz="2400" u="sng">
                <a:solidFill>
                  <a:srgbClr val="0000FF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2" tooltip="https://greenkart.electude.eu/bundlelesson_143910461"/>
              </a:rPr>
              <a:t>A.LASSEN</a:t>
            </a:r>
          </a:p>
          <a:p>
            <a:pPr algn="l">
              <a:lnSpc>
                <a:spcPts val="5376"/>
              </a:lnSpc>
            </a:pPr>
            <a:r>
              <a:rPr lang="en-US" b="true" sz="2400" u="sng">
                <a:solidFill>
                  <a:srgbClr val="0000FF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3" tooltip="https://greenkart.electude.eu/bundlelesson_143910461"/>
              </a:rPr>
              <a:t>B.</a:t>
            </a:r>
            <a:r>
              <a:rPr lang="en-US" b="true" sz="2400" u="sng">
                <a:solidFill>
                  <a:srgbClr val="0000FF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4" tooltip="https://greenkart.electude.eu/bundlelesson_143911411"/>
              </a:rPr>
              <a:t>BOREN</a:t>
            </a:r>
          </a:p>
          <a:p>
            <a:pPr algn="l">
              <a:lnSpc>
                <a:spcPts val="5376"/>
              </a:lnSpc>
            </a:pPr>
            <a:r>
              <a:rPr lang="en-US" b="true" sz="2400" u="sng">
                <a:solidFill>
                  <a:srgbClr val="0000FF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5" tooltip="https://greenkart.electude.eu/bundlelesson_143910461"/>
              </a:rPr>
              <a:t>C.</a:t>
            </a:r>
            <a:r>
              <a:rPr lang="en-US" b="true" sz="2400" u="sng">
                <a:solidFill>
                  <a:srgbClr val="0000FF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6" tooltip="https://greenkart.electude.eu/bundlelesson_143910361"/>
              </a:rPr>
              <a:t>METEN</a:t>
            </a:r>
          </a:p>
          <a:p>
            <a:pPr algn="l">
              <a:lnSpc>
                <a:spcPts val="5376"/>
              </a:lnSpc>
            </a:pPr>
            <a:r>
              <a:rPr lang="en-US" b="true" sz="2400" u="sng">
                <a:solidFill>
                  <a:srgbClr val="0000FF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7" tooltip="https://greenkart.electude.eu/bundlelesson_143910461"/>
              </a:rPr>
              <a:t>D.</a:t>
            </a:r>
            <a:r>
              <a:rPr lang="en-US" b="true" sz="2400" u="sng">
                <a:solidFill>
                  <a:srgbClr val="0000FF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8" tooltip="https://greenkart.electude.eu/bundlelesson_143930721"/>
              </a:rPr>
              <a:t>ACCU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13905743" y="3751251"/>
            <a:ext cx="1996837" cy="1996837"/>
            <a:chOff x="0" y="0"/>
            <a:chExt cx="2662449" cy="266244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662428" cy="2662428"/>
            </a:xfrm>
            <a:custGeom>
              <a:avLst/>
              <a:gdLst/>
              <a:ahLst/>
              <a:cxnLst/>
              <a:rect r="r" b="b" t="t" l="l"/>
              <a:pathLst>
                <a:path h="2662428" w="2662428">
                  <a:moveTo>
                    <a:pt x="0" y="0"/>
                  </a:moveTo>
                  <a:lnTo>
                    <a:pt x="2662428" y="0"/>
                  </a:lnTo>
                  <a:lnTo>
                    <a:pt x="2662428" y="2662428"/>
                  </a:lnTo>
                  <a:lnTo>
                    <a:pt x="0" y="2662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 l="-62" t="0" r="-63" b="0"/>
              </a:stretch>
            </a:blip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14215199" y="4445008"/>
            <a:ext cx="1377840" cy="5093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95"/>
              </a:lnSpc>
            </a:pPr>
            <a:r>
              <a:rPr lang="en-US" sz="2710">
                <a:solidFill>
                  <a:srgbClr val="FF3131"/>
                </a:solidFill>
                <a:latin typeface="Comic Sans"/>
                <a:ea typeface="Comic Sans"/>
                <a:cs typeface="Comic Sans"/>
                <a:sym typeface="Comic Sans"/>
              </a:rPr>
              <a:t>DO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260943" y="1028700"/>
            <a:ext cx="4494907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94CB00"/>
                </a:solidFill>
                <a:latin typeface="Comic Sans"/>
                <a:ea typeface="Comic Sans"/>
                <a:cs typeface="Comic Sans"/>
                <a:sym typeface="Comic Sans"/>
              </a:rPr>
              <a:t>🧪 MEER KENNIS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8482347" y="9037955"/>
            <a:ext cx="152400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8"/>
              </a:lnSpc>
            </a:pPr>
            <a:r>
              <a:rPr lang="en-US" sz="1398" b="true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6 van 13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8307680" y="9601086"/>
            <a:ext cx="1672605" cy="489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3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75574" y="619104"/>
            <a:ext cx="7096125" cy="9525"/>
            <a:chOff x="0" y="0"/>
            <a:chExt cx="9461500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9448800" cy="12700"/>
            </a:xfrm>
            <a:custGeom>
              <a:avLst/>
              <a:gdLst/>
              <a:ahLst/>
              <a:cxnLst/>
              <a:rect r="r" b="b" t="t" l="l"/>
              <a:pathLst>
                <a:path h="12700" w="9448800">
                  <a:moveTo>
                    <a:pt x="0" y="0"/>
                  </a:moveTo>
                  <a:lnTo>
                    <a:pt x="9448800" y="0"/>
                  </a:lnTo>
                  <a:lnTo>
                    <a:pt x="9448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6" id="6"/>
          <p:cNvGrpSpPr/>
          <p:nvPr/>
        </p:nvGrpSpPr>
        <p:grpSpPr>
          <a:xfrm rot="0">
            <a:off x="2667391" y="9248775"/>
            <a:ext cx="13245785" cy="9525"/>
            <a:chOff x="0" y="0"/>
            <a:chExt cx="17661047" cy="127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8" id="8"/>
          <p:cNvGrpSpPr/>
          <p:nvPr/>
        </p:nvGrpSpPr>
        <p:grpSpPr>
          <a:xfrm rot="0">
            <a:off x="1028700" y="9288992"/>
            <a:ext cx="1531845" cy="584872"/>
            <a:chOff x="0" y="0"/>
            <a:chExt cx="2042460" cy="7798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16" r="-2" b="-122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6125951" y="9288992"/>
            <a:ext cx="1133349" cy="584872"/>
            <a:chOff x="0" y="0"/>
            <a:chExt cx="1511132" cy="77983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71" r="2" b="-77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7444545" y="9413594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028700" y="1028700"/>
            <a:ext cx="6820107" cy="7960242"/>
          </a:xfrm>
          <a:custGeom>
            <a:avLst/>
            <a:gdLst/>
            <a:ahLst/>
            <a:cxnLst/>
            <a:rect r="r" b="b" t="t" l="l"/>
            <a:pathLst>
              <a:path h="7960242" w="6820107">
                <a:moveTo>
                  <a:pt x="0" y="0"/>
                </a:moveTo>
                <a:lnTo>
                  <a:pt x="6820107" y="0"/>
                </a:lnTo>
                <a:lnTo>
                  <a:pt x="6820107" y="7960242"/>
                </a:lnTo>
                <a:lnTo>
                  <a:pt x="0" y="79602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1339212" y="1398129"/>
            <a:ext cx="6130612" cy="5885388"/>
            <a:chOff x="0" y="0"/>
            <a:chExt cx="8174150" cy="7847184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74228" cy="7847203"/>
            </a:xfrm>
            <a:custGeom>
              <a:avLst/>
              <a:gdLst/>
              <a:ahLst/>
              <a:cxnLst/>
              <a:rect r="r" b="b" t="t" l="l"/>
              <a:pathLst>
                <a:path h="7847203" w="8174228">
                  <a:moveTo>
                    <a:pt x="8142351" y="0"/>
                  </a:moveTo>
                  <a:lnTo>
                    <a:pt x="31877" y="0"/>
                  </a:lnTo>
                  <a:cubicBezTo>
                    <a:pt x="14859" y="0"/>
                    <a:pt x="0" y="14859"/>
                    <a:pt x="0" y="31877"/>
                  </a:cubicBezTo>
                  <a:lnTo>
                    <a:pt x="0" y="7815326"/>
                  </a:lnTo>
                  <a:cubicBezTo>
                    <a:pt x="0" y="7834376"/>
                    <a:pt x="14859" y="7847203"/>
                    <a:pt x="31877" y="7847203"/>
                  </a:cubicBezTo>
                  <a:lnTo>
                    <a:pt x="8142351" y="7847203"/>
                  </a:lnTo>
                  <a:cubicBezTo>
                    <a:pt x="8159369" y="7847203"/>
                    <a:pt x="8174228" y="7832344"/>
                    <a:pt x="8174228" y="7815326"/>
                  </a:cubicBezTo>
                  <a:lnTo>
                    <a:pt x="8174228" y="33909"/>
                  </a:lnTo>
                  <a:cubicBezTo>
                    <a:pt x="8174228" y="14859"/>
                    <a:pt x="8161528" y="0"/>
                    <a:pt x="8142351" y="0"/>
                  </a:cubicBezTo>
                  <a:close/>
                </a:path>
              </a:pathLst>
            </a:custGeom>
            <a:blipFill>
              <a:blip r:embed="rId7"/>
              <a:stretch>
                <a:fillRect l="0" t="-2083" r="0" b="-2083"/>
              </a:stretch>
            </a:blipFill>
          </p:spPr>
        </p:sp>
      </p:grpSp>
      <p:sp>
        <p:nvSpPr>
          <p:cNvPr name="Freeform 16" id="16"/>
          <p:cNvSpPr/>
          <p:nvPr/>
        </p:nvSpPr>
        <p:spPr>
          <a:xfrm flipH="false" flipV="false" rot="0">
            <a:off x="1030292" y="1036662"/>
            <a:ext cx="6842400" cy="7952280"/>
          </a:xfrm>
          <a:custGeom>
            <a:avLst/>
            <a:gdLst/>
            <a:ahLst/>
            <a:cxnLst/>
            <a:rect r="r" b="b" t="t" l="l"/>
            <a:pathLst>
              <a:path h="7952280" w="6842400">
                <a:moveTo>
                  <a:pt x="0" y="0"/>
                </a:moveTo>
                <a:lnTo>
                  <a:pt x="6842401" y="0"/>
                </a:lnTo>
                <a:lnTo>
                  <a:pt x="6842401" y="7952280"/>
                </a:lnTo>
                <a:lnTo>
                  <a:pt x="0" y="79522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038254" y="1028700"/>
            <a:ext cx="6843993" cy="7955465"/>
          </a:xfrm>
          <a:custGeom>
            <a:avLst/>
            <a:gdLst/>
            <a:ahLst/>
            <a:cxnLst/>
            <a:rect r="r" b="b" t="t" l="l"/>
            <a:pathLst>
              <a:path h="7955465" w="6843993">
                <a:moveTo>
                  <a:pt x="0" y="0"/>
                </a:moveTo>
                <a:lnTo>
                  <a:pt x="6843993" y="0"/>
                </a:lnTo>
                <a:lnTo>
                  <a:pt x="6843993" y="7955465"/>
                </a:lnTo>
                <a:lnTo>
                  <a:pt x="0" y="79554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8103920" y="1356485"/>
            <a:ext cx="8998357" cy="39787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76"/>
              </a:lnSpc>
            </a:pPr>
            <a:r>
              <a:rPr lang="en-US" b="true" sz="24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THEORIE LIJKT SAAI, MAAR JE MOET HET WEL WETEN TOCH?</a:t>
            </a:r>
          </a:p>
          <a:p>
            <a:pPr algn="l">
              <a:lnSpc>
                <a:spcPts val="5376"/>
              </a:lnSpc>
            </a:pPr>
            <a:r>
              <a:rPr lang="en-US" b="true" sz="2400" u="sng">
                <a:solidFill>
                  <a:srgbClr val="0000FF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2" tooltip="https://greenkart.electude.eu/bundlelesson_143910461"/>
              </a:rPr>
              <a:t>E.</a:t>
            </a:r>
            <a:r>
              <a:rPr lang="en-US" b="true" sz="2400" u="sng">
                <a:solidFill>
                  <a:srgbClr val="0000FF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3" tooltip="https://greenkart.electude.eu/bundlelesson_143925151"/>
              </a:rPr>
              <a:t>MOTOR</a:t>
            </a:r>
          </a:p>
          <a:p>
            <a:pPr algn="l">
              <a:lnSpc>
                <a:spcPts val="5376"/>
              </a:lnSpc>
            </a:pPr>
            <a:r>
              <a:rPr lang="en-US" b="true" sz="2400" u="sng">
                <a:solidFill>
                  <a:srgbClr val="0000FF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4" tooltip="https://greenkart.electude.eu/bundlelesson_143910461"/>
              </a:rPr>
              <a:t>F.</a:t>
            </a:r>
            <a:r>
              <a:rPr lang="en-US" b="true" sz="2400" u="sng">
                <a:solidFill>
                  <a:srgbClr val="0000FF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5" tooltip="https://greenkart.electude.eu/bundlelesson_143931501"/>
              </a:rPr>
              <a:t>DRAADVERBINDING MAKEN</a:t>
            </a:r>
          </a:p>
          <a:p>
            <a:pPr algn="l">
              <a:lnSpc>
                <a:spcPts val="5376"/>
              </a:lnSpc>
            </a:pPr>
            <a:r>
              <a:rPr lang="en-US" b="true" sz="2400" u="sng">
                <a:solidFill>
                  <a:srgbClr val="0000FF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6" tooltip="https://greenkart.electude.eu/bundlelesson_143910461"/>
              </a:rPr>
              <a:t>G.</a:t>
            </a:r>
            <a:r>
              <a:rPr lang="en-US" b="true" sz="2400" u="sng">
                <a:solidFill>
                  <a:srgbClr val="0000FF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7" tooltip="https://greenkart.electude.eu/bundlelesson_143931721"/>
              </a:rPr>
              <a:t>SCHEMA’S LEZEN</a:t>
            </a:r>
          </a:p>
          <a:p>
            <a:pPr algn="l">
              <a:lnSpc>
                <a:spcPts val="5376"/>
              </a:lnSpc>
            </a:pPr>
            <a:r>
              <a:rPr lang="en-US" b="true" sz="2400" u="sng">
                <a:solidFill>
                  <a:srgbClr val="0000FF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8" tooltip="https://greenkart.electude.eu/bundlelesson_143910461"/>
              </a:rPr>
              <a:t>H.</a:t>
            </a:r>
            <a:r>
              <a:rPr lang="en-US" b="true" sz="2400" u="sng">
                <a:solidFill>
                  <a:srgbClr val="0000FF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9" tooltip="https://greenkart.electude.eu/bundlelesson_143910321"/>
              </a:rPr>
              <a:t>TEKENINGEN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13905743" y="3751251"/>
            <a:ext cx="1996837" cy="1996837"/>
            <a:chOff x="0" y="0"/>
            <a:chExt cx="2662449" cy="266244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662428" cy="2662428"/>
            </a:xfrm>
            <a:custGeom>
              <a:avLst/>
              <a:gdLst/>
              <a:ahLst/>
              <a:cxnLst/>
              <a:rect r="r" b="b" t="t" l="l"/>
              <a:pathLst>
                <a:path h="2662428" w="2662428">
                  <a:moveTo>
                    <a:pt x="0" y="0"/>
                  </a:moveTo>
                  <a:lnTo>
                    <a:pt x="2662428" y="0"/>
                  </a:lnTo>
                  <a:lnTo>
                    <a:pt x="2662428" y="2662428"/>
                  </a:lnTo>
                  <a:lnTo>
                    <a:pt x="0" y="2662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l="-62" t="0" r="-63" b="0"/>
              </a:stretch>
            </a:blip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14215199" y="4445008"/>
            <a:ext cx="1377840" cy="5093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95"/>
              </a:lnSpc>
            </a:pPr>
            <a:r>
              <a:rPr lang="en-US" sz="2710">
                <a:solidFill>
                  <a:srgbClr val="FF3131"/>
                </a:solidFill>
                <a:latin typeface="Comic Sans"/>
                <a:ea typeface="Comic Sans"/>
                <a:cs typeface="Comic Sans"/>
                <a:sym typeface="Comic Sans"/>
              </a:rPr>
              <a:t>DO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882247" y="1028700"/>
            <a:ext cx="4277469" cy="60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>
                <a:solidFill>
                  <a:srgbClr val="94CB00"/>
                </a:solidFill>
                <a:latin typeface="Comic Sans"/>
                <a:ea typeface="Comic Sans"/>
                <a:cs typeface="Comic Sans"/>
                <a:sym typeface="Comic Sans"/>
              </a:rPr>
              <a:t>🧪 MEER KENNIS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8482347" y="9037955"/>
            <a:ext cx="152400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8"/>
              </a:lnSpc>
            </a:pPr>
            <a:r>
              <a:rPr lang="en-US" sz="1398" b="true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7 van 13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8307680" y="9601086"/>
            <a:ext cx="1672605" cy="489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3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8649780" y="-1518600"/>
            <a:ext cx="11121471" cy="12340976"/>
            <a:chOff x="0" y="0"/>
            <a:chExt cx="14828627" cy="1645463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4828521" cy="16454628"/>
            </a:xfrm>
            <a:custGeom>
              <a:avLst/>
              <a:gdLst/>
              <a:ahLst/>
              <a:cxnLst/>
              <a:rect r="r" b="b" t="t" l="l"/>
              <a:pathLst>
                <a:path h="16454628" w="14828521">
                  <a:moveTo>
                    <a:pt x="14085063" y="9325229"/>
                  </a:moveTo>
                  <a:lnTo>
                    <a:pt x="14088492" y="9318244"/>
                  </a:lnTo>
                  <a:cubicBezTo>
                    <a:pt x="14561058" y="8432292"/>
                    <a:pt x="14828521" y="7417816"/>
                    <a:pt x="14828521" y="6344158"/>
                  </a:cubicBezTo>
                  <a:cubicBezTo>
                    <a:pt x="14828647" y="2842006"/>
                    <a:pt x="11986641" y="0"/>
                    <a:pt x="8484362" y="0"/>
                  </a:cubicBezTo>
                  <a:cubicBezTo>
                    <a:pt x="6180963" y="0"/>
                    <a:pt x="4162298" y="1229868"/>
                    <a:pt x="3050540" y="3067812"/>
                  </a:cubicBezTo>
                  <a:cubicBezTo>
                    <a:pt x="2994914" y="3161665"/>
                    <a:pt x="2942844" y="3251962"/>
                    <a:pt x="2890774" y="3349244"/>
                  </a:cubicBezTo>
                  <a:lnTo>
                    <a:pt x="899922" y="6847967"/>
                  </a:lnTo>
                  <a:cubicBezTo>
                    <a:pt x="844296" y="6938264"/>
                    <a:pt x="795655" y="7028688"/>
                    <a:pt x="743585" y="7122414"/>
                  </a:cubicBezTo>
                  <a:lnTo>
                    <a:pt x="743585" y="7125843"/>
                  </a:lnTo>
                  <a:cubicBezTo>
                    <a:pt x="267589" y="8015351"/>
                    <a:pt x="0" y="9029954"/>
                    <a:pt x="0" y="10110470"/>
                  </a:cubicBezTo>
                  <a:cubicBezTo>
                    <a:pt x="0" y="13612622"/>
                    <a:pt x="2842006" y="16454628"/>
                    <a:pt x="6344158" y="16454628"/>
                  </a:cubicBezTo>
                  <a:cubicBezTo>
                    <a:pt x="8873490" y="16454628"/>
                    <a:pt x="11058906" y="14971013"/>
                    <a:pt x="12076938" y="12827381"/>
                  </a:cubicBezTo>
                  <a:lnTo>
                    <a:pt x="13890498" y="9665716"/>
                  </a:lnTo>
                  <a:cubicBezTo>
                    <a:pt x="13956539" y="9554591"/>
                    <a:pt x="14022578" y="9439910"/>
                    <a:pt x="14085063" y="9325229"/>
                  </a:cubicBezTo>
                  <a:close/>
                </a:path>
              </a:pathLst>
            </a:custGeom>
            <a:blipFill>
              <a:blip r:embed="rId3"/>
              <a:stretch>
                <a:fillRect l="-48636" t="0" r="-48636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2667391" y="9248775"/>
            <a:ext cx="13245785" cy="9525"/>
            <a:chOff x="0" y="0"/>
            <a:chExt cx="17661047" cy="127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8" id="8"/>
          <p:cNvGrpSpPr/>
          <p:nvPr/>
        </p:nvGrpSpPr>
        <p:grpSpPr>
          <a:xfrm rot="0">
            <a:off x="1028700" y="9288992"/>
            <a:ext cx="1531845" cy="584872"/>
            <a:chOff x="0" y="0"/>
            <a:chExt cx="2042460" cy="7798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116" r="-2" b="-122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6125951" y="9288992"/>
            <a:ext cx="1133349" cy="584872"/>
            <a:chOff x="0" y="0"/>
            <a:chExt cx="1511132" cy="77983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71" r="2" b="-77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7444545" y="9413594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1629459"/>
            <a:ext cx="7635564" cy="6309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48640" indent="-182880" lvl="2">
              <a:lnSpc>
                <a:spcPts val="6000"/>
              </a:lnSpc>
              <a:buFont typeface="Arial"/>
              <a:buChar char="⚬"/>
            </a:pPr>
            <a:r>
              <a:rPr lang="en-US" b="true" sz="24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IK BOUW HET FRAME VOLGENS TEKENING (OPTIONEEL).</a:t>
            </a:r>
          </a:p>
          <a:p>
            <a:pPr algn="l" marL="548640" indent="-182880" lvl="2">
              <a:lnSpc>
                <a:spcPts val="6000"/>
              </a:lnSpc>
              <a:buFont typeface="Arial"/>
              <a:buChar char="⚬"/>
            </a:pPr>
            <a:r>
              <a:rPr lang="en-US" b="true" sz="24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IK BOUW HET STUUR, DE ZITPLAATS EN HET REMSYSTEEM.</a:t>
            </a:r>
          </a:p>
          <a:p>
            <a:pPr algn="l" marL="548640" indent="-182880" lvl="2">
              <a:lnSpc>
                <a:spcPts val="6000"/>
              </a:lnSpc>
              <a:buFont typeface="Arial"/>
              <a:buChar char="⚬"/>
            </a:pPr>
            <a:r>
              <a:rPr lang="en-US" b="true" sz="24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IK INSTALLEER DE ELEKTRISCHE AANDRIJVING.</a:t>
            </a:r>
          </a:p>
          <a:p>
            <a:pPr algn="l" marL="548640" indent="-182880" lvl="2">
              <a:lnSpc>
                <a:spcPts val="6000"/>
              </a:lnSpc>
              <a:buFont typeface="Arial"/>
              <a:buChar char="⚬"/>
            </a:pPr>
            <a:r>
              <a:rPr lang="en-US" b="true" sz="24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IK TEST ALLES STAP VOOR STAP, MET DE VEILIGHEID VOOROP.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6273384" y="7155418"/>
            <a:ext cx="1996837" cy="1996837"/>
            <a:chOff x="0" y="0"/>
            <a:chExt cx="2662449" cy="266244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662428" cy="2662428"/>
            </a:xfrm>
            <a:custGeom>
              <a:avLst/>
              <a:gdLst/>
              <a:ahLst/>
              <a:cxnLst/>
              <a:rect r="r" b="b" t="t" l="l"/>
              <a:pathLst>
                <a:path h="2662428" w="2662428">
                  <a:moveTo>
                    <a:pt x="0" y="0"/>
                  </a:moveTo>
                  <a:lnTo>
                    <a:pt x="2662428" y="0"/>
                  </a:lnTo>
                  <a:lnTo>
                    <a:pt x="2662428" y="2662428"/>
                  </a:lnTo>
                  <a:lnTo>
                    <a:pt x="0" y="2662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62" t="0" r="-63" b="0"/>
              </a:stretch>
            </a:blip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6582840" y="7849175"/>
            <a:ext cx="1377840" cy="5093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95"/>
              </a:lnSpc>
            </a:pPr>
            <a:r>
              <a:rPr lang="en-US" sz="2710">
                <a:solidFill>
                  <a:srgbClr val="FF3131"/>
                </a:solidFill>
                <a:latin typeface="Comic Sans"/>
                <a:ea typeface="Comic Sans"/>
                <a:cs typeface="Comic Sans"/>
                <a:sym typeface="Comic Sans"/>
              </a:rPr>
              <a:t>DO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1103298"/>
            <a:ext cx="7527272" cy="830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62"/>
              </a:lnSpc>
            </a:pPr>
            <a:r>
              <a:rPr lang="en-US" sz="5468">
                <a:solidFill>
                  <a:srgbClr val="94CB00"/>
                </a:solidFill>
                <a:latin typeface="Comic Sans"/>
                <a:ea typeface="Comic Sans"/>
                <a:cs typeface="Comic Sans"/>
                <a:sym typeface="Comic Sans"/>
              </a:rPr>
              <a:t>🏗️ DE BOUWFASE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482347" y="9037955"/>
            <a:ext cx="152400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8"/>
              </a:lnSpc>
            </a:pPr>
            <a:r>
              <a:rPr lang="en-US" sz="1398" b="true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8 van 13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307680" y="9601086"/>
            <a:ext cx="1672605" cy="489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3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2667391" y="9258300"/>
            <a:ext cx="13245785" cy="9525"/>
            <a:chOff x="0" y="0"/>
            <a:chExt cx="17661047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6" id="6"/>
          <p:cNvGrpSpPr/>
          <p:nvPr/>
        </p:nvGrpSpPr>
        <p:grpSpPr>
          <a:xfrm rot="0">
            <a:off x="1028700" y="9298516"/>
            <a:ext cx="1531845" cy="584872"/>
            <a:chOff x="0" y="0"/>
            <a:chExt cx="2042460" cy="77983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16" r="-2" b="-122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6125951" y="9298516"/>
            <a:ext cx="1133349" cy="584872"/>
            <a:chOff x="0" y="0"/>
            <a:chExt cx="1511132" cy="7798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71" r="2" b="-77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7444545" y="9423119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9747868" y="2972633"/>
            <a:ext cx="6133905" cy="6276142"/>
            <a:chOff x="0" y="0"/>
            <a:chExt cx="8178540" cy="836818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78546" cy="8368157"/>
            </a:xfrm>
            <a:custGeom>
              <a:avLst/>
              <a:gdLst/>
              <a:ahLst/>
              <a:cxnLst/>
              <a:rect r="r" b="b" t="t" l="l"/>
              <a:pathLst>
                <a:path h="8368157" w="8178546">
                  <a:moveTo>
                    <a:pt x="2727706" y="174498"/>
                  </a:moveTo>
                  <a:cubicBezTo>
                    <a:pt x="3145536" y="69215"/>
                    <a:pt x="3623564" y="0"/>
                    <a:pt x="4091432" y="0"/>
                  </a:cubicBezTo>
                  <a:cubicBezTo>
                    <a:pt x="4559300" y="0"/>
                    <a:pt x="5009515" y="59309"/>
                    <a:pt x="5424424" y="164592"/>
                  </a:cubicBezTo>
                  <a:cubicBezTo>
                    <a:pt x="5433314" y="167894"/>
                    <a:pt x="5442077" y="167894"/>
                    <a:pt x="5450967" y="171196"/>
                  </a:cubicBezTo>
                  <a:cubicBezTo>
                    <a:pt x="7008876" y="592709"/>
                    <a:pt x="8156448" y="1705864"/>
                    <a:pt x="8178546" y="3027299"/>
                  </a:cubicBezTo>
                  <a:lnTo>
                    <a:pt x="8178546" y="8368157"/>
                  </a:lnTo>
                  <a:lnTo>
                    <a:pt x="0" y="8368157"/>
                  </a:lnTo>
                  <a:lnTo>
                    <a:pt x="0" y="3031236"/>
                  </a:lnTo>
                  <a:cubicBezTo>
                    <a:pt x="22098" y="1699260"/>
                    <a:pt x="1152017" y="586232"/>
                    <a:pt x="2727706" y="174498"/>
                  </a:cubicBezTo>
                  <a:close/>
                </a:path>
              </a:pathLst>
            </a:custGeom>
            <a:blipFill>
              <a:blip r:embed="rId5"/>
              <a:stretch>
                <a:fillRect l="-1159" t="0" r="-1159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7751031" y="7251938"/>
            <a:ext cx="1996837" cy="1996837"/>
            <a:chOff x="0" y="0"/>
            <a:chExt cx="2662449" cy="266244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662428" cy="2662428"/>
            </a:xfrm>
            <a:custGeom>
              <a:avLst/>
              <a:gdLst/>
              <a:ahLst/>
              <a:cxnLst/>
              <a:rect r="r" b="b" t="t" l="l"/>
              <a:pathLst>
                <a:path h="2662428" w="2662428">
                  <a:moveTo>
                    <a:pt x="0" y="0"/>
                  </a:moveTo>
                  <a:lnTo>
                    <a:pt x="2662428" y="0"/>
                  </a:lnTo>
                  <a:lnTo>
                    <a:pt x="2662428" y="2662428"/>
                  </a:lnTo>
                  <a:lnTo>
                    <a:pt x="0" y="2662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62" t="0" r="-63" b="0"/>
              </a:stretch>
            </a:blip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8060529" y="7967125"/>
            <a:ext cx="1377840" cy="5093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95"/>
              </a:lnSpc>
            </a:pPr>
            <a:r>
              <a:rPr lang="en-US" sz="2710">
                <a:solidFill>
                  <a:srgbClr val="FF3131"/>
                </a:solidFill>
                <a:latin typeface="Comic Sans"/>
                <a:ea typeface="Comic Sans"/>
                <a:cs typeface="Comic Sans"/>
                <a:sym typeface="Comic Sans"/>
              </a:rPr>
              <a:t>DO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1028700"/>
            <a:ext cx="15706597" cy="8323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62"/>
              </a:lnSpc>
            </a:pPr>
            <a:r>
              <a:rPr lang="en-US" sz="5468">
                <a:solidFill>
                  <a:srgbClr val="94CB00"/>
                </a:solidFill>
                <a:latin typeface="Comic Sans"/>
                <a:ea typeface="Comic Sans"/>
                <a:cs typeface="Comic Sans"/>
                <a:sym typeface="Comic Sans"/>
              </a:rPr>
              <a:t>📸 WE LEGGEN ALLES VAST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2644140"/>
            <a:ext cx="8601477" cy="5242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48640" indent="-182880" lvl="2">
              <a:lnSpc>
                <a:spcPts val="6000"/>
              </a:lnSpc>
              <a:buFont typeface="Arial"/>
              <a:buChar char="⚬"/>
            </a:pPr>
            <a:r>
              <a:rPr lang="en-US" b="true" sz="24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HOUDT EEN LOGBOEK BIJ VAN ONZE VOORTGANG</a:t>
            </a:r>
          </a:p>
          <a:p>
            <a:pPr algn="l" marL="548640" indent="-182880" lvl="2">
              <a:lnSpc>
                <a:spcPts val="6000"/>
              </a:lnSpc>
              <a:buFont typeface="Arial"/>
              <a:buChar char="⚬"/>
            </a:pPr>
            <a:r>
              <a:rPr lang="en-US" b="true" sz="24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MAAKT FOTO’S VAN BELANGRIJKE BOUWMOMENTEN</a:t>
            </a:r>
          </a:p>
          <a:p>
            <a:pPr algn="l" marL="548640" indent="-182880" lvl="2">
              <a:lnSpc>
                <a:spcPts val="6000"/>
              </a:lnSpc>
              <a:buFont typeface="Arial"/>
              <a:buChar char="⚬"/>
            </a:pPr>
            <a:r>
              <a:rPr lang="en-US" b="true" sz="24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VULT JE WERKBOEK EN REFLECTIEFORMULIEREN IN ALS JE DOCENT ZEGT DAT JE DAT BIJ MOET HOUDEN.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482347" y="9037955"/>
            <a:ext cx="152400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8"/>
              </a:lnSpc>
            </a:pPr>
            <a:r>
              <a:rPr lang="en-US" sz="1398" b="true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9 van 13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307680" y="9601086"/>
            <a:ext cx="1672605" cy="489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DAG5JxFy8cc</dc:identifier>
  <dcterms:modified xsi:type="dcterms:W3CDTF">2011-08-01T06:04:30Z</dcterms:modified>
  <cp:revision>1</cp:revision>
  <dc:title>3 De projectopdracht V5.pptx</dc:title>
</cp:coreProperties>
</file>