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CZdpZPOOFER07upGVIkUt1X4B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50"/>
    <p:restoredTop sz="94667"/>
  </p:normalViewPr>
  <p:slideViewPr>
    <p:cSldViewPr snapToGrid="0">
      <p:cViewPr varScale="1">
        <p:scale>
          <a:sx n="166" d="100"/>
          <a:sy n="166" d="100"/>
        </p:scale>
        <p:origin x="208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greenkart.electude.eu/lesson_5768" TargetMode="External"/><Relationship Id="rId4" Type="http://schemas.openxmlformats.org/officeDocument/2006/relationships/hyperlink" Target="https://greenkart.electude.eu/bundlelesson_143931721" TargetMode="Externa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greenkart.electude.eu/lesson_5768" TargetMode="External"/><Relationship Id="rId4" Type="http://schemas.openxmlformats.org/officeDocument/2006/relationships/hyperlink" Target="https://greenkart.electude.eu/bundlelesson_143931721" TargetMode="Externa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g"/><Relationship Id="rId7" Type="http://schemas.openxmlformats.org/officeDocument/2006/relationships/hyperlink" Target="https://greenkart.electude.eu/lesson_20000002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reenkart.electude.eu/lesson_27" TargetMode="External"/><Relationship Id="rId5" Type="http://schemas.openxmlformats.org/officeDocument/2006/relationships/hyperlink" Target="https://greenkart.electude.eu/lesson_31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17935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333" b="-933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1028700" y="3363699"/>
            <a:ext cx="162306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29</a:t>
            </a:r>
            <a:endParaRPr sz="48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Arial"/>
              </a:rPr>
              <a:t>KABELBOOM</a:t>
            </a:r>
            <a:endParaRPr sz="4800" dirty="0"/>
          </a:p>
        </p:txBody>
      </p:sp>
      <p:pic>
        <p:nvPicPr>
          <p:cNvPr id="94" name="Picture 9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9" name="Google Shape;89;p1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 extrusionOk="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30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99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WWW.GREENKARTING.NL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venir"/>
              </a:rPr>
              <a:t>PAGINA 1 VAN 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333" b="-933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1028700" y="3243663"/>
            <a:ext cx="1618488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Arial"/>
              </a:rPr>
              <a:t>DE KABELBOOM VAN DE GREENKART AANSLUITEN</a:t>
            </a:r>
            <a:endParaRPr/>
          </a:p>
        </p:txBody>
      </p:sp>
      <p:sp>
        <p:nvSpPr>
          <p:cNvPr id="107" name="Google Shape;107;p2"/>
          <p:cNvSpPr txBox="1"/>
          <p:nvPr/>
        </p:nvSpPr>
        <p:spPr>
          <a:xfrm>
            <a:off x="1028700" y="5019675"/>
            <a:ext cx="12714586" cy="60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"/>
              </a:rPr>
              <a:t>⚡ ZORG DAT JE KART STROOM KRIJGT – NETJES, VEILIG EN WATERDICHT</a:t>
            </a:r>
            <a:endParaRPr dirty="0"/>
          </a:p>
        </p:txBody>
      </p:sp>
      <p:pic>
        <p:nvPicPr>
          <p:cNvPr id="110" name="Picture 10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05" name="Google Shape;105;p2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 extrusionOk="0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30</a:t>
            </a:r>
            <a:endParaRPr/>
          </a:p>
        </p:txBody>
      </p:sp>
      <p:sp>
        <p:nvSpPr>
          <p:cNvPr id="106" name="Google Shape;106;p2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997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WWW.GREENKARTING.NL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venir"/>
              </a:rPr>
              <a:t>PAGINA 2 VAN 9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333" b="-933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10135741" y="2243462"/>
            <a:ext cx="7123559" cy="442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DE KABELBOOM IS HET NETWERK VAN DRADEN IN JE GREENKART.</a:t>
            </a:r>
            <a:endParaRPr/>
          </a:p>
          <a:p>
            <a:pPr marL="0" marR="0" lvl="0" indent="0" algn="l" rtl="0">
              <a:lnSpc>
                <a:spcPct val="17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HET VERBINDT:</a:t>
            </a:r>
            <a:endParaRPr/>
          </a:p>
          <a:p>
            <a:pPr marL="388620" marR="0" lvl="1" indent="-194310" algn="l" rtl="0">
              <a:lnSpc>
                <a:spcPct val="178000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DE SENSOREN EN SCHAKELAARS VOORIN</a:t>
            </a:r>
            <a:endParaRPr/>
          </a:p>
          <a:p>
            <a:pPr marL="388620" marR="0" lvl="1" indent="-194310" algn="l" rtl="0">
              <a:lnSpc>
                <a:spcPct val="178000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MET DE ACCU, MOTOR EN REMLICHT ACHTERIN</a:t>
            </a:r>
            <a:endParaRPr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0A30E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7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JE LEERT IN DEZE MODULE:</a:t>
            </a:r>
            <a:endParaRPr/>
          </a:p>
          <a:p>
            <a:pPr marL="388620" marR="0" lvl="1" indent="-194310" algn="l" rtl="0">
              <a:lnSpc>
                <a:spcPct val="178000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HOE JE DE KABELBOOM NETJES EN CORRECT MONTEERT</a:t>
            </a:r>
            <a:endParaRPr/>
          </a:p>
          <a:p>
            <a:pPr marL="388620" marR="0" lvl="1" indent="-194310" algn="l" rtl="0">
              <a:lnSpc>
                <a:spcPct val="178000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Char char="•"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WAAR JE OP MOET LETTEN BIJ KLEURCODES EN ISOLATIE</a:t>
            </a:r>
            <a:endParaRPr/>
          </a:p>
        </p:txBody>
      </p:sp>
      <p:sp>
        <p:nvSpPr>
          <p:cNvPr id="123" name="Google Shape;123;p3"/>
          <p:cNvSpPr txBox="1"/>
          <p:nvPr/>
        </p:nvSpPr>
        <p:spPr>
          <a:xfrm>
            <a:off x="8882929" y="1028700"/>
            <a:ext cx="378333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Arial"/>
              </a:rPr>
              <a:t>INLEIDING</a:t>
            </a:r>
            <a:endParaRPr/>
          </a:p>
        </p:txBody>
      </p:sp>
      <p:sp>
        <p:nvSpPr>
          <p:cNvPr id="126" name="Google Shape;126;p3"/>
          <p:cNvSpPr/>
          <p:nvPr/>
        </p:nvSpPr>
        <p:spPr>
          <a:xfrm>
            <a:off x="1028700" y="2252205"/>
            <a:ext cx="8679309" cy="5782589"/>
          </a:xfrm>
          <a:custGeom>
            <a:avLst/>
            <a:gdLst/>
            <a:ahLst/>
            <a:cxnLst/>
            <a:rect l="l" t="t" r="r" b="b"/>
            <a:pathLst>
              <a:path w="8679309" h="5782589" extrusionOk="0">
                <a:moveTo>
                  <a:pt x="0" y="0"/>
                </a:moveTo>
                <a:lnTo>
                  <a:pt x="8679309" y="0"/>
                </a:lnTo>
                <a:lnTo>
                  <a:pt x="8679309" y="5782590"/>
                </a:lnTo>
                <a:lnTo>
                  <a:pt x="0" y="57825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7" name="Google Shape;127;p3"/>
          <p:cNvSpPr txBox="1"/>
          <p:nvPr/>
        </p:nvSpPr>
        <p:spPr>
          <a:xfrm>
            <a:off x="2424626" y="8133297"/>
            <a:ext cx="6178453" cy="427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12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EEN KABELBOOM VAN EEN AUTO</a:t>
            </a:r>
            <a:endParaRPr/>
          </a:p>
        </p:txBody>
      </p:sp>
      <p:pic>
        <p:nvPicPr>
          <p:cNvPr id="128" name="Picture 12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21" name="Google Shape;121;p3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 extrusionOk="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30</a:t>
            </a:r>
            <a:endParaRPr/>
          </a:p>
        </p:txBody>
      </p:sp>
      <p:grpSp>
        <p:nvGrpSpPr>
          <p:cNvPr id="118" name="Google Shape;118;p3"/>
          <p:cNvGrpSpPr/>
          <p:nvPr/>
        </p:nvGrpSpPr>
        <p:grpSpPr>
          <a:xfrm>
            <a:off x="1028700" y="9216199"/>
            <a:ext cx="16230600" cy="620326"/>
            <a:chOff x="0" y="6350"/>
            <a:chExt cx="21640800" cy="827102"/>
          </a:xfrm>
        </p:grpSpPr>
        <p:sp>
          <p:nvSpPr>
            <p:cNvPr id="122" name="Google Shape;122;p3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997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Arial"/>
                </a:rPr>
                <a:t>WWW.GREENKARTING.NL</a:t>
              </a:r>
              <a:endParaRPr/>
            </a:p>
          </p:txBody>
        </p:sp>
      </p:grpSp>
      <p:sp>
        <p:nvSpPr>
          <p:cNvPr id="124" name="Google Shape;124;p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venir"/>
              </a:rPr>
              <a:t>PAGINA 3 VAN 9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/>
          <p:nvPr/>
        </p:nvSpPr>
        <p:spPr>
          <a:xfrm>
            <a:off x="-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333" b="-933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8" name="Google Shape;138;p4"/>
          <p:cNvSpPr txBox="1"/>
          <p:nvPr/>
        </p:nvSpPr>
        <p:spPr>
          <a:xfrm>
            <a:off x="1028700" y="648971"/>
            <a:ext cx="898398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Arial"/>
              </a:rPr>
              <a:t>ENKELE AANDACHTSPUNTEN</a:t>
            </a:r>
            <a:endParaRPr dirty="0"/>
          </a:p>
        </p:txBody>
      </p:sp>
      <p:sp>
        <p:nvSpPr>
          <p:cNvPr id="139" name="Google Shape;139;p4"/>
          <p:cNvSpPr/>
          <p:nvPr/>
        </p:nvSpPr>
        <p:spPr>
          <a:xfrm>
            <a:off x="10122407" y="2072639"/>
            <a:ext cx="6778492" cy="6797407"/>
          </a:xfrm>
          <a:custGeom>
            <a:avLst/>
            <a:gdLst/>
            <a:ahLst/>
            <a:cxnLst/>
            <a:rect l="l" t="t" r="r" b="b"/>
            <a:pathLst>
              <a:path w="7556667" h="7203172" extrusionOk="0">
                <a:moveTo>
                  <a:pt x="0" y="0"/>
                </a:moveTo>
                <a:lnTo>
                  <a:pt x="7556667" y="0"/>
                </a:lnTo>
                <a:lnTo>
                  <a:pt x="7556667" y="7203172"/>
                </a:lnTo>
                <a:lnTo>
                  <a:pt x="0" y="7203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1645" r="-31429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0" name="Google Shape;140;p4"/>
          <p:cNvSpPr txBox="1"/>
          <p:nvPr/>
        </p:nvSpPr>
        <p:spPr>
          <a:xfrm>
            <a:off x="952500" y="1377498"/>
            <a:ext cx="9060180" cy="7520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 VOORDAT JE BEGINT AAN DE KABELBOOM:</a:t>
            </a:r>
            <a:endParaRPr dirty="0"/>
          </a:p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1. DE MEEGELEVERDE ZWARTE KABEL HEEFT ZEVEN INTERNE DRADEN (7 CORE CABLE: 7-POLIGE KABEL), DEZE IS BEDOELD OM DE ELEKTRONISCHE COMPONENTEN VAN DE VOORKANT MET DE ACHTERKANT TE VERBINDEN.</a:t>
            </a:r>
            <a:endParaRPr dirty="0"/>
          </a:p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 dirty="0">
              <a:solidFill>
                <a:srgbClr val="0A30E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2. ZORG DAT ALLES WATERDICHT GEMAAKT WORDT. </a:t>
            </a:r>
            <a:endParaRPr dirty="0"/>
          </a:p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ER BESTAAT ALTIJD EEN KANS DAT HET REGENT TIJDENS DE RACE.</a:t>
            </a:r>
            <a:endParaRPr dirty="0"/>
          </a:p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 dirty="0">
              <a:solidFill>
                <a:srgbClr val="0A30E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3. LET GOED OP DE KLEURCODES IN HET STROOMSCHEMA. </a:t>
            </a:r>
            <a:endParaRPr dirty="0"/>
          </a:p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DE DRAADKLEUREN VAN DE 7-POLIGE KABEL ZIJN ANDERE KLEUREN DAN DE DRADEN VAN DE APARTE ELEKTRISCHE ONDERDELEN.</a:t>
            </a:r>
            <a:endParaRPr dirty="0"/>
          </a:p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 dirty="0">
              <a:solidFill>
                <a:srgbClr val="0A30E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4. LEG DE KABELS NETJES EN OVERZICHTELIJK KLAAR. </a:t>
            </a:r>
            <a:endParaRPr dirty="0"/>
          </a:p>
          <a:p>
            <a:pPr marL="0" marR="0" lvl="0" indent="0" algn="l" rtl="0">
              <a:lnSpc>
                <a:spcPct val="18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HIERDOOR KAN JE GEMAKKELIJK EN SNEL FOUTEN VINDEN OF WIJZIGINGEN AANBRENGEN.</a:t>
            </a:r>
            <a:endParaRPr dirty="0"/>
          </a:p>
        </p:txBody>
      </p:sp>
      <p:pic>
        <p:nvPicPr>
          <p:cNvPr id="143" name="Picture 142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36" name="Google Shape;136;p4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 extrusionOk="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2" name="Google Shape;142;p4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30</a:t>
            </a:r>
            <a:endParaRPr/>
          </a:p>
        </p:txBody>
      </p:sp>
      <p:grpSp>
        <p:nvGrpSpPr>
          <p:cNvPr id="133" name="Google Shape;133;p4"/>
          <p:cNvGrpSpPr/>
          <p:nvPr/>
        </p:nvGrpSpPr>
        <p:grpSpPr>
          <a:xfrm>
            <a:off x="1028700" y="9263063"/>
            <a:ext cx="16230600" cy="620326"/>
            <a:chOff x="0" y="6350"/>
            <a:chExt cx="21640800" cy="827102"/>
          </a:xfrm>
        </p:grpSpPr>
        <p:sp>
          <p:nvSpPr>
            <p:cNvPr id="137" name="Google Shape;137;p4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997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Arial"/>
                </a:rPr>
                <a:t>WWW.GREENKARTING.NL</a:t>
              </a:r>
              <a:endParaRPr/>
            </a:p>
          </p:txBody>
        </p:sp>
      </p:grpSp>
      <p:sp>
        <p:nvSpPr>
          <p:cNvPr id="141" name="Google Shape;141;p4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venir"/>
              </a:rPr>
              <a:t>PAGINA 4 VAN 9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/>
          <p:nvPr/>
        </p:nvSpPr>
        <p:spPr>
          <a:xfrm>
            <a:off x="0" y="-3429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333" b="-9333"/>
            </a:stretch>
          </a:blip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153" name="Google Shape;153;p5"/>
          <p:cNvSpPr txBox="1"/>
          <p:nvPr/>
        </p:nvSpPr>
        <p:spPr>
          <a:xfrm>
            <a:off x="1028700" y="586262"/>
            <a:ext cx="858393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Arial"/>
              </a:rPr>
              <a:t>WAT IS EEN KABELBOOM?</a:t>
            </a:r>
            <a:endParaRPr dirty="0"/>
          </a:p>
        </p:txBody>
      </p:sp>
      <p:sp>
        <p:nvSpPr>
          <p:cNvPr id="154" name="Google Shape;154;p5"/>
          <p:cNvSpPr txBox="1"/>
          <p:nvPr/>
        </p:nvSpPr>
        <p:spPr>
          <a:xfrm>
            <a:off x="480060" y="1342902"/>
            <a:ext cx="8717280" cy="7057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EEN 7-POLIGE KABELBOOM BEVAT 7 DRADEN IN ÉÉN KABEL (HIER HET ZWARTE BLOK):</a:t>
            </a:r>
            <a:endParaRPr dirty="0"/>
          </a:p>
          <a:p>
            <a:pPr marL="0" marR="0" lvl="0" indent="0" algn="l" rtl="0">
              <a:lnSpc>
                <a:spcPct val="1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🔌 HIERMEE SLUIT JE ALLE ELEKTRISCHE ONDERDELEN AAN TUSSEN VOOR- EN ACHTERKANT.</a:t>
            </a:r>
            <a:endParaRPr dirty="0"/>
          </a:p>
          <a:p>
            <a:pPr marL="0" marR="0" lvl="0" indent="0" algn="l" rtl="0">
              <a:lnSpc>
                <a:spcPct val="196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 dirty="0">
              <a:solidFill>
                <a:srgbClr val="0A30E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✅ BELANGRIJK:</a:t>
            </a:r>
            <a:endParaRPr dirty="0"/>
          </a:p>
          <a:p>
            <a:pPr marL="388620" marR="0" lvl="1" indent="-194310" algn="l" rtl="0">
              <a:lnSpc>
                <a:spcPct val="196000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DRAADKLEUREN KLOPPEN NIET ALTIJD MET ONDERDELEN → CHECK HET SCHEMA!</a:t>
            </a:r>
            <a:endParaRPr dirty="0"/>
          </a:p>
          <a:p>
            <a:pPr marL="388620" marR="0" lvl="1" indent="-194310" algn="l" rtl="0">
              <a:lnSpc>
                <a:spcPct val="196000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GEBRUIK WATERDICHTE KRIMPKOUS OF STEKKERS</a:t>
            </a:r>
            <a:endParaRPr dirty="0"/>
          </a:p>
          <a:p>
            <a:pPr marL="388620" marR="0" lvl="1" indent="-194310" algn="l" rtl="0">
              <a:lnSpc>
                <a:spcPct val="196000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GEEN LOSSE DRADEN! → GEVAAR VOOR SLUITING</a:t>
            </a:r>
            <a:endParaRPr dirty="0"/>
          </a:p>
          <a:p>
            <a:pPr marL="388620" marR="0" lvl="1" indent="-194310" algn="l" rtl="0">
              <a:lnSpc>
                <a:spcPct val="196000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ZORG DAT DRADEN NIET KUNNEN BEWEGEN OF SCHUREN</a:t>
            </a:r>
            <a:endParaRPr dirty="0"/>
          </a:p>
          <a:p>
            <a:pPr marL="388620" marR="0" lvl="1" indent="-194310" algn="l" rtl="0">
              <a:lnSpc>
                <a:spcPct val="196000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GEBRUIK TYRAPS OF KABELKLEMMEN OM DE KABELS VAST TE ZETTEN</a:t>
            </a:r>
            <a:endParaRPr dirty="0"/>
          </a:p>
          <a:p>
            <a:pPr marL="388620" marR="0" lvl="1" indent="-194310" algn="l" rtl="0">
              <a:lnSpc>
                <a:spcPct val="196000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Char char="•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LEG DE KABELS NETJES EN MET BOCHTEN I.P.V. SCHERPE HOEKEN</a:t>
            </a:r>
            <a:endParaRPr dirty="0"/>
          </a:p>
        </p:txBody>
      </p:sp>
      <p:sp>
        <p:nvSpPr>
          <p:cNvPr id="157" name="Google Shape;157;p5"/>
          <p:cNvSpPr/>
          <p:nvPr/>
        </p:nvSpPr>
        <p:spPr>
          <a:xfrm>
            <a:off x="9251882" y="1837309"/>
            <a:ext cx="8007418" cy="5314924"/>
          </a:xfrm>
          <a:custGeom>
            <a:avLst/>
            <a:gdLst/>
            <a:ahLst/>
            <a:cxnLst/>
            <a:rect l="l" t="t" r="r" b="b"/>
            <a:pathLst>
              <a:path w="8007418" h="5314924" extrusionOk="0">
                <a:moveTo>
                  <a:pt x="0" y="0"/>
                </a:moveTo>
                <a:lnTo>
                  <a:pt x="8007418" y="0"/>
                </a:lnTo>
                <a:lnTo>
                  <a:pt x="8007418" y="5314923"/>
                </a:lnTo>
                <a:lnTo>
                  <a:pt x="0" y="53149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dirty="0"/>
          </a:p>
        </p:txBody>
      </p:sp>
      <p:pic>
        <p:nvPicPr>
          <p:cNvPr id="158" name="Picture 15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51" name="Google Shape;151;p5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 extrusionOk="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30</a:t>
            </a:r>
            <a:endParaRPr/>
          </a:p>
        </p:txBody>
      </p:sp>
      <p:grpSp>
        <p:nvGrpSpPr>
          <p:cNvPr id="148" name="Google Shape;148;p5"/>
          <p:cNvGrpSpPr/>
          <p:nvPr/>
        </p:nvGrpSpPr>
        <p:grpSpPr>
          <a:xfrm>
            <a:off x="1028700" y="9263063"/>
            <a:ext cx="16230600" cy="620326"/>
            <a:chOff x="0" y="6350"/>
            <a:chExt cx="21640800" cy="827102"/>
          </a:xfrm>
        </p:grpSpPr>
        <p:sp>
          <p:nvSpPr>
            <p:cNvPr id="152" name="Google Shape;152;p5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997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Arial"/>
                </a:rPr>
                <a:t>WWW.GREENKARTING.NL</a:t>
              </a:r>
              <a:endParaRPr/>
            </a:p>
          </p:txBody>
        </p:sp>
      </p:grpSp>
      <p:sp>
        <p:nvSpPr>
          <p:cNvPr id="155" name="Google Shape;155;p5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venir"/>
              </a:rPr>
              <a:t>PAGINA 5 VAN 9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333" b="-933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1" name="Google Shape;171;p6"/>
          <p:cNvSpPr txBox="1"/>
          <p:nvPr/>
        </p:nvSpPr>
        <p:spPr>
          <a:xfrm>
            <a:off x="9679764" y="1924049"/>
            <a:ext cx="6902229" cy="467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STAPPEN:</a:t>
            </a:r>
            <a:endParaRPr dirty="0"/>
          </a:p>
          <a:p>
            <a:pPr marL="388620" marR="0" lvl="1" indent="-19431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AutoNum type="arabicPeriod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BESTUDEER HET STROOMSCHEMA</a:t>
            </a:r>
            <a:endParaRPr dirty="0"/>
          </a:p>
          <a:p>
            <a:pPr marL="388620" marR="0" lvl="1" indent="-19431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AutoNum type="arabicPeriod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CONTROLEER DE KLEURCODES VAN JOUW KABELBOOM</a:t>
            </a:r>
            <a:endParaRPr dirty="0"/>
          </a:p>
          <a:p>
            <a:pPr marL="388620" marR="0" lvl="1" indent="-19431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AutoNum type="arabicPeriod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LEG DE KABELS LANGS HET FRAME, GEBRUIK TIE-WRAPS OF KLEMMEN</a:t>
            </a:r>
            <a:endParaRPr dirty="0"/>
          </a:p>
          <a:p>
            <a:pPr marL="0" marR="0" lvl="0" indent="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 dirty="0">
              <a:solidFill>
                <a:srgbClr val="0A30E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LESSEN:</a:t>
            </a:r>
            <a:endParaRPr dirty="0"/>
          </a:p>
          <a:p>
            <a:pPr marL="0" marR="0" lvl="0" indent="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sng" strike="noStrike" cap="none" dirty="0">
                <a:solidFill>
                  <a:srgbClr val="E21C18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ELEKTRISCHE SCHEMA’S</a:t>
            </a:r>
            <a:endParaRPr dirty="0"/>
          </a:p>
          <a:p>
            <a:pPr marL="0" marR="0" lvl="0" indent="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sng" strike="noStrike" cap="none" dirty="0">
                <a:solidFill>
                  <a:srgbClr val="E21C18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TO: DRAADVERBINDING MET KABELSCHOEN EN RELAISAANSLUITING IN RELAISVOET MAKEN</a:t>
            </a:r>
            <a:endParaRPr dirty="0"/>
          </a:p>
        </p:txBody>
      </p:sp>
      <p:sp>
        <p:nvSpPr>
          <p:cNvPr id="172" name="Google Shape;172;p6"/>
          <p:cNvSpPr txBox="1"/>
          <p:nvPr/>
        </p:nvSpPr>
        <p:spPr>
          <a:xfrm>
            <a:off x="1028700" y="1028700"/>
            <a:ext cx="1058418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Arial"/>
              </a:rPr>
              <a:t>VOORBEREIDEN EN AANSLUITEN</a:t>
            </a:r>
            <a:endParaRPr/>
          </a:p>
        </p:txBody>
      </p:sp>
      <p:sp>
        <p:nvSpPr>
          <p:cNvPr id="175" name="Google Shape;175;p6"/>
          <p:cNvSpPr/>
          <p:nvPr/>
        </p:nvSpPr>
        <p:spPr>
          <a:xfrm>
            <a:off x="1084307" y="1850066"/>
            <a:ext cx="8188457" cy="5435088"/>
          </a:xfrm>
          <a:custGeom>
            <a:avLst/>
            <a:gdLst/>
            <a:ahLst/>
            <a:cxnLst/>
            <a:rect l="l" t="t" r="r" b="b"/>
            <a:pathLst>
              <a:path w="8188457" h="5435088" extrusionOk="0">
                <a:moveTo>
                  <a:pt x="0" y="0"/>
                </a:moveTo>
                <a:lnTo>
                  <a:pt x="8188457" y="0"/>
                </a:lnTo>
                <a:lnTo>
                  <a:pt x="8188457" y="5435089"/>
                </a:lnTo>
                <a:lnTo>
                  <a:pt x="0" y="54350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177" name="Google Shape;177;p6"/>
          <p:cNvSpPr txBox="1"/>
          <p:nvPr/>
        </p:nvSpPr>
        <p:spPr>
          <a:xfrm>
            <a:off x="1351940" y="7424438"/>
            <a:ext cx="7653189" cy="405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KLIK OP DE AFBEELDING OM HET SCHEMA TE DOWNLOADEN</a:t>
            </a:r>
            <a:endParaRPr dirty="0"/>
          </a:p>
        </p:txBody>
      </p:sp>
      <p:pic>
        <p:nvPicPr>
          <p:cNvPr id="178" name="Picture 177" descr="gk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69" name="Google Shape;169;p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 extrusionOk="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4" name="Google Shape;174;p6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30</a:t>
            </a:r>
            <a:endParaRPr/>
          </a:p>
        </p:txBody>
      </p:sp>
      <p:grpSp>
        <p:nvGrpSpPr>
          <p:cNvPr id="166" name="Google Shape;166;p6"/>
          <p:cNvGrpSpPr/>
          <p:nvPr/>
        </p:nvGrpSpPr>
        <p:grpSpPr>
          <a:xfrm>
            <a:off x="1028700" y="9253538"/>
            <a:ext cx="16230600" cy="620326"/>
            <a:chOff x="0" y="6350"/>
            <a:chExt cx="21640800" cy="827102"/>
          </a:xfrm>
        </p:grpSpPr>
        <p:sp>
          <p:nvSpPr>
            <p:cNvPr id="170" name="Google Shape;170;p6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997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Arial"/>
                </a:rPr>
                <a:t>WWW.GREENKARTING.NL</a:t>
              </a:r>
              <a:endParaRPr/>
            </a:p>
          </p:txBody>
        </p:sp>
      </p:grpSp>
      <p:sp>
        <p:nvSpPr>
          <p:cNvPr id="173" name="Google Shape;173;p6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venir"/>
              </a:rPr>
              <a:t>PAGINA 6 VAN 9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333" b="-933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1" name="Google Shape;191;p7"/>
          <p:cNvSpPr txBox="1"/>
          <p:nvPr/>
        </p:nvSpPr>
        <p:spPr>
          <a:xfrm>
            <a:off x="9679764" y="1666875"/>
            <a:ext cx="6902229" cy="5105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STAPPEN:</a:t>
            </a:r>
            <a:endParaRPr dirty="0"/>
          </a:p>
          <a:p>
            <a:pPr marL="388620" marR="0" lvl="1" indent="-19431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AutoNum type="arabicPeriod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SLUIT EERST DE VOORKANT (SENSOREN, DASHBOARD) AAN EN SCHRIJF DE KLEUREN OP VAN DE AANSLUITDRAAD</a:t>
            </a:r>
            <a:endParaRPr dirty="0"/>
          </a:p>
          <a:p>
            <a:pPr marL="388620" marR="0" lvl="1" indent="-19431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AutoNum type="arabicPeriod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SLUIT DAN DE ACHTERKANT, MAAR WACHT MET HET AANSLUITEN VAN DE MOTOR. DAAR KOMT NOG WAT EXTRA’S BIJ.</a:t>
            </a:r>
            <a:endParaRPr dirty="0"/>
          </a:p>
          <a:p>
            <a:pPr marL="0" marR="0" lvl="0" indent="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 dirty="0">
              <a:solidFill>
                <a:srgbClr val="0A30E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LESSEN:</a:t>
            </a:r>
            <a:endParaRPr dirty="0"/>
          </a:p>
          <a:p>
            <a:pPr marL="0" marR="0" lvl="0" indent="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sng" strike="noStrike" cap="none" dirty="0">
                <a:solidFill>
                  <a:srgbClr val="E21C18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ELEKTRISCHE SCHEMA’S</a:t>
            </a:r>
            <a:endParaRPr dirty="0"/>
          </a:p>
          <a:p>
            <a:pPr marL="0" marR="0" lvl="0" indent="0" algn="l" rtl="0">
              <a:lnSpc>
                <a:spcPct val="190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sng" strike="noStrike" cap="none" dirty="0">
                <a:solidFill>
                  <a:srgbClr val="E21C18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TO: DRAADVERBINDING MET KABELSCHOEN EN RELAISAANSLUITING IN RELAISVOET MAKEN</a:t>
            </a:r>
            <a:endParaRPr dirty="0"/>
          </a:p>
        </p:txBody>
      </p:sp>
      <p:sp>
        <p:nvSpPr>
          <p:cNvPr id="192" name="Google Shape;192;p7"/>
          <p:cNvSpPr txBox="1"/>
          <p:nvPr/>
        </p:nvSpPr>
        <p:spPr>
          <a:xfrm>
            <a:off x="1028700" y="1028700"/>
            <a:ext cx="1058418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Arial"/>
              </a:rPr>
              <a:t>VOORBEREIDEN EN AANSLUITEN</a:t>
            </a:r>
            <a:endParaRPr/>
          </a:p>
        </p:txBody>
      </p:sp>
      <p:sp>
        <p:nvSpPr>
          <p:cNvPr id="195" name="Google Shape;195;p7"/>
          <p:cNvSpPr/>
          <p:nvPr/>
        </p:nvSpPr>
        <p:spPr>
          <a:xfrm>
            <a:off x="1084307" y="1783635"/>
            <a:ext cx="8188457" cy="5435088"/>
          </a:xfrm>
          <a:custGeom>
            <a:avLst/>
            <a:gdLst/>
            <a:ahLst/>
            <a:cxnLst/>
            <a:rect l="l" t="t" r="r" b="b"/>
            <a:pathLst>
              <a:path w="8188457" h="5435088" extrusionOk="0">
                <a:moveTo>
                  <a:pt x="0" y="0"/>
                </a:moveTo>
                <a:lnTo>
                  <a:pt x="8188457" y="0"/>
                </a:lnTo>
                <a:lnTo>
                  <a:pt x="8188457" y="5435089"/>
                </a:lnTo>
                <a:lnTo>
                  <a:pt x="0" y="54350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7" name="Google Shape;197;p7"/>
          <p:cNvSpPr txBox="1"/>
          <p:nvPr/>
        </p:nvSpPr>
        <p:spPr>
          <a:xfrm>
            <a:off x="1630994" y="7368489"/>
            <a:ext cx="7653189" cy="405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KLIK OP DE AFBEELDING OM HET SCHEMA TE DOWNLOADEN</a:t>
            </a:r>
            <a:endParaRPr dirty="0"/>
          </a:p>
        </p:txBody>
      </p:sp>
      <p:pic>
        <p:nvPicPr>
          <p:cNvPr id="198" name="Picture 197" descr="gk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89" name="Google Shape;189;p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 extrusionOk="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4" name="Google Shape;194;p7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30</a:t>
            </a:r>
            <a:endParaRPr/>
          </a:p>
        </p:txBody>
      </p:sp>
      <p:grpSp>
        <p:nvGrpSpPr>
          <p:cNvPr id="186" name="Google Shape;186;p7"/>
          <p:cNvGrpSpPr/>
          <p:nvPr/>
        </p:nvGrpSpPr>
        <p:grpSpPr>
          <a:xfrm>
            <a:off x="1028700" y="9253538"/>
            <a:ext cx="16230600" cy="620326"/>
            <a:chOff x="0" y="6350"/>
            <a:chExt cx="21640800" cy="827102"/>
          </a:xfrm>
        </p:grpSpPr>
        <p:sp>
          <p:nvSpPr>
            <p:cNvPr id="190" name="Google Shape;190;p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997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Arial"/>
                </a:rPr>
                <a:t>WWW.GREENKARTING.NL</a:t>
              </a:r>
              <a:endParaRPr/>
            </a:p>
          </p:txBody>
        </p:sp>
      </p:grpSp>
      <p:sp>
        <p:nvSpPr>
          <p:cNvPr id="193" name="Google Shape;193;p7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venir"/>
              </a:rPr>
              <a:t>PAGINA 7 VAN 9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333" b="-933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9" name="Google Shape;209;p8"/>
          <p:cNvSpPr/>
          <p:nvPr/>
        </p:nvSpPr>
        <p:spPr>
          <a:xfrm>
            <a:off x="10341122" y="1577925"/>
            <a:ext cx="4235323" cy="6356958"/>
          </a:xfrm>
          <a:custGeom>
            <a:avLst/>
            <a:gdLst/>
            <a:ahLst/>
            <a:cxnLst/>
            <a:rect l="l" t="t" r="r" b="b"/>
            <a:pathLst>
              <a:path w="4235323" h="6356958" extrusionOk="0">
                <a:moveTo>
                  <a:pt x="0" y="0"/>
                </a:moveTo>
                <a:lnTo>
                  <a:pt x="4235323" y="0"/>
                </a:lnTo>
                <a:lnTo>
                  <a:pt x="423532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0" name="Google Shape;210;p8"/>
          <p:cNvSpPr txBox="1"/>
          <p:nvPr/>
        </p:nvSpPr>
        <p:spPr>
          <a:xfrm>
            <a:off x="1028700" y="591567"/>
            <a:ext cx="15848342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Arial"/>
              </a:rPr>
              <a:t>PRAKTIJKOPDRACHT 2: AANSLUITINGEN CONTROLEREN</a:t>
            </a:r>
            <a:endParaRPr dirty="0"/>
          </a:p>
        </p:txBody>
      </p:sp>
      <p:sp>
        <p:nvSpPr>
          <p:cNvPr id="211" name="Google Shape;211;p8"/>
          <p:cNvSpPr txBox="1"/>
          <p:nvPr/>
        </p:nvSpPr>
        <p:spPr>
          <a:xfrm>
            <a:off x="1028700" y="1229742"/>
            <a:ext cx="8283722" cy="7221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88620" marR="0" lvl="1" indent="-194310" algn="l" rtl="0">
              <a:lnSpc>
                <a:spcPct val="236999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AutoNum type="arabicPeriod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CONTROLEER MET MULTIMETER OF DE JUISTE SPANNING AANKOMT</a:t>
            </a:r>
            <a:endParaRPr dirty="0"/>
          </a:p>
          <a:p>
            <a:pPr marL="388620" marR="0" lvl="1" indent="-194310" algn="l" rtl="0">
              <a:lnSpc>
                <a:spcPct val="236999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AutoNum type="arabicPeriod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VOER EEN FUNCTIETEST UIT (BV. OP CONTACTSCHAKELAAR OF ACHTERLICHT)</a:t>
            </a:r>
            <a:endParaRPr dirty="0"/>
          </a:p>
          <a:p>
            <a:pPr marL="388620" marR="0" lvl="1" indent="-194310" algn="l" rtl="0">
              <a:lnSpc>
                <a:spcPct val="236999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AutoNum type="arabicPeriod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WERK ALLE VERBINDINGEN AF MET KRIMPKOUS OF STEKKER</a:t>
            </a:r>
            <a:endParaRPr dirty="0"/>
          </a:p>
          <a:p>
            <a:pPr marL="388620" marR="0" lvl="1" indent="-194310" algn="l" rtl="0">
              <a:lnSpc>
                <a:spcPct val="236999"/>
              </a:lnSpc>
              <a:spcBef>
                <a:spcPts val="0"/>
              </a:spcBef>
              <a:spcAft>
                <a:spcPts val="0"/>
              </a:spcAft>
              <a:buClr>
                <a:srgbClr val="0A30E7"/>
              </a:buClr>
              <a:buSzPts val="1800"/>
              <a:buFont typeface="Arial"/>
              <a:buAutoNum type="arabicPeriod"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LAAT ALLES CONTROLEREN DOOR JE DOCENT</a:t>
            </a:r>
            <a:endParaRPr dirty="0"/>
          </a:p>
          <a:p>
            <a:pPr marL="0" marR="0" lvl="0" indent="0" algn="l" rtl="0">
              <a:lnSpc>
                <a:spcPct val="23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🧰 GEBRUIK VAN MULTIMETER VEREIST BEGELEIDING BIJ DE EERSTE KEER.</a:t>
            </a:r>
            <a:endParaRPr dirty="0"/>
          </a:p>
          <a:p>
            <a:pPr marL="0" marR="0" lvl="0" indent="0" algn="l" rtl="0">
              <a:lnSpc>
                <a:spcPct val="23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LESSEN:</a:t>
            </a:r>
            <a:endParaRPr dirty="0"/>
          </a:p>
          <a:p>
            <a:pPr marL="388620" marR="0" lvl="1" indent="-194310" algn="l" rtl="0">
              <a:lnSpc>
                <a:spcPct val="236999"/>
              </a:lnSpc>
              <a:spcBef>
                <a:spcPts val="0"/>
              </a:spcBef>
              <a:spcAft>
                <a:spcPts val="0"/>
              </a:spcAft>
              <a:buClr>
                <a:srgbClr val="E21C18"/>
              </a:buClr>
              <a:buSzPts val="1800"/>
              <a:buFont typeface="Arial"/>
              <a:buChar char="•"/>
            </a:pPr>
            <a:r>
              <a:rPr lang="en-US" sz="1800" b="1" i="0" u="sng" strike="noStrike" cap="none" dirty="0">
                <a:solidFill>
                  <a:srgbClr val="E21C18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MULTIMETER AUTORANGE</a:t>
            </a:r>
            <a:endParaRPr dirty="0"/>
          </a:p>
          <a:p>
            <a:pPr marL="388620" marR="0" lvl="1" indent="-194310" algn="l" rtl="0">
              <a:lnSpc>
                <a:spcPct val="236999"/>
              </a:lnSpc>
              <a:spcBef>
                <a:spcPts val="0"/>
              </a:spcBef>
              <a:spcAft>
                <a:spcPts val="0"/>
              </a:spcAft>
              <a:buClr>
                <a:srgbClr val="E21C18"/>
              </a:buClr>
              <a:buSzPts val="1800"/>
              <a:buFont typeface="Arial"/>
              <a:buChar char="•"/>
            </a:pPr>
            <a:r>
              <a:rPr lang="en-US" sz="1800" b="1" i="0" u="sng" strike="noStrike" cap="none" dirty="0">
                <a:solidFill>
                  <a:srgbClr val="E21C18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VOLTMETER</a:t>
            </a:r>
            <a:endParaRPr dirty="0"/>
          </a:p>
          <a:p>
            <a:pPr marL="388620" marR="0" lvl="1" indent="-194310" algn="l" rtl="0">
              <a:lnSpc>
                <a:spcPct val="236999"/>
              </a:lnSpc>
              <a:spcBef>
                <a:spcPts val="0"/>
              </a:spcBef>
              <a:spcAft>
                <a:spcPts val="0"/>
              </a:spcAft>
              <a:buClr>
                <a:srgbClr val="E21C18"/>
              </a:buClr>
              <a:buSzPts val="1800"/>
              <a:buFont typeface="Arial"/>
              <a:buChar char="•"/>
            </a:pPr>
            <a:r>
              <a:rPr lang="en-US" sz="1800" b="1" i="0" u="sng" strike="noStrike" cap="none" dirty="0">
                <a:solidFill>
                  <a:srgbClr val="E21C18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OHMMETER</a:t>
            </a:r>
            <a:endParaRPr dirty="0"/>
          </a:p>
        </p:txBody>
      </p:sp>
      <p:pic>
        <p:nvPicPr>
          <p:cNvPr id="214" name="Picture 213" descr="gk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206" name="Google Shape;206;p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 extrusionOk="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3" name="Google Shape;213;p8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30</a:t>
            </a:r>
            <a:endParaRPr/>
          </a:p>
        </p:txBody>
      </p:sp>
      <p:grpSp>
        <p:nvGrpSpPr>
          <p:cNvPr id="203" name="Google Shape;203;p8"/>
          <p:cNvGrpSpPr/>
          <p:nvPr/>
        </p:nvGrpSpPr>
        <p:grpSpPr>
          <a:xfrm>
            <a:off x="1028700" y="9263063"/>
            <a:ext cx="16230600" cy="620326"/>
            <a:chOff x="0" y="6350"/>
            <a:chExt cx="21640800" cy="827102"/>
          </a:xfrm>
        </p:grpSpPr>
        <p:sp>
          <p:nvSpPr>
            <p:cNvPr id="207" name="Google Shape;207;p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997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Arial"/>
                </a:rPr>
                <a:t>WWW.GREENKARTING.NL</a:t>
              </a:r>
              <a:endParaRPr/>
            </a:p>
          </p:txBody>
        </p:sp>
      </p:grpSp>
      <p:sp>
        <p:nvSpPr>
          <p:cNvPr id="212" name="Google Shape;212;p8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venir"/>
              </a:rPr>
              <a:t>PAGINA 8 VAN 9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-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333" b="-933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2378955" y="1965021"/>
            <a:ext cx="4608795" cy="6356958"/>
          </a:xfrm>
          <a:custGeom>
            <a:avLst/>
            <a:gdLst/>
            <a:ahLst/>
            <a:cxnLst/>
            <a:rect l="l" t="t" r="r" b="b"/>
            <a:pathLst>
              <a:path w="4608795" h="6356958" extrusionOk="0">
                <a:moveTo>
                  <a:pt x="0" y="0"/>
                </a:moveTo>
                <a:lnTo>
                  <a:pt x="4608795" y="0"/>
                </a:lnTo>
                <a:lnTo>
                  <a:pt x="4608795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8" name="Google Shape;228;p9"/>
          <p:cNvSpPr txBox="1"/>
          <p:nvPr/>
        </p:nvSpPr>
        <p:spPr>
          <a:xfrm>
            <a:off x="7444545" y="2550555"/>
            <a:ext cx="6728362" cy="4132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18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82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JE WEET NU:</a:t>
            </a:r>
            <a:endParaRPr dirty="0"/>
          </a:p>
          <a:p>
            <a:pPr marL="0" marR="0" lvl="0" indent="0" algn="l" rtl="0">
              <a:lnSpc>
                <a:spcPct val="218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82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✔️ WAT EEN KABELBOOM IS EN HOE HIJ WERKT</a:t>
            </a:r>
            <a:endParaRPr dirty="0"/>
          </a:p>
          <a:p>
            <a:pPr marL="0" marR="0" lvl="0" indent="0" algn="l" rtl="0">
              <a:lnSpc>
                <a:spcPct val="218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82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✔️ HOE JE VEILIG EN OVERZICHTELIJK KABELS AANLEGT</a:t>
            </a:r>
            <a:endParaRPr dirty="0"/>
          </a:p>
          <a:p>
            <a:pPr marL="0" marR="0" lvl="0" indent="0" algn="l" rtl="0">
              <a:lnSpc>
                <a:spcPct val="218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82" b="1" i="0" u="none" strike="noStrike" cap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Arial"/>
              </a:rPr>
              <a:t>✔️ HOE JE CONTROLEERT OF ALLE ELEKTRISCHE VERBINDINGEN KLOPPEN</a:t>
            </a:r>
            <a:endParaRPr dirty="0"/>
          </a:p>
        </p:txBody>
      </p:sp>
      <p:sp>
        <p:nvSpPr>
          <p:cNvPr id="229" name="Google Shape;229;p9"/>
          <p:cNvSpPr txBox="1"/>
          <p:nvPr/>
        </p:nvSpPr>
        <p:spPr>
          <a:xfrm>
            <a:off x="2404142" y="1000873"/>
            <a:ext cx="4183380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Arial"/>
              </a:rPr>
              <a:t>AFSLUITING</a:t>
            </a:r>
            <a:endParaRPr dirty="0"/>
          </a:p>
        </p:txBody>
      </p:sp>
      <p:pic>
        <p:nvPicPr>
          <p:cNvPr id="232" name="Picture 231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225" name="Google Shape;225;p9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 extrusionOk="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1" name="Google Shape;231;p9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30</a:t>
            </a:r>
            <a:endParaRPr/>
          </a:p>
        </p:txBody>
      </p:sp>
      <p:grpSp>
        <p:nvGrpSpPr>
          <p:cNvPr id="222" name="Google Shape;222;p9"/>
          <p:cNvGrpSpPr/>
          <p:nvPr/>
        </p:nvGrpSpPr>
        <p:grpSpPr>
          <a:xfrm>
            <a:off x="1028700" y="9253538"/>
            <a:ext cx="16230600" cy="620326"/>
            <a:chOff x="0" y="6350"/>
            <a:chExt cx="21640800" cy="827102"/>
          </a:xfrm>
        </p:grpSpPr>
        <p:sp>
          <p:nvSpPr>
            <p:cNvPr id="226" name="Google Shape;226;p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997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Arial"/>
                </a:rPr>
                <a:t>WWW.GREENKARTING.NL</a:t>
              </a:r>
              <a:endParaRPr/>
            </a:p>
          </p:txBody>
        </p:sp>
      </p:grpSp>
      <p:sp>
        <p:nvSpPr>
          <p:cNvPr id="230" name="Google Shape;230;p9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A30E7"/>
                </a:solidFill>
                <a:latin typeface="Arial"/>
                <a:ea typeface="Arial"/>
                <a:cs typeface="Arial"/>
                <a:sym typeface="Avenir"/>
              </a:rPr>
              <a:t>PAGINA 9 VAN 9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589</Words>
  <Application>Microsoft Macintosh PowerPoint</Application>
  <PresentationFormat>Aangepast</PresentationFormat>
  <Paragraphs>98</Paragraphs>
  <Slides>9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Monument Bold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CW Bak</cp:lastModifiedBy>
  <cp:revision>1</cp:revision>
  <dcterms:created xsi:type="dcterms:W3CDTF">2006-08-16T00:00:00Z</dcterms:created>
  <dcterms:modified xsi:type="dcterms:W3CDTF">2026-08-21T07:17:56Z</dcterms:modified>
</cp:coreProperties>
</file>