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Comic Sans" charset="1" panose="03000702030302020204"/>
      <p:regular r:id="rId15"/>
    </p:embeddedFont>
    <p:embeddedFont>
      <p:font typeface="Monument Bold" charset="1" panose="00000300000000000000"/>
      <p:regular r:id="rId16"/>
    </p:embeddedFont>
    <p:embeddedFont>
      <p:font typeface="Avenir Bold" charset="1" panose="020B0703020203020204"/>
      <p:regular r:id="rId17"/>
    </p:embeddedFont>
    <p:embeddedFont>
      <p:font typeface="Avenir" charset="1" panose="020B0503020203020204"/>
      <p:regular r:id="rId18"/>
    </p:embeddedFont>
    <p:embeddedFont>
      <p:font typeface="Comic Sans Bold" charset="1" panose="03000902030302020204"/>
      <p:regular r:id="rId19"/>
    </p:embeddedFont>
    <p:embeddedFont>
      <p:font typeface="Avenir Next LT Pro Bold" charset="1" panose="020B080402020202020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drive.google.com/open?id=1LFtSo-idR6vxOHyoBprnNbjT6M8JF_tv&amp;usp=drive_fs" TargetMode="External" Type="http://schemas.openxmlformats.org/officeDocument/2006/relationships/hyperlink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https://greenkart.electude.eu/bundlelesson_143931721" TargetMode="External" Type="http://schemas.openxmlformats.org/officeDocument/2006/relationships/hyperlink"/><Relationship Id="rId8" Target="https://greenkart.electude.eu/lesson_5768" TargetMode="External" Type="http://schemas.openxmlformats.org/officeDocument/2006/relationships/hyperlink"/><Relationship Id="rId9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drive.google.com/open?id=1LFtSo-idR6vxOHyoBprnNbjT6M8JF_tv&amp;usp=drive_fs" TargetMode="External" Type="http://schemas.openxmlformats.org/officeDocument/2006/relationships/hyperlink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https://greenkart.electude.eu/bundlelesson_143931721" TargetMode="External" Type="http://schemas.openxmlformats.org/officeDocument/2006/relationships/hyperlink"/><Relationship Id="rId8" Target="https://greenkart.electude.eu/lesson_5768" TargetMode="External" Type="http://schemas.openxmlformats.org/officeDocument/2006/relationships/hyperlink"/><Relationship Id="rId9" Target="../media/image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greenkart.electude.eu/lesson_200000028" TargetMode="External" Type="http://schemas.openxmlformats.org/officeDocument/2006/relationships/hyperlink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9.png" Type="http://schemas.openxmlformats.org/officeDocument/2006/relationships/image"/><Relationship Id="rId8" Target="https://greenkart.electude.eu/lesson_31" TargetMode="External" Type="http://schemas.openxmlformats.org/officeDocument/2006/relationships/hyperlink"/><Relationship Id="rId9" Target="https://greenkart.electude.eu/lesson_27" TargetMode="External" Type="http://schemas.openxmlformats.org/officeDocument/2006/relationships/hyperlink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0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2525921" y="2581676"/>
            <a:ext cx="13236192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2525853" y="8043702"/>
            <a:ext cx="1323626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true" rot="0">
            <a:off x="14984952" y="6487891"/>
            <a:ext cx="479409" cy="479409"/>
          </a:xfrm>
          <a:custGeom>
            <a:avLst/>
            <a:gdLst/>
            <a:ahLst/>
            <a:cxnLst/>
            <a:rect r="r" b="b" t="t" l="l"/>
            <a:pathLst>
              <a:path h="479409" w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8041124"/>
            <a:ext cx="3594651" cy="1372470"/>
          </a:xfrm>
          <a:custGeom>
            <a:avLst/>
            <a:gdLst/>
            <a:ahLst/>
            <a:cxnLst/>
            <a:rect r="r" b="b" t="t" l="l"/>
            <a:pathLst>
              <a:path h="1372470" w="3594651">
                <a:moveTo>
                  <a:pt x="0" y="0"/>
                </a:moveTo>
                <a:lnTo>
                  <a:pt x="3594651" y="0"/>
                </a:lnTo>
                <a:lnTo>
                  <a:pt x="3594651" y="1372470"/>
                </a:lnTo>
                <a:lnTo>
                  <a:pt x="0" y="13724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922459" y="8041124"/>
            <a:ext cx="2659534" cy="1372470"/>
          </a:xfrm>
          <a:custGeom>
            <a:avLst/>
            <a:gdLst/>
            <a:ahLst/>
            <a:cxnLst/>
            <a:rect r="r" b="b" t="t" l="l"/>
            <a:pathLst>
              <a:path h="1372470" w="2659534">
                <a:moveTo>
                  <a:pt x="0" y="0"/>
                </a:moveTo>
                <a:lnTo>
                  <a:pt x="2659534" y="0"/>
                </a:lnTo>
                <a:lnTo>
                  <a:pt x="2659534" y="1372470"/>
                </a:lnTo>
                <a:lnTo>
                  <a:pt x="0" y="13724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440924" y="9413594"/>
            <a:ext cx="368289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421"/>
              </a:lnSpc>
              <a:spcBef>
                <a:spcPct val="0"/>
              </a:spcBef>
            </a:pPr>
            <a:r>
              <a:rPr lang="en-US" sz="2018" strike="noStrike" u="none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3363699"/>
            <a:ext cx="16230600" cy="1581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30</a:t>
            </a:r>
          </a:p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KABELBOOM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1 van 9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30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2525921" y="2581676"/>
            <a:ext cx="13236192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2525921" y="1652748"/>
            <a:ext cx="13236192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true" rot="0">
            <a:off x="14984952" y="6487891"/>
            <a:ext cx="479409" cy="479409"/>
          </a:xfrm>
          <a:custGeom>
            <a:avLst/>
            <a:gdLst/>
            <a:ahLst/>
            <a:cxnLst/>
            <a:rect r="r" b="b" t="t" l="l"/>
            <a:pathLst>
              <a:path h="479409" w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3243663"/>
            <a:ext cx="1623060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KABELBOOM VAN DE GREENKAR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AANSLU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ITE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</a:t>
            </a:r>
          </a:p>
        </p:txBody>
      </p:sp>
      <p:sp>
        <p:nvSpPr>
          <p:cNvPr name="AutoShape 7" id="7"/>
          <p:cNvSpPr/>
          <p:nvPr/>
        </p:nvSpPr>
        <p:spPr>
          <a:xfrm>
            <a:off x="2672154" y="9253537"/>
            <a:ext cx="1323626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028700" y="9288992"/>
            <a:ext cx="1531845" cy="584872"/>
          </a:xfrm>
          <a:custGeom>
            <a:avLst/>
            <a:gdLst/>
            <a:ahLst/>
            <a:cxnLst/>
            <a:rect r="r" b="b" t="t" l="l"/>
            <a:pathLst>
              <a:path h="584872" w="1531845">
                <a:moveTo>
                  <a:pt x="0" y="0"/>
                </a:moveTo>
                <a:lnTo>
                  <a:pt x="1531845" y="0"/>
                </a:lnTo>
                <a:lnTo>
                  <a:pt x="1531845" y="584872"/>
                </a:lnTo>
                <a:lnTo>
                  <a:pt x="0" y="5848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125951" y="9288992"/>
            <a:ext cx="1133349" cy="584872"/>
          </a:xfrm>
          <a:custGeom>
            <a:avLst/>
            <a:gdLst/>
            <a:ahLst/>
            <a:cxnLst/>
            <a:rect r="r" b="b" t="t" l="l"/>
            <a:pathLst>
              <a:path h="584872" w="1133349">
                <a:moveTo>
                  <a:pt x="0" y="0"/>
                </a:moveTo>
                <a:lnTo>
                  <a:pt x="1133349" y="0"/>
                </a:lnTo>
                <a:lnTo>
                  <a:pt x="1133349" y="584872"/>
                </a:lnTo>
                <a:lnTo>
                  <a:pt x="0" y="5848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444545" y="9413594"/>
            <a:ext cx="367927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421"/>
              </a:lnSpc>
              <a:spcBef>
                <a:spcPct val="0"/>
              </a:spcBef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5019675"/>
            <a:ext cx="12714586" cy="604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A30E7"/>
                </a:solidFill>
                <a:latin typeface="Avenir Next LT Pro Bold"/>
                <a:ea typeface="Avenir Next LT Pro Bold"/>
                <a:cs typeface="Avenir Next LT Pro Bold"/>
                <a:sym typeface="Avenir Next LT Pro Bold"/>
              </a:rPr>
              <a:t>⚡ Zorg dat je kart stroom krijgt – netjes, veilig en waterdicht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2 van 9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30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0337" y="586526"/>
            <a:ext cx="7086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6971328" y="991361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135741" y="2243462"/>
            <a:ext cx="7123559" cy="44298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KABELBOOM IS HE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TWER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VAN DRADEN IN JE GREENKART.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HET VERBINDT: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ENSOREN EN SCHAKELAARS VOORIN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DE ACCU, MOTOR EN REMLICHT ACHTERIN</a:t>
            </a:r>
          </a:p>
          <a:p>
            <a:pPr algn="l" marL="0" indent="0" lvl="0">
              <a:lnSpc>
                <a:spcPts val="3600"/>
              </a:lnSpc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LEERT IN DEZE MODULE: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DE KABELBOOM NETJES EN CORRECT MONTEERT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 JE OP MOET LETTEN BIJ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LEURCODES EN ISOLATIE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028700" y="9211436"/>
            <a:ext cx="16230600" cy="625089"/>
            <a:chOff x="0" y="0"/>
            <a:chExt cx="21640800" cy="833452"/>
          </a:xfrm>
        </p:grpSpPr>
        <p:sp>
          <p:nvSpPr>
            <p:cNvPr name="AutoShape 7" id="7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8882929" y="1028700"/>
            <a:ext cx="8088399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IN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EIDING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3 van 9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30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028700" y="2252205"/>
            <a:ext cx="8679309" cy="5782589"/>
          </a:xfrm>
          <a:custGeom>
            <a:avLst/>
            <a:gdLst/>
            <a:ahLst/>
            <a:cxnLst/>
            <a:rect r="r" b="b" t="t" l="l"/>
            <a:pathLst>
              <a:path h="5782589" w="8679309">
                <a:moveTo>
                  <a:pt x="0" y="0"/>
                </a:moveTo>
                <a:lnTo>
                  <a:pt x="8679309" y="0"/>
                </a:lnTo>
                <a:lnTo>
                  <a:pt x="8679309" y="5782590"/>
                </a:lnTo>
                <a:lnTo>
                  <a:pt x="0" y="57825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424626" y="8133297"/>
            <a:ext cx="6178453" cy="427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74"/>
              </a:lnSpc>
              <a:spcBef>
                <a:spcPct val="0"/>
              </a:spcBef>
            </a:pPr>
            <a:r>
              <a:rPr lang="en-US" b="true" sz="2812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EEN KABELBOOM VAN EEN AUTO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9258300"/>
            <a:ext cx="16230600" cy="625089"/>
            <a:chOff x="0" y="0"/>
            <a:chExt cx="21640800" cy="833452"/>
          </a:xfrm>
        </p:grpSpPr>
        <p:sp>
          <p:nvSpPr>
            <p:cNvPr name="AutoShape 4" id="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1028700"/>
            <a:ext cx="1623060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ENKELE AANDACH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TS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PU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EN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9344232" y="1666875"/>
            <a:ext cx="7556667" cy="7203172"/>
          </a:xfrm>
          <a:custGeom>
            <a:avLst/>
            <a:gdLst/>
            <a:ahLst/>
            <a:cxnLst/>
            <a:rect r="r" b="b" t="t" l="l"/>
            <a:pathLst>
              <a:path h="7203172" w="7556667">
                <a:moveTo>
                  <a:pt x="0" y="0"/>
                </a:moveTo>
                <a:lnTo>
                  <a:pt x="7556667" y="0"/>
                </a:lnTo>
                <a:lnTo>
                  <a:pt x="7556667" y="7203172"/>
                </a:lnTo>
                <a:lnTo>
                  <a:pt x="0" y="72031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644" t="0" r="-31428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1738630"/>
            <a:ext cx="8115300" cy="7337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8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VOORDAT JE BEGINT AAN DE KABELBOOM:</a:t>
            </a:r>
          </a:p>
          <a:p>
            <a:pPr algn="l" marL="0" indent="0" lvl="0">
              <a:lnSpc>
                <a:spcPts val="3258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1. DE MEEGELEVERDE ZWAR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KABEL HEEFT ZEVEN INTERNE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DRADEN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(7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CORE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C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ABL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: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7-POL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KAB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L), DEZ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 I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BEDO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LD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OM D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 ELEKTR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ON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ISCHE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COMP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ONE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EN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AN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 VOOR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KANT MET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 ACHTERKANT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TE VERBINDEN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.</a:t>
            </a:r>
          </a:p>
          <a:p>
            <a:pPr algn="l" marL="0" indent="0" lvl="0">
              <a:lnSpc>
                <a:spcPts val="3258"/>
              </a:lnSpc>
            </a:pPr>
          </a:p>
          <a:p>
            <a:pPr algn="l" marL="0" indent="0" lvl="0">
              <a:lnSpc>
                <a:spcPts val="3258"/>
              </a:lnSpc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2. ZORG DAT ALLES WATERDICHT GEMAAKT WORDT.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</a:t>
            </a:r>
          </a:p>
          <a:p>
            <a:pPr algn="l" marL="0" indent="0" lvl="0">
              <a:lnSpc>
                <a:spcPts val="3258"/>
              </a:lnSpc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BEST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 ALTIJ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EEN 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ET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REG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TIJDE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AC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.</a:t>
            </a:r>
          </a:p>
          <a:p>
            <a:pPr algn="l" marL="0" indent="0" lvl="0">
              <a:lnSpc>
                <a:spcPts val="3258"/>
              </a:lnSpc>
            </a:pPr>
          </a:p>
          <a:p>
            <a:pPr algn="l">
              <a:lnSpc>
                <a:spcPts val="3258"/>
              </a:lnSpc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3. LET GOED OP DE KLEURCODES IN HET STROOMSCHEMA.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</a:t>
            </a:r>
          </a:p>
          <a:p>
            <a:pPr algn="l">
              <a:lnSpc>
                <a:spcPts val="3258"/>
              </a:lnSpc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DRAADK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EUR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VAN DE 7-P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O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LIG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ZIJN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RE KLEURE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 DE DRADEN V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AN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APA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SCH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O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NDER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LEN.</a:t>
            </a:r>
          </a:p>
          <a:p>
            <a:pPr algn="l">
              <a:lnSpc>
                <a:spcPts val="3258"/>
              </a:lnSpc>
            </a:pPr>
          </a:p>
          <a:p>
            <a:pPr algn="l" marL="0" indent="0" lvl="0">
              <a:lnSpc>
                <a:spcPts val="3258"/>
              </a:lnSpc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4.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LEG DE KABELS NETJES EN OVERZICHTELIJK KLAAR.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</a:t>
            </a:r>
          </a:p>
          <a:p>
            <a:pPr algn="l" marL="0" indent="0" lvl="0">
              <a:lnSpc>
                <a:spcPts val="3258"/>
              </a:lnSpc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HIERDOOR KA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GEMAKKEL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JK EN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NEL FOUT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 VIND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O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F WIJZIGING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 AANBR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GEN.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4 van 9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30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9258300"/>
            <a:ext cx="16230600" cy="625089"/>
            <a:chOff x="0" y="0"/>
            <a:chExt cx="21640800" cy="833452"/>
          </a:xfrm>
        </p:grpSpPr>
        <p:sp>
          <p:nvSpPr>
            <p:cNvPr name="AutoShape 4" id="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1028700"/>
            <a:ext cx="1623060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 EEN KAB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EL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BOOM?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2283082"/>
            <a:ext cx="7727798" cy="6674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28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EEN 7-POLIGE KABELBOOM BEVA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7 DRAD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 IN ÉÉN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ABEL (HIER HET ZWARTE BLOK):</a:t>
            </a:r>
          </a:p>
          <a:p>
            <a:pPr algn="l" marL="0" indent="0" lvl="0">
              <a:lnSpc>
                <a:spcPts val="3528"/>
              </a:lnSpc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🔌 HIERMEE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LUI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JE ALLE ELEKTRISCHE ONDERDELEN AAN TUSSEN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OOR- EN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CHTER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ANT.</a:t>
            </a:r>
          </a:p>
          <a:p>
            <a:pPr algn="l" marL="0" indent="0" lvl="0">
              <a:lnSpc>
                <a:spcPts val="3528"/>
              </a:lnSpc>
            </a:pPr>
          </a:p>
          <a:p>
            <a:pPr algn="l" marL="0" indent="0" lvl="0">
              <a:lnSpc>
                <a:spcPts val="3528"/>
              </a:lnSpc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✅ BELANGRIJK:</a:t>
            </a:r>
          </a:p>
          <a:p>
            <a:pPr algn="l" marL="388620" indent="-194310" lvl="1">
              <a:lnSpc>
                <a:spcPts val="3528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DRAADKLEUREN KLOPPEN NIET ALTIJD MET ONDERDELEN → CHECK HET SCHEMA!</a:t>
            </a:r>
          </a:p>
          <a:p>
            <a:pPr algn="l" marL="388620" indent="-194310" lvl="1">
              <a:lnSpc>
                <a:spcPts val="3528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BRUIK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WATERDICHT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MPKOUS OF STEKKERS</a:t>
            </a:r>
          </a:p>
          <a:p>
            <a:pPr algn="l" marL="388620" indent="-194310" lvl="1">
              <a:lnSpc>
                <a:spcPts val="3528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GEE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LOSSE DRA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!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→ GEV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 VOOR SLUITI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</a:t>
            </a:r>
          </a:p>
          <a:p>
            <a:pPr algn="l" marL="388620" indent="-194310" lvl="1">
              <a:lnSpc>
                <a:spcPts val="3528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ZORG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DAT D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ADEN NIET KUNNEN BEW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EGEN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OF SCHUREN</a:t>
            </a:r>
          </a:p>
          <a:p>
            <a:pPr algn="l" marL="388620" indent="-194310" lvl="1">
              <a:lnSpc>
                <a:spcPts val="3528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GEBRUIK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YRAPS OF KABELKLEMM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OM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DE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BELS VAST TE Z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TTEN</a:t>
            </a:r>
          </a:p>
          <a:p>
            <a:pPr algn="l" marL="388620" indent="-194310" lvl="1">
              <a:lnSpc>
                <a:spcPts val="3528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LEG DE KABELS NETJES EN MET BOCHTEN I.P.V. SCHERPE HOEKEN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5 van 9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30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8756498" y="2584252"/>
            <a:ext cx="8007418" cy="5314924"/>
          </a:xfrm>
          <a:custGeom>
            <a:avLst/>
            <a:gdLst/>
            <a:ahLst/>
            <a:cxnLst/>
            <a:rect r="r" b="b" t="t" l="l"/>
            <a:pathLst>
              <a:path h="5314924" w="8007418">
                <a:moveTo>
                  <a:pt x="0" y="0"/>
                </a:moveTo>
                <a:lnTo>
                  <a:pt x="8007418" y="0"/>
                </a:lnTo>
                <a:lnTo>
                  <a:pt x="8007418" y="5314923"/>
                </a:lnTo>
                <a:lnTo>
                  <a:pt x="0" y="53149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2676895"/>
            <a:ext cx="16230600" cy="0"/>
          </a:xfrm>
          <a:prstGeom prst="line">
            <a:avLst/>
          </a:prstGeom>
          <a:ln cap="flat" w="9525">
            <a:solidFill>
              <a:srgbClr val="8A63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1028700" y="2276845"/>
            <a:ext cx="16230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028700" y="9248775"/>
            <a:ext cx="16230600" cy="625089"/>
            <a:chOff x="0" y="0"/>
            <a:chExt cx="21640800" cy="833452"/>
          </a:xfrm>
        </p:grpSpPr>
        <p:sp>
          <p:nvSpPr>
            <p:cNvPr name="AutoShape 7" id="7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357071" y="2710850"/>
            <a:ext cx="6902229" cy="4676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37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APP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N:</a:t>
            </a:r>
          </a:p>
          <a:p>
            <a:pPr algn="l" marL="388620" indent="-194310" lvl="1">
              <a:lnSpc>
                <a:spcPts val="3437"/>
              </a:lnSpc>
              <a:buAutoNum type="arabicPeriod" startAt="1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BESTUDEER HET STROOMSCHEMA</a:t>
            </a:r>
          </a:p>
          <a:p>
            <a:pPr algn="l" marL="388620" indent="-194310" lvl="1">
              <a:lnSpc>
                <a:spcPts val="3437"/>
              </a:lnSpc>
              <a:buAutoNum type="arabicPeriod" startAt="1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CON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ROLEER DE KLEURCODES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 JOUW KABELBOOM</a:t>
            </a:r>
          </a:p>
          <a:p>
            <a:pPr algn="l" marL="388620" indent="-194310" lvl="1">
              <a:lnSpc>
                <a:spcPts val="3437"/>
              </a:lnSpc>
              <a:buAutoNum type="arabicPeriod" startAt="1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LEG DE KABELS LANGS HET FRAME, GEBRUIK TIE-WRAPS OF KLEMMEN</a:t>
            </a:r>
          </a:p>
          <a:p>
            <a:pPr algn="l">
              <a:lnSpc>
                <a:spcPts val="3437"/>
              </a:lnSpc>
            </a:pPr>
          </a:p>
          <a:p>
            <a:pPr algn="l">
              <a:lnSpc>
                <a:spcPts val="3437"/>
              </a:lnSpc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LESSEN:</a:t>
            </a:r>
          </a:p>
          <a:p>
            <a:pPr algn="l">
              <a:lnSpc>
                <a:spcPts val="3437"/>
              </a:lnSpc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7" tooltip="https://greenkart.electude.eu/bundlelesson_143931721"/>
              </a:rPr>
              <a:t>ELEKTRISCHE SCHEMA’S</a:t>
            </a:r>
          </a:p>
          <a:p>
            <a:pPr algn="l">
              <a:lnSpc>
                <a:spcPts val="3437"/>
              </a:lnSpc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8" tooltip="https://greenkart.electude.eu/lesson_5768"/>
              </a:rPr>
              <a:t>HOW TO: DRAADVERBINDING MET KABELSCHOEN EN RELAISAANSLUITING IN RELAISVOET MAKEN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1028700"/>
            <a:ext cx="15870264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VOORBEREIDEN EN AANSLUIT</a:t>
            </a: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6 van 9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30</a:t>
            </a:r>
          </a:p>
        </p:txBody>
      </p:sp>
      <p:sp>
        <p:nvSpPr>
          <p:cNvPr name="Freeform 15" id="15">
            <a:hlinkClick r:id="rId10" tooltip="https://drive.google.com/open?id=1LFtSo-idR6vxOHyoBprnNbjT6M8JF_tv&amp;usp=drive_fs"/>
          </p:cNvPr>
          <p:cNvSpPr/>
          <p:nvPr/>
        </p:nvSpPr>
        <p:spPr>
          <a:xfrm flipH="false" flipV="false" rot="0">
            <a:off x="1840587" y="2834675"/>
            <a:ext cx="8188457" cy="5435088"/>
          </a:xfrm>
          <a:custGeom>
            <a:avLst/>
            <a:gdLst/>
            <a:ahLst/>
            <a:cxnLst/>
            <a:rect r="r" b="b" t="t" l="l"/>
            <a:pathLst>
              <a:path h="5435088" w="8188457">
                <a:moveTo>
                  <a:pt x="0" y="0"/>
                </a:moveTo>
                <a:lnTo>
                  <a:pt x="8188457" y="0"/>
                </a:lnTo>
                <a:lnTo>
                  <a:pt x="8188457" y="5435089"/>
                </a:lnTo>
                <a:lnTo>
                  <a:pt x="0" y="543508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AutoShape 16" id="16"/>
          <p:cNvSpPr/>
          <p:nvPr/>
        </p:nvSpPr>
        <p:spPr>
          <a:xfrm>
            <a:off x="5897880" y="5143500"/>
            <a:ext cx="6492240" cy="0"/>
          </a:xfrm>
          <a:prstGeom prst="line">
            <a:avLst/>
          </a:prstGeom>
          <a:ln cap="flat" w="38100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7" id="17"/>
          <p:cNvSpPr txBox="true"/>
          <p:nvPr/>
        </p:nvSpPr>
        <p:spPr>
          <a:xfrm rot="0">
            <a:off x="2108221" y="8374539"/>
            <a:ext cx="7653189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Klik op de afbeelding om het schema te downloaden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2676895"/>
            <a:ext cx="16230600" cy="0"/>
          </a:xfrm>
          <a:prstGeom prst="line">
            <a:avLst/>
          </a:prstGeom>
          <a:ln cap="flat" w="9525">
            <a:solidFill>
              <a:srgbClr val="8A63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1028700" y="2276845"/>
            <a:ext cx="16230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028700" y="9248775"/>
            <a:ext cx="16230600" cy="625089"/>
            <a:chOff x="0" y="0"/>
            <a:chExt cx="21640800" cy="833452"/>
          </a:xfrm>
        </p:grpSpPr>
        <p:sp>
          <p:nvSpPr>
            <p:cNvPr name="AutoShape 7" id="7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357071" y="2710850"/>
            <a:ext cx="6902229" cy="5105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APP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N:</a:t>
            </a:r>
          </a:p>
          <a:p>
            <a:pPr algn="l" marL="388620" indent="-194310" lvl="1">
              <a:lnSpc>
                <a:spcPts val="3437"/>
              </a:lnSpc>
              <a:buAutoNum type="arabicPeriod" startAt="1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SLUIT EERST DE VOORKANT (SENSOREN, DASHBOARD) AAN EN SCHRIJF DE KLEUREN OP VAN DE AANSLUITDRAAD</a:t>
            </a:r>
          </a:p>
          <a:p>
            <a:pPr algn="l" marL="388620" indent="-194310" lvl="1">
              <a:lnSpc>
                <a:spcPts val="3437"/>
              </a:lnSpc>
              <a:buAutoNum type="arabicPeriod" startAt="1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SLUIT DAN DE ACHTERKANT, MAAR WACHT MET HET AANSLUITEN VAN DE MOTOR. DAAR KOMT NOG WAT EXTRA’S BIJ.</a:t>
            </a:r>
          </a:p>
          <a:p>
            <a:pPr algn="l">
              <a:lnSpc>
                <a:spcPts val="3437"/>
              </a:lnSpc>
            </a:pPr>
          </a:p>
          <a:p>
            <a:pPr algn="l">
              <a:lnSpc>
                <a:spcPts val="3437"/>
              </a:lnSpc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LESSEN:</a:t>
            </a:r>
          </a:p>
          <a:p>
            <a:pPr algn="l">
              <a:lnSpc>
                <a:spcPts val="3437"/>
              </a:lnSpc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7" tooltip="https://greenkart.electude.eu/bundlelesson_143931721"/>
              </a:rPr>
              <a:t>ELEKTRISCHE SCHEMA’S</a:t>
            </a:r>
          </a:p>
          <a:p>
            <a:pPr algn="l">
              <a:lnSpc>
                <a:spcPts val="3437"/>
              </a:lnSpc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8" tooltip="https://greenkart.electude.eu/lesson_5768"/>
              </a:rPr>
              <a:t>HOW TO: DRAADVERBINDING MET KABELSCHOEN EN RELAISAANSLUITING IN RELAISVOET MAKEN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1028700"/>
            <a:ext cx="15870264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VOORBEREIDEN EN AANSLUIT</a:t>
            </a: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7 van 9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30</a:t>
            </a:r>
          </a:p>
        </p:txBody>
      </p:sp>
      <p:sp>
        <p:nvSpPr>
          <p:cNvPr name="Freeform 15" id="15">
            <a:hlinkClick r:id="rId10" tooltip="https://drive.google.com/open?id=1LFtSo-idR6vxOHyoBprnNbjT6M8JF_tv&amp;usp=drive_fs"/>
          </p:cNvPr>
          <p:cNvSpPr/>
          <p:nvPr/>
        </p:nvSpPr>
        <p:spPr>
          <a:xfrm flipH="false" flipV="false" rot="0">
            <a:off x="1840587" y="2834675"/>
            <a:ext cx="8188457" cy="5435088"/>
          </a:xfrm>
          <a:custGeom>
            <a:avLst/>
            <a:gdLst/>
            <a:ahLst/>
            <a:cxnLst/>
            <a:rect r="r" b="b" t="t" l="l"/>
            <a:pathLst>
              <a:path h="5435088" w="8188457">
                <a:moveTo>
                  <a:pt x="0" y="0"/>
                </a:moveTo>
                <a:lnTo>
                  <a:pt x="8188457" y="0"/>
                </a:lnTo>
                <a:lnTo>
                  <a:pt x="8188457" y="5435089"/>
                </a:lnTo>
                <a:lnTo>
                  <a:pt x="0" y="543508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AutoShape 16" id="16"/>
          <p:cNvSpPr/>
          <p:nvPr/>
        </p:nvSpPr>
        <p:spPr>
          <a:xfrm>
            <a:off x="5897880" y="5143500"/>
            <a:ext cx="6492240" cy="0"/>
          </a:xfrm>
          <a:prstGeom prst="line">
            <a:avLst/>
          </a:prstGeom>
          <a:ln cap="flat" w="38100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7" id="17"/>
          <p:cNvSpPr txBox="true"/>
          <p:nvPr/>
        </p:nvSpPr>
        <p:spPr>
          <a:xfrm rot="0">
            <a:off x="2108221" y="8374539"/>
            <a:ext cx="7653189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Klik op de afbeelding om het schema te downloaden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9258300"/>
            <a:ext cx="16230600" cy="625089"/>
            <a:chOff x="0" y="0"/>
            <a:chExt cx="21640800" cy="833452"/>
          </a:xfrm>
        </p:grpSpPr>
        <p:sp>
          <p:nvSpPr>
            <p:cNvPr name="AutoShape 4" id="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651515" y="2088465"/>
            <a:ext cx="4235323" cy="6356958"/>
          </a:xfrm>
          <a:custGeom>
            <a:avLst/>
            <a:gdLst/>
            <a:ahLst/>
            <a:cxnLst/>
            <a:rect r="r" b="b" t="t" l="l"/>
            <a:pathLst>
              <a:path h="6356958" w="4235323">
                <a:moveTo>
                  <a:pt x="0" y="0"/>
                </a:moveTo>
                <a:lnTo>
                  <a:pt x="4235323" y="0"/>
                </a:lnTo>
                <a:lnTo>
                  <a:pt x="4235323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1028700"/>
            <a:ext cx="15848342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JKOPDRACH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2: AANSLUITING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 CONTRO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EREN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1609471"/>
            <a:ext cx="8283722" cy="7400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88620" indent="-194310" lvl="1">
              <a:lnSpc>
                <a:spcPts val="4266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CONTROLEER MET MULTIME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 OF DE JUISTE SPANNING AAN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OMT</a:t>
            </a:r>
          </a:p>
          <a:p>
            <a:pPr algn="l" marL="388620" indent="-194310" lvl="1">
              <a:lnSpc>
                <a:spcPts val="4266"/>
              </a:lnSpc>
              <a:buAutoNum type="arabicPeriod" startAt="1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VOER EEN FUNCTIETE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UIT (B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. OP CONTACTSCH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ELAAR OF ACHTERLICHT)</a:t>
            </a:r>
          </a:p>
          <a:p>
            <a:pPr algn="l" marL="388620" indent="-194310" lvl="1">
              <a:lnSpc>
                <a:spcPts val="4266"/>
              </a:lnSpc>
              <a:buAutoNum type="arabicPeriod" startAt="1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WERK ALLE VERBINDINGEN AF MET KRIMPKOUS OF STEKKER</a:t>
            </a:r>
          </a:p>
          <a:p>
            <a:pPr algn="l" marL="388620" indent="-194310" lvl="1">
              <a:lnSpc>
                <a:spcPts val="4266"/>
              </a:lnSpc>
              <a:buAutoNum type="arabicPeriod" startAt="1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LAAT ALLES CONTROLEREN DOOR JE DOCENT</a:t>
            </a:r>
          </a:p>
          <a:p>
            <a:pPr algn="l" marL="0" indent="0" lvl="0">
              <a:lnSpc>
                <a:spcPts val="4266"/>
              </a:lnSpc>
            </a:pPr>
          </a:p>
          <a:p>
            <a:pPr algn="l" marL="0" indent="0" lvl="0">
              <a:lnSpc>
                <a:spcPts val="4266"/>
              </a:lnSpc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🧰 GEBRUIK VAN MULTIMETER VEREIST BEGELEIDING BIJ DE EERSTE KEER</a:t>
            </a:r>
          </a:p>
          <a:p>
            <a:pPr algn="l" marL="0" indent="0" lvl="0">
              <a:lnSpc>
                <a:spcPts val="4266"/>
              </a:lnSpc>
            </a:pPr>
          </a:p>
          <a:p>
            <a:pPr algn="l" marL="0" indent="0" lvl="0">
              <a:lnSpc>
                <a:spcPts val="4266"/>
              </a:lnSpc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LESSEN:</a:t>
            </a:r>
          </a:p>
          <a:p>
            <a:pPr algn="l" marL="388620" indent="-194310" lvl="1">
              <a:lnSpc>
                <a:spcPts val="4266"/>
              </a:lnSpc>
              <a:buFont typeface="Arial"/>
              <a:buChar char="•"/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8" tooltip="https://greenkart.electude.eu/lesson_31"/>
              </a:rPr>
              <a:t>MULTIMETER AUTORANGE</a:t>
            </a:r>
          </a:p>
          <a:p>
            <a:pPr algn="l" marL="388620" indent="-194310" lvl="1">
              <a:lnSpc>
                <a:spcPts val="4266"/>
              </a:lnSpc>
              <a:buFont typeface="Arial"/>
              <a:buChar char="•"/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9" tooltip="https://greenkart.electude.eu/lesson_27"/>
              </a:rPr>
              <a:t>VOLTMETER</a:t>
            </a:r>
          </a:p>
          <a:p>
            <a:pPr algn="l" marL="388620" indent="-194310" lvl="1">
              <a:lnSpc>
                <a:spcPts val="4266"/>
              </a:lnSpc>
              <a:buFont typeface="Arial"/>
              <a:buChar char="•"/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0" tooltip="https://greenkart.electude.eu/lesson_200000028"/>
              </a:rPr>
              <a:t>OHMMETER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8 van 9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30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2676895"/>
            <a:ext cx="16230600" cy="0"/>
          </a:xfrm>
          <a:prstGeom prst="line">
            <a:avLst/>
          </a:prstGeom>
          <a:ln cap="flat" w="9525">
            <a:solidFill>
              <a:srgbClr val="8A63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1028700" y="2276845"/>
            <a:ext cx="16230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028700" y="9248775"/>
            <a:ext cx="16230600" cy="625089"/>
            <a:chOff x="0" y="0"/>
            <a:chExt cx="21640800" cy="833452"/>
          </a:xfrm>
        </p:grpSpPr>
        <p:sp>
          <p:nvSpPr>
            <p:cNvPr name="AutoShape 7" id="7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573721" y="2676895"/>
            <a:ext cx="4608795" cy="6356958"/>
          </a:xfrm>
          <a:custGeom>
            <a:avLst/>
            <a:gdLst/>
            <a:ahLst/>
            <a:cxnLst/>
            <a:rect r="r" b="b" t="t" l="l"/>
            <a:pathLst>
              <a:path h="6356958" w="4608795">
                <a:moveTo>
                  <a:pt x="0" y="0"/>
                </a:moveTo>
                <a:lnTo>
                  <a:pt x="4608795" y="0"/>
                </a:lnTo>
                <a:lnTo>
                  <a:pt x="4608795" y="6356959"/>
                </a:lnTo>
                <a:lnTo>
                  <a:pt x="0" y="63569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7254503" y="2872158"/>
            <a:ext cx="6728362" cy="4132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57"/>
              </a:lnSpc>
            </a:pPr>
            <a:r>
              <a:rPr lang="en-US" b="true" sz="2182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WEE</a:t>
            </a:r>
            <a:r>
              <a:rPr lang="en-US" b="true" sz="2182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2182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NU:</a:t>
            </a:r>
          </a:p>
          <a:p>
            <a:pPr algn="l" marL="0" indent="0" lvl="0">
              <a:lnSpc>
                <a:spcPts val="4757"/>
              </a:lnSpc>
            </a:pPr>
            <a:r>
              <a:rPr lang="en-US" b="true" sz="2182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WAT </a:t>
            </a:r>
            <a:r>
              <a:rPr lang="en-US" b="true" sz="2182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2182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EN </a:t>
            </a:r>
            <a:r>
              <a:rPr lang="en-US" b="true" sz="2182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2182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ABELBOOM I</a:t>
            </a:r>
            <a:r>
              <a:rPr lang="en-US" b="true" sz="2182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</a:t>
            </a:r>
            <a:r>
              <a:rPr lang="en-US" b="true" sz="2182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EN HOE HIJ WERK</a:t>
            </a:r>
            <a:r>
              <a:rPr lang="en-US" b="true" sz="2182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</a:p>
          <a:p>
            <a:pPr algn="l" marL="0" indent="0" lvl="0">
              <a:lnSpc>
                <a:spcPts val="4757"/>
              </a:lnSpc>
            </a:pPr>
            <a:r>
              <a:rPr lang="en-US" b="true" sz="2182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HOE JE </a:t>
            </a:r>
            <a:r>
              <a:rPr lang="en-US" b="true" sz="2182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</a:t>
            </a:r>
            <a:r>
              <a:rPr lang="en-US" b="true" sz="2182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EILIG EN OVERZICHTELIJK K</a:t>
            </a:r>
            <a:r>
              <a:rPr lang="en-US" b="true" sz="2182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</a:t>
            </a:r>
            <a:r>
              <a:rPr lang="en-US" b="true" sz="2182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BELS AANLEGT</a:t>
            </a:r>
          </a:p>
          <a:p>
            <a:pPr algn="l" marL="0" indent="0" lvl="0">
              <a:lnSpc>
                <a:spcPts val="4757"/>
              </a:lnSpc>
            </a:pPr>
            <a:r>
              <a:rPr lang="en-US" b="true" sz="2182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HOE JE CONTROLEERT OF ALLE ELE</a:t>
            </a:r>
            <a:r>
              <a:rPr lang="en-US" b="true" sz="2182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2182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TRISCHE VERBINDINGEN KLOPPEN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1028700"/>
            <a:ext cx="15809395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AFSLUI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NG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9 van 9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30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DAGv8UlPnc8</dc:identifier>
  <dcterms:modified xsi:type="dcterms:W3CDTF">2011-08-01T06:04:30Z</dcterms:modified>
  <cp:revision>1</cp:revision>
  <dc:title>Les 30 kabelboom</dc:title>
</cp:coreProperties>
</file>