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8288000" cy="10287000"/>
  <p:notesSz cx="6858000" cy="9144000"/>
  <p:embeddedFontLst>
    <p:embeddedFont>
      <p:font typeface="Monument Bold"/>
      <p:regular r:id="rId16"/>
      <p:bold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82" autoAdjust="0"/>
  </p:normalViewPr>
  <p:slideViewPr>
    <p:cSldViewPr>
      <p:cViewPr varScale="1">
        <p:scale>
          <a:sx n="70" d="100"/>
          <a:sy n="70" d="100"/>
        </p:scale>
        <p:origin x="936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greenkart.electude.eu/bundlelesson_143910541" TargetMode="External"/><Relationship Id="rId3" Type="http://schemas.openxmlformats.org/officeDocument/2006/relationships/image" Target="../media/image6.png"/><Relationship Id="rId7" Type="http://schemas.openxmlformats.org/officeDocument/2006/relationships/hyperlink" Target="https://greenkart.electude.eu/bundlelesson_143911411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greenkart.electude.eu/bundlelesson_143911431" TargetMode="External"/><Relationship Id="rId5" Type="http://schemas.openxmlformats.org/officeDocument/2006/relationships/hyperlink" Target="https://greenkart.electude.eu/bundlelesson_143911441" TargetMode="External"/><Relationship Id="rId10" Type="http://schemas.openxmlformats.org/officeDocument/2006/relationships/image" Target="../media/image3.png"/><Relationship Id="rId4" Type="http://schemas.openxmlformats.org/officeDocument/2006/relationships/hyperlink" Target="https://greenkart.electude.eu/bundlelesson_45518621" TargetMode="External"/><Relationship Id="rId9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28700" y="8041124"/>
            <a:ext cx="3594651" cy="1372470"/>
            <a:chOff x="0" y="0"/>
            <a:chExt cx="4792868" cy="1829960"/>
          </a:xfrm>
        </p:grpSpPr>
      </p:grpSp>
      <p:grpSp>
        <p:nvGrpSpPr>
          <p:cNvPr id="11" name="Group 11"/>
          <p:cNvGrpSpPr/>
          <p:nvPr/>
        </p:nvGrpSpPr>
        <p:grpSpPr>
          <a:xfrm>
            <a:off x="13922459" y="8041124"/>
            <a:ext cx="2659534" cy="1372470"/>
            <a:chOff x="0" y="0"/>
            <a:chExt cx="3546045" cy="1829960"/>
          </a:xfrm>
        </p:grpSpPr>
      </p:grpSp>
      <p:sp>
        <p:nvSpPr>
          <p:cNvPr id="14" name="TextBox 14"/>
          <p:cNvSpPr txBox="1"/>
          <p:nvPr/>
        </p:nvSpPr>
        <p:spPr>
          <a:xfrm>
            <a:off x="1028700" y="3458949"/>
            <a:ext cx="16230600" cy="1485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b="1" spc="-12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21</a:t>
            </a:r>
          </a:p>
          <a:p>
            <a:pPr algn="ctr">
              <a:lnSpc>
                <a:spcPts val="6000"/>
              </a:lnSpc>
            </a:pPr>
            <a:r>
              <a:rPr lang="en-US" sz="6000" b="1" spc="-12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STOELMONTAGE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440924" y="9413594"/>
            <a:ext cx="368289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77941" y="9027160"/>
            <a:ext cx="2354580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1 VAN 14</a:t>
            </a:r>
          </a:p>
        </p:txBody>
      </p:sp>
      <p:pic>
        <p:nvPicPr>
          <p:cNvPr id="16" name="Picture 15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041111"/>
            <a:ext cx="3654653" cy="137247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22459" y="8041111"/>
            <a:ext cx="2659534" cy="1372470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9D330582-9558-82D6-7785-E9A5712FA927}"/>
              </a:ext>
            </a:extLst>
          </p:cNvPr>
          <p:cNvSpPr txBox="1"/>
          <p:nvPr/>
        </p:nvSpPr>
        <p:spPr>
          <a:xfrm>
            <a:off x="8415528" y="9686390"/>
            <a:ext cx="1456944" cy="452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28700" y="3243663"/>
            <a:ext cx="11426952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DE STOEL VAN DE GREENKART MONTEREN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28700" y="9288992"/>
            <a:ext cx="1531845" cy="584872"/>
            <a:chOff x="0" y="0"/>
            <a:chExt cx="2042460" cy="779829"/>
          </a:xfrm>
        </p:grpSpPr>
      </p:grpSp>
      <p:grpSp>
        <p:nvGrpSpPr>
          <p:cNvPr id="13" name="Group 13"/>
          <p:cNvGrpSpPr/>
          <p:nvPr/>
        </p:nvGrpSpPr>
        <p:grpSpPr>
          <a:xfrm>
            <a:off x="16125951" y="9288992"/>
            <a:ext cx="1133349" cy="584872"/>
            <a:chOff x="0" y="0"/>
            <a:chExt cx="1511132" cy="779829"/>
          </a:xfrm>
        </p:grpSpPr>
      </p:grpSp>
      <p:sp>
        <p:nvSpPr>
          <p:cNvPr id="16" name="TextBox 16"/>
          <p:cNvSpPr txBox="1"/>
          <p:nvPr/>
        </p:nvSpPr>
        <p:spPr>
          <a:xfrm>
            <a:off x="1028700" y="4895850"/>
            <a:ext cx="10740591" cy="728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🪑 COMFORTABEL EN VEILIG KUNNEN RACEN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44545" y="9413594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477941" y="9027160"/>
            <a:ext cx="2354580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2 VAN 14</a:t>
            </a:r>
          </a:p>
        </p:txBody>
      </p:sp>
      <p:pic>
        <p:nvPicPr>
          <p:cNvPr id="19" name="Picture 18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22459" y="8639929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28700" y="9251652"/>
            <a:ext cx="1531845" cy="584872"/>
            <a:chOff x="0" y="0"/>
            <a:chExt cx="2042460" cy="779830"/>
          </a:xfrm>
        </p:grpSpPr>
      </p:grpSp>
      <p:grpSp>
        <p:nvGrpSpPr>
          <p:cNvPr id="10" name="Group 10"/>
          <p:cNvGrpSpPr/>
          <p:nvPr/>
        </p:nvGrpSpPr>
        <p:grpSpPr>
          <a:xfrm>
            <a:off x="16125951" y="9251652"/>
            <a:ext cx="1133349" cy="584872"/>
            <a:chOff x="0" y="0"/>
            <a:chExt cx="1511132" cy="779830"/>
          </a:xfrm>
        </p:grpSpPr>
      </p:grpSp>
      <p:sp>
        <p:nvSpPr>
          <p:cNvPr id="12" name="Freeform 12"/>
          <p:cNvSpPr/>
          <p:nvPr/>
        </p:nvSpPr>
        <p:spPr>
          <a:xfrm>
            <a:off x="1028700" y="1324520"/>
            <a:ext cx="9683626" cy="7637960"/>
          </a:xfrm>
          <a:custGeom>
            <a:avLst/>
            <a:gdLst/>
            <a:ahLst/>
            <a:cxnLst/>
            <a:rect l="l" t="t" r="r" b="b"/>
            <a:pathLst>
              <a:path w="9683626" h="7637960">
                <a:moveTo>
                  <a:pt x="0" y="0"/>
                </a:moveTo>
                <a:lnTo>
                  <a:pt x="9683626" y="0"/>
                </a:lnTo>
                <a:lnTo>
                  <a:pt x="9683626" y="7637960"/>
                </a:lnTo>
                <a:lnTo>
                  <a:pt x="0" y="76379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11026674" y="2100587"/>
            <a:ext cx="6232626" cy="5549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9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STOEL IS EEN BELANGRIJK ONDERDEEL VAN DE KART.</a:t>
            </a:r>
          </a:p>
          <a:p>
            <a:pPr algn="l">
              <a:lnSpc>
                <a:spcPts val="369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HET ZORGT ERVOOR DAT DE BESTUURDER:</a:t>
            </a:r>
          </a:p>
          <a:p>
            <a:pPr marL="388620" lvl="1" indent="-194310" algn="l">
              <a:lnSpc>
                <a:spcPts val="3690"/>
              </a:lnSpc>
              <a:buFont typeface="Arial"/>
              <a:buChar char="•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STEVIG ZIT</a:t>
            </a:r>
          </a:p>
          <a:p>
            <a:pPr marL="388620" lvl="1" indent="-194310" algn="l">
              <a:lnSpc>
                <a:spcPts val="3690"/>
              </a:lnSpc>
              <a:buFont typeface="Arial"/>
              <a:buChar char="•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HET STUUR GOED KAN VASTHOUDEN</a:t>
            </a:r>
          </a:p>
          <a:p>
            <a:pPr marL="388620" lvl="1" indent="-194310" algn="l">
              <a:lnSpc>
                <a:spcPts val="3690"/>
              </a:lnSpc>
              <a:buFont typeface="Arial"/>
              <a:buChar char="•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SNEL KAN REAGEREN</a:t>
            </a:r>
          </a:p>
          <a:p>
            <a:pPr marL="411480" lvl="2" indent="-137160" algn="l">
              <a:lnSpc>
                <a:spcPts val="3690"/>
              </a:lnSpc>
            </a:pPr>
            <a:endParaRPr lang="en-US" sz="1800" b="1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ts val="369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IN DEZE MODULE LEER JE:</a:t>
            </a:r>
          </a:p>
          <a:p>
            <a:pPr marL="388620" lvl="1" indent="-194310" algn="l">
              <a:lnSpc>
                <a:spcPts val="3690"/>
              </a:lnSpc>
              <a:buFont typeface="Arial"/>
              <a:buChar char="•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DE STOEL AFTEKENT, BOORT EN MONTEERT</a:t>
            </a:r>
          </a:p>
          <a:p>
            <a:pPr marL="388620" lvl="1" indent="-194310" algn="l">
              <a:lnSpc>
                <a:spcPts val="3690"/>
              </a:lnSpc>
              <a:buFont typeface="Arial"/>
              <a:buChar char="•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HEM EVENTUEEL VERSTELBAAR MAAKT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026674" y="1214745"/>
            <a:ext cx="3159252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INLEIDING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444545" y="9376255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77941" y="9027160"/>
            <a:ext cx="2354580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3 VAN 14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21</a:t>
            </a:r>
          </a:p>
        </p:txBody>
      </p:sp>
      <p:pic>
        <p:nvPicPr>
          <p:cNvPr id="18" name="Picture 17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2459" y="8639929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28700" y="9298516"/>
            <a:ext cx="1531845" cy="584872"/>
            <a:chOff x="0" y="0"/>
            <a:chExt cx="2042460" cy="779830"/>
          </a:xfrm>
        </p:grpSpPr>
      </p:grpSp>
      <p:grpSp>
        <p:nvGrpSpPr>
          <p:cNvPr id="8" name="Group 8"/>
          <p:cNvGrpSpPr/>
          <p:nvPr/>
        </p:nvGrpSpPr>
        <p:grpSpPr>
          <a:xfrm>
            <a:off x="16125951" y="9298516"/>
            <a:ext cx="1133349" cy="584872"/>
            <a:chOff x="0" y="0"/>
            <a:chExt cx="1511132" cy="779830"/>
          </a:xfrm>
        </p:grpSpPr>
      </p:grpSp>
      <p:sp>
        <p:nvSpPr>
          <p:cNvPr id="10" name="TextBox 10"/>
          <p:cNvSpPr txBox="1"/>
          <p:nvPr/>
        </p:nvSpPr>
        <p:spPr>
          <a:xfrm>
            <a:off x="1028700" y="1028700"/>
            <a:ext cx="6797039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POSITIE VAN DE STOEL</a:t>
            </a:r>
          </a:p>
        </p:txBody>
      </p:sp>
      <p:sp>
        <p:nvSpPr>
          <p:cNvPr id="11" name="Freeform 11"/>
          <p:cNvSpPr/>
          <p:nvPr/>
        </p:nvSpPr>
        <p:spPr>
          <a:xfrm>
            <a:off x="7889056" y="1347788"/>
            <a:ext cx="9160574" cy="7546023"/>
          </a:xfrm>
          <a:custGeom>
            <a:avLst/>
            <a:gdLst/>
            <a:ahLst/>
            <a:cxnLst/>
            <a:rect l="l" t="t" r="r" b="b"/>
            <a:pathLst>
              <a:path w="9160574" h="7546023">
                <a:moveTo>
                  <a:pt x="0" y="0"/>
                </a:moveTo>
                <a:lnTo>
                  <a:pt x="9160574" y="0"/>
                </a:lnTo>
                <a:lnTo>
                  <a:pt x="9160574" y="7546022"/>
                </a:lnTo>
                <a:lnTo>
                  <a:pt x="0" y="75460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1254424" y="2049685"/>
            <a:ext cx="6634633" cy="453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STOEL MOET:</a:t>
            </a:r>
          </a:p>
          <a:p>
            <a:pPr marL="388620" lvl="1" indent="-194310" algn="l">
              <a:lnSpc>
                <a:spcPts val="3600"/>
              </a:lnSpc>
              <a:buFont typeface="Arial"/>
              <a:buChar char="•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NIET TE VER NAAR ACHTEREN OF VOREN STAAN</a:t>
            </a:r>
          </a:p>
          <a:p>
            <a:pPr marL="388620" lvl="1" indent="-194310" algn="l">
              <a:lnSpc>
                <a:spcPts val="3600"/>
              </a:lnSpc>
              <a:buFont typeface="Arial"/>
              <a:buChar char="•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RECHT TEN OPZICHTE VAN HET STUUR EN DE PEDALEN</a:t>
            </a:r>
          </a:p>
          <a:p>
            <a:pPr marL="388620" lvl="1" indent="-194310" algn="l">
              <a:lnSpc>
                <a:spcPts val="3600"/>
              </a:lnSpc>
              <a:buFont typeface="Arial"/>
              <a:buChar char="•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STEVIG GEMONTEERD ZIJN AAN HET FRAME (BOVEN ÉN ONDER)</a:t>
            </a:r>
          </a:p>
          <a:p>
            <a:pPr marL="411480" lvl="2" indent="-137160" algn="l">
              <a:lnSpc>
                <a:spcPts val="3600"/>
              </a:lnSpc>
            </a:pPr>
            <a:endParaRPr lang="en-US" sz="1800" b="1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marL="411480" lvl="2" indent="-137160" algn="l">
              <a:lnSpc>
                <a:spcPts val="360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📐 MARKEER DE JUISTE BOORPUNTEN VÓÓR JE IETS BEVESTIGT!</a:t>
            </a:r>
          </a:p>
          <a:p>
            <a:pPr marL="411480" lvl="2" indent="-137160" algn="l">
              <a:lnSpc>
                <a:spcPts val="3600"/>
              </a:lnSpc>
            </a:pPr>
            <a:endParaRPr lang="en-US" sz="1800" b="1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7444545" y="9423119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477941" y="9027160"/>
            <a:ext cx="2354580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4 VAN 14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21</a:t>
            </a:r>
          </a:p>
        </p:txBody>
      </p:sp>
      <p:pic>
        <p:nvPicPr>
          <p:cNvPr id="16" name="Picture 15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2459" y="8639929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28700" y="9288992"/>
            <a:ext cx="1531845" cy="584872"/>
            <a:chOff x="0" y="0"/>
            <a:chExt cx="2042460" cy="779830"/>
          </a:xfrm>
        </p:grpSpPr>
      </p:grpSp>
      <p:grpSp>
        <p:nvGrpSpPr>
          <p:cNvPr id="12" name="Group 12"/>
          <p:cNvGrpSpPr/>
          <p:nvPr/>
        </p:nvGrpSpPr>
        <p:grpSpPr>
          <a:xfrm>
            <a:off x="16125951" y="9288992"/>
            <a:ext cx="1133349" cy="584872"/>
            <a:chOff x="0" y="0"/>
            <a:chExt cx="1511132" cy="779830"/>
          </a:xfrm>
        </p:grpSpPr>
      </p:grpSp>
      <p:sp>
        <p:nvSpPr>
          <p:cNvPr id="14" name="Freeform 14"/>
          <p:cNvSpPr/>
          <p:nvPr/>
        </p:nvSpPr>
        <p:spPr>
          <a:xfrm>
            <a:off x="1914770" y="2921601"/>
            <a:ext cx="6502514" cy="5687181"/>
          </a:xfrm>
          <a:custGeom>
            <a:avLst/>
            <a:gdLst/>
            <a:ahLst/>
            <a:cxnLst/>
            <a:rect l="l" t="t" r="r" b="b"/>
            <a:pathLst>
              <a:path w="6502514" h="5687181">
                <a:moveTo>
                  <a:pt x="0" y="0"/>
                </a:moveTo>
                <a:lnTo>
                  <a:pt x="6502514" y="0"/>
                </a:lnTo>
                <a:lnTo>
                  <a:pt x="6502514" y="5687181"/>
                </a:lnTo>
                <a:lnTo>
                  <a:pt x="0" y="568718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5882" r="-96173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6" name="TextBox 16"/>
          <p:cNvSpPr txBox="1"/>
          <p:nvPr/>
        </p:nvSpPr>
        <p:spPr>
          <a:xfrm>
            <a:off x="9284183" y="2929307"/>
            <a:ext cx="5967562" cy="4608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LEER HIER HOE JE DIT KAN DOEN:</a:t>
            </a:r>
          </a:p>
          <a:p>
            <a:pPr marL="411480" lvl="2" indent="-137160" algn="l">
              <a:lnSpc>
                <a:spcPts val="3600"/>
              </a:lnSpc>
            </a:pPr>
            <a:endParaRPr lang="en-US" sz="1800" b="1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ts val="4200"/>
              </a:lnSpc>
            </a:pPr>
            <a:r>
              <a:rPr lang="en-US" sz="21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📚 LESMATERIAAL:</a:t>
            </a:r>
          </a:p>
          <a:p>
            <a:pPr algn="l">
              <a:lnSpc>
                <a:spcPts val="3600"/>
              </a:lnSpc>
            </a:pPr>
            <a:r>
              <a:rPr lang="en-US" sz="1800" b="1" u="sng">
                <a:solidFill>
                  <a:srgbClr val="E21C18"/>
                </a:solidFill>
                <a:latin typeface="Arial"/>
                <a:ea typeface="Arial"/>
                <a:cs typeface="Arial"/>
                <a:sym typeface="Comic Sans Bold"/>
                <a:hlinkClick r:id="rId4" tooltip="https://greenkart.electude.eu/bundlelesson_45518621"/>
              </a:rPr>
              <a:t>📖 AFTEKENEN</a:t>
            </a:r>
          </a:p>
          <a:p>
            <a:pPr algn="l">
              <a:lnSpc>
                <a:spcPts val="3600"/>
              </a:lnSpc>
            </a:pPr>
            <a:r>
              <a:rPr lang="en-US" sz="1800" b="1" u="sng">
                <a:solidFill>
                  <a:srgbClr val="E21C18"/>
                </a:solidFill>
                <a:latin typeface="Arial"/>
                <a:ea typeface="Arial"/>
                <a:cs typeface="Arial"/>
                <a:sym typeface="Comic Sans Bold"/>
                <a:hlinkClick r:id="rId5" tooltip="https://greenkart.electude.eu/bundlelesson_143911441"/>
              </a:rPr>
              <a:t>📖 HOE EEN GAT TE BOREN</a:t>
            </a:r>
          </a:p>
          <a:p>
            <a:pPr algn="l">
              <a:lnSpc>
                <a:spcPts val="3600"/>
              </a:lnSpc>
            </a:pPr>
            <a:r>
              <a:rPr lang="en-US" sz="1800" b="1" u="sng">
                <a:solidFill>
                  <a:srgbClr val="E21C18"/>
                </a:solidFill>
                <a:latin typeface="Arial"/>
                <a:ea typeface="Arial"/>
                <a:cs typeface="Arial"/>
                <a:sym typeface="Comic Sans Bold"/>
                <a:hlinkClick r:id="rId6" tooltip="https://greenkart.electude.eu/bundlelesson_143911431"/>
              </a:rPr>
              <a:t>📖 BOORVOLGORDE</a:t>
            </a:r>
          </a:p>
          <a:p>
            <a:pPr algn="l">
              <a:lnSpc>
                <a:spcPts val="3600"/>
              </a:lnSpc>
            </a:pPr>
            <a:r>
              <a:rPr lang="en-US" sz="1800" b="1" u="sng">
                <a:solidFill>
                  <a:srgbClr val="E21C18"/>
                </a:solidFill>
                <a:latin typeface="Arial"/>
                <a:ea typeface="Arial"/>
                <a:cs typeface="Arial"/>
                <a:sym typeface="Comic Sans Bold"/>
                <a:hlinkClick r:id="rId7" tooltip="https://greenkart.electude.eu/bundlelesson_143911411"/>
              </a:rPr>
              <a:t>📖 BOREN</a:t>
            </a:r>
          </a:p>
          <a:p>
            <a:pPr algn="l">
              <a:lnSpc>
                <a:spcPts val="3600"/>
              </a:lnSpc>
            </a:pPr>
            <a:r>
              <a:rPr lang="en-US" sz="1800" b="1" u="sng">
                <a:solidFill>
                  <a:srgbClr val="E21C18"/>
                </a:solidFill>
                <a:latin typeface="Arial"/>
                <a:ea typeface="Arial"/>
                <a:cs typeface="Arial"/>
                <a:sym typeface="Comic Sans Bold"/>
                <a:hlinkClick r:id="rId8" tooltip="https://greenkart.electude.eu/bundlelesson_143910541"/>
              </a:rPr>
              <a:t>📖 LASSEN</a:t>
            </a:r>
          </a:p>
          <a:p>
            <a:pPr marL="411480" lvl="2" indent="-137160" algn="l">
              <a:lnSpc>
                <a:spcPts val="3600"/>
              </a:lnSpc>
            </a:pPr>
            <a:endParaRPr lang="en-US" sz="1800" b="1" u="sng">
              <a:solidFill>
                <a:srgbClr val="E21C18"/>
              </a:solidFill>
              <a:latin typeface="Arial"/>
              <a:ea typeface="Arial"/>
              <a:cs typeface="Arial"/>
              <a:sym typeface="Comic Sans Bold"/>
              <a:hlinkClick r:id="rId8" tooltip="https://greenkart.electude.eu/bundlelesson_143910541"/>
            </a:endParaRPr>
          </a:p>
          <a:p>
            <a:pPr marL="411251" lvl="2" indent="-137084" algn="l">
              <a:lnSpc>
                <a:spcPts val="3600"/>
              </a:lnSpc>
            </a:pPr>
            <a:endParaRPr lang="en-US" sz="1800" b="1" u="sng">
              <a:solidFill>
                <a:srgbClr val="E21C18"/>
              </a:solidFill>
              <a:latin typeface="Arial"/>
              <a:ea typeface="Arial"/>
              <a:cs typeface="Arial"/>
              <a:sym typeface="Comic Sans Bold"/>
              <a:hlinkClick r:id="rId8" tooltip="https://greenkart.electude.eu/bundlelesson_143910541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028700" y="1028700"/>
            <a:ext cx="10434828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GATEN BOREN EN AFBRAMEN 1 VAN 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44545" y="9413594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477941" y="9027160"/>
            <a:ext cx="2354580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5 VAN 14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21</a:t>
            </a:r>
          </a:p>
        </p:txBody>
      </p:sp>
      <p:pic>
        <p:nvPicPr>
          <p:cNvPr id="20" name="Picture 19" descr="gk_logo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922459" y="8639929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28700" y="9288992"/>
            <a:ext cx="1531845" cy="584872"/>
            <a:chOff x="0" y="0"/>
            <a:chExt cx="2042460" cy="779830"/>
          </a:xfrm>
        </p:grpSpPr>
      </p:grpSp>
      <p:grpSp>
        <p:nvGrpSpPr>
          <p:cNvPr id="12" name="Group 12"/>
          <p:cNvGrpSpPr/>
          <p:nvPr/>
        </p:nvGrpSpPr>
        <p:grpSpPr>
          <a:xfrm>
            <a:off x="16125951" y="9288992"/>
            <a:ext cx="1133349" cy="584872"/>
            <a:chOff x="0" y="0"/>
            <a:chExt cx="1511132" cy="779830"/>
          </a:xfrm>
        </p:grpSpPr>
      </p:grpSp>
      <p:sp>
        <p:nvSpPr>
          <p:cNvPr id="14" name="Freeform 14"/>
          <p:cNvSpPr/>
          <p:nvPr/>
        </p:nvSpPr>
        <p:spPr>
          <a:xfrm>
            <a:off x="1272398" y="2813466"/>
            <a:ext cx="8756645" cy="5823169"/>
          </a:xfrm>
          <a:custGeom>
            <a:avLst/>
            <a:gdLst/>
            <a:ahLst/>
            <a:cxnLst/>
            <a:rect l="l" t="t" r="r" b="b"/>
            <a:pathLst>
              <a:path w="8756645" h="5823169">
                <a:moveTo>
                  <a:pt x="0" y="0"/>
                </a:moveTo>
                <a:lnTo>
                  <a:pt x="8756645" y="0"/>
                </a:lnTo>
                <a:lnTo>
                  <a:pt x="8756645" y="5823169"/>
                </a:lnTo>
                <a:lnTo>
                  <a:pt x="0" y="58231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6" name="TextBox 16"/>
          <p:cNvSpPr txBox="1"/>
          <p:nvPr/>
        </p:nvSpPr>
        <p:spPr>
          <a:xfrm>
            <a:off x="11291738" y="2587025"/>
            <a:ext cx="5967562" cy="5446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VOLG DEZE STAPPEN:</a:t>
            </a:r>
          </a:p>
          <a:p>
            <a:pPr marL="388620" lvl="1" indent="-194310" algn="l">
              <a:lnSpc>
                <a:spcPts val="3600"/>
              </a:lnSpc>
              <a:buAutoNum type="arabicPeriod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KANTEL DE STOEL IN DE JUISTE POSITIE</a:t>
            </a:r>
          </a:p>
          <a:p>
            <a:pPr marL="388620" lvl="1" indent="-194310" algn="l">
              <a:lnSpc>
                <a:spcPts val="3600"/>
              </a:lnSpc>
              <a:buAutoNum type="arabicPeriod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MARKEER DE BOVENSTE EN ONDERSTE GATEN</a:t>
            </a:r>
          </a:p>
          <a:p>
            <a:pPr marL="388620" lvl="1" indent="-194310" algn="l">
              <a:lnSpc>
                <a:spcPts val="3600"/>
              </a:lnSpc>
              <a:buAutoNum type="arabicPeriod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BOOR MET DE JUISTE MAAT</a:t>
            </a:r>
          </a:p>
          <a:p>
            <a:pPr marL="388620" lvl="1" indent="-194310" algn="l">
              <a:lnSpc>
                <a:spcPts val="3600"/>
              </a:lnSpc>
              <a:buAutoNum type="arabicPeriod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BRAMEN DE GATEN NETJES AF</a:t>
            </a:r>
          </a:p>
          <a:p>
            <a:pPr marL="388620" lvl="1" indent="-194310" algn="l">
              <a:lnSpc>
                <a:spcPts val="3600"/>
              </a:lnSpc>
              <a:buAutoNum type="arabicPeriod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PLAATS BUSSEN IN DE GATEN EN LAS DEZE VAST ZODAT DE BUIS NIET DOORBUIGT OF ZELFS KNIKT.</a:t>
            </a:r>
          </a:p>
          <a:p>
            <a:pPr algn="l">
              <a:lnSpc>
                <a:spcPts val="3600"/>
              </a:lnSpc>
            </a:pPr>
            <a:endParaRPr lang="en-US" sz="1800" b="1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ts val="360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💡 LET OP: SOMS MOET JE OPVULLING GEBRUIKEN ALS DE STOEL NIET VLAK AANSLUIT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700" y="1028700"/>
            <a:ext cx="10434828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GATEN BOREN EN AFBRAMEN 2 VAN 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44545" y="9413594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477941" y="9027160"/>
            <a:ext cx="2354580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6 VAN 14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21</a:t>
            </a:r>
          </a:p>
        </p:txBody>
      </p:sp>
      <p:pic>
        <p:nvPicPr>
          <p:cNvPr id="20" name="Picture 19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2459" y="8639929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096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28700" y="9288992"/>
            <a:ext cx="1531845" cy="584872"/>
            <a:chOff x="0" y="0"/>
            <a:chExt cx="2042460" cy="779830"/>
          </a:xfrm>
        </p:grpSpPr>
      </p:grpSp>
      <p:grpSp>
        <p:nvGrpSpPr>
          <p:cNvPr id="11" name="Group 11"/>
          <p:cNvGrpSpPr/>
          <p:nvPr/>
        </p:nvGrpSpPr>
        <p:grpSpPr>
          <a:xfrm>
            <a:off x="16125951" y="9288992"/>
            <a:ext cx="1133349" cy="584872"/>
            <a:chOff x="0" y="0"/>
            <a:chExt cx="1511132" cy="779830"/>
          </a:xfrm>
        </p:grpSpPr>
      </p:grpSp>
      <p:sp>
        <p:nvSpPr>
          <p:cNvPr id="13" name="Freeform 13"/>
          <p:cNvSpPr/>
          <p:nvPr/>
        </p:nvSpPr>
        <p:spPr>
          <a:xfrm>
            <a:off x="1089296" y="2067542"/>
            <a:ext cx="9186279" cy="5752907"/>
          </a:xfrm>
          <a:custGeom>
            <a:avLst/>
            <a:gdLst/>
            <a:ahLst/>
            <a:cxnLst/>
            <a:rect l="l" t="t" r="r" b="b"/>
            <a:pathLst>
              <a:path w="9186279" h="5752907">
                <a:moveTo>
                  <a:pt x="0" y="0"/>
                </a:moveTo>
                <a:lnTo>
                  <a:pt x="9186278" y="0"/>
                </a:lnTo>
                <a:lnTo>
                  <a:pt x="9186278" y="5752907"/>
                </a:lnTo>
                <a:lnTo>
                  <a:pt x="0" y="57529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dirty="0"/>
          </a:p>
        </p:txBody>
      </p:sp>
      <p:sp>
        <p:nvSpPr>
          <p:cNvPr id="15" name="TextBox 15"/>
          <p:cNvSpPr txBox="1"/>
          <p:nvPr/>
        </p:nvSpPr>
        <p:spPr>
          <a:xfrm>
            <a:off x="1089296" y="752763"/>
            <a:ext cx="13954505" cy="4953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3960"/>
              </a:lnSpc>
            </a:pPr>
            <a:r>
              <a:rPr lang="en-US" sz="33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PRAKTIJKOPDRACHT:</a:t>
            </a:r>
          </a:p>
          <a:p>
            <a:pPr algn="l">
              <a:lnSpc>
                <a:spcPts val="3960"/>
              </a:lnSpc>
            </a:pPr>
            <a:r>
              <a:rPr lang="en-US" sz="33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VERSTELBARE STOEL MAKEN BLAD 1 VAN 7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515600" y="2067542"/>
            <a:ext cx="7140980" cy="6662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20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KUNT OOK EEN VERSTELBARE STOEL MAKEN:</a:t>
            </a:r>
          </a:p>
          <a:p>
            <a:pPr algn="l">
              <a:lnSpc>
                <a:spcPts val="3600"/>
              </a:lnSpc>
            </a:pPr>
            <a:r>
              <a:rPr lang="en-US" sz="20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DAT KAN OP DRIE MANIEREN:</a:t>
            </a:r>
          </a:p>
          <a:p>
            <a:pPr marL="388620" lvl="1" indent="-194310" algn="l">
              <a:lnSpc>
                <a:spcPts val="3600"/>
              </a:lnSpc>
              <a:buAutoNum type="arabicPeriod"/>
            </a:pPr>
            <a:r>
              <a:rPr lang="en-US" sz="20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GEBRUIKT EEN STOELSYSTEEM UIT EEN AUTO EN PAST DEZE AAN.</a:t>
            </a:r>
          </a:p>
          <a:p>
            <a:pPr marL="388620" lvl="1" indent="-194310" algn="l">
              <a:lnSpc>
                <a:spcPts val="3600"/>
              </a:lnSpc>
              <a:buAutoNum type="arabicPeriod"/>
            </a:pPr>
            <a:r>
              <a:rPr lang="en-US" sz="20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BEDENKT ZELF EEN NIEUW SYSTEEM.</a:t>
            </a:r>
          </a:p>
          <a:p>
            <a:pPr marL="388620" lvl="1" indent="-194310" algn="l">
              <a:lnSpc>
                <a:spcPts val="3600"/>
              </a:lnSpc>
              <a:buAutoNum type="arabicPeriod"/>
            </a:pPr>
            <a:r>
              <a:rPr lang="en-US" sz="20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GEBRUIKT HET ONTWERP VAN HET MARTINUS COLLEGE, HIERNA UITGEWERKT.</a:t>
            </a:r>
          </a:p>
          <a:p>
            <a:pPr algn="l">
              <a:lnSpc>
                <a:spcPts val="3600"/>
              </a:lnSpc>
            </a:pPr>
            <a:endParaRPr lang="en-US" sz="2000" b="1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ts val="5599"/>
              </a:lnSpc>
            </a:pPr>
            <a:r>
              <a:rPr lang="en-US" sz="2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PLAN VAN EISEN:</a:t>
            </a:r>
          </a:p>
          <a:p>
            <a:pPr marL="411480" lvl="2" indent="-137160" algn="l">
              <a:lnSpc>
                <a:spcPts val="3600"/>
              </a:lnSpc>
              <a:buFont typeface="Arial"/>
              <a:buChar char="⚬"/>
            </a:pPr>
            <a:r>
              <a:rPr lang="en-US" sz="20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GESCHIKT VOOR BESTUURDERS VAN VERSCHILLENDE LENGTES</a:t>
            </a:r>
          </a:p>
          <a:p>
            <a:pPr marL="411480" lvl="2" indent="-137160" algn="l">
              <a:lnSpc>
                <a:spcPts val="3600"/>
              </a:lnSpc>
              <a:buFont typeface="Arial"/>
              <a:buChar char="⚬"/>
            </a:pPr>
            <a:r>
              <a:rPr lang="en-US" sz="20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GEBASEERD OP EEN ONTWERP VAN HET MARTINUSCOLLEGE</a:t>
            </a:r>
          </a:p>
          <a:p>
            <a:pPr marL="411251" lvl="2" indent="-137084" algn="l">
              <a:lnSpc>
                <a:spcPts val="3600"/>
              </a:lnSpc>
              <a:buFont typeface="Arial"/>
              <a:buChar char="⚬"/>
            </a:pPr>
            <a:r>
              <a:rPr lang="en-US" sz="20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GEBRUIKT GLEUVEN I.P.V. VASTE BOORGATEN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444545" y="9413594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77941" y="9027160"/>
            <a:ext cx="2354580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7 VAN 14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21</a:t>
            </a:r>
          </a:p>
        </p:txBody>
      </p:sp>
      <p:pic>
        <p:nvPicPr>
          <p:cNvPr id="19" name="Picture 18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2459" y="8639929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flipV="1">
            <a:off x="16971328" y="991361"/>
            <a:ext cx="287972" cy="287972"/>
          </a:xfrm>
          <a:custGeom>
            <a:avLst/>
            <a:gdLst/>
            <a:ahLst/>
            <a:cxnLst/>
            <a:rect l="l" t="t" r="r" b="b"/>
            <a:pathLst>
              <a:path w="287972" h="287972">
                <a:moveTo>
                  <a:pt x="0" y="287972"/>
                </a:moveTo>
                <a:lnTo>
                  <a:pt x="287972" y="287972"/>
                </a:lnTo>
                <a:lnTo>
                  <a:pt x="287972" y="0"/>
                </a:lnTo>
                <a:lnTo>
                  <a:pt x="0" y="0"/>
                </a:lnTo>
                <a:lnTo>
                  <a:pt x="0" y="28797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9" name="Group 9"/>
          <p:cNvGrpSpPr/>
          <p:nvPr/>
        </p:nvGrpSpPr>
        <p:grpSpPr>
          <a:xfrm>
            <a:off x="1028700" y="9251652"/>
            <a:ext cx="1531845" cy="584872"/>
            <a:chOff x="0" y="0"/>
            <a:chExt cx="2042460" cy="779830"/>
          </a:xfrm>
        </p:grpSpPr>
      </p:grpSp>
      <p:grpSp>
        <p:nvGrpSpPr>
          <p:cNvPr id="11" name="Group 11"/>
          <p:cNvGrpSpPr/>
          <p:nvPr/>
        </p:nvGrpSpPr>
        <p:grpSpPr>
          <a:xfrm>
            <a:off x="16125951" y="9251652"/>
            <a:ext cx="1133349" cy="584872"/>
            <a:chOff x="0" y="0"/>
            <a:chExt cx="1511132" cy="779830"/>
          </a:xfrm>
        </p:grpSpPr>
      </p:grpSp>
      <p:sp>
        <p:nvSpPr>
          <p:cNvPr id="13" name="Freeform 13"/>
          <p:cNvSpPr/>
          <p:nvPr/>
        </p:nvSpPr>
        <p:spPr>
          <a:xfrm>
            <a:off x="1028700" y="1773522"/>
            <a:ext cx="5774334" cy="6293552"/>
          </a:xfrm>
          <a:custGeom>
            <a:avLst/>
            <a:gdLst/>
            <a:ahLst/>
            <a:cxnLst/>
            <a:rect l="l" t="t" r="r" b="b"/>
            <a:pathLst>
              <a:path w="5774334" h="6293552">
                <a:moveTo>
                  <a:pt x="0" y="0"/>
                </a:moveTo>
                <a:lnTo>
                  <a:pt x="5774334" y="0"/>
                </a:lnTo>
                <a:lnTo>
                  <a:pt x="5774334" y="6293552"/>
                </a:lnTo>
                <a:lnTo>
                  <a:pt x="0" y="62935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4" name="Freeform 14"/>
          <p:cNvSpPr/>
          <p:nvPr/>
        </p:nvSpPr>
        <p:spPr>
          <a:xfrm>
            <a:off x="6932559" y="1871203"/>
            <a:ext cx="8372346" cy="4032394"/>
          </a:xfrm>
          <a:custGeom>
            <a:avLst/>
            <a:gdLst/>
            <a:ahLst/>
            <a:cxnLst/>
            <a:rect l="l" t="t" r="r" b="b"/>
            <a:pathLst>
              <a:path w="8372346" h="4032394">
                <a:moveTo>
                  <a:pt x="0" y="0"/>
                </a:moveTo>
                <a:lnTo>
                  <a:pt x="8372346" y="0"/>
                </a:lnTo>
                <a:lnTo>
                  <a:pt x="8372346" y="4032394"/>
                </a:lnTo>
                <a:lnTo>
                  <a:pt x="0" y="40323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37722" b="-37722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5" name="TextBox 15"/>
          <p:cNvSpPr txBox="1"/>
          <p:nvPr/>
        </p:nvSpPr>
        <p:spPr>
          <a:xfrm>
            <a:off x="7811601" y="6051868"/>
            <a:ext cx="6874898" cy="2703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1251" lvl="2" indent="-137084" algn="l">
              <a:lnSpc>
                <a:spcPts val="3600"/>
              </a:lnSpc>
              <a:buAutoNum type="arabicPeriod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KIJK WAT ER NODIG IS OM EEN VERSTELBARE STOEL TE MAKEN.</a:t>
            </a:r>
          </a:p>
          <a:p>
            <a:pPr marL="411251" lvl="2" indent="-137084" algn="l">
              <a:lnSpc>
                <a:spcPts val="3600"/>
              </a:lnSpc>
              <a:buAutoNum type="arabicPeriod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ZOU JE DIT AANPAKKEN?</a:t>
            </a:r>
          </a:p>
          <a:p>
            <a:pPr marL="411251" lvl="2" indent="-137084" algn="l">
              <a:lnSpc>
                <a:spcPts val="3600"/>
              </a:lnSpc>
              <a:buAutoNum type="arabicPeriod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WELK MATERIAAL HEB JE NODIG?</a:t>
            </a:r>
          </a:p>
          <a:p>
            <a:pPr marL="411251" lvl="2" indent="-137084" algn="l">
              <a:lnSpc>
                <a:spcPts val="3600"/>
              </a:lnSpc>
              <a:buAutoNum type="arabicPeriod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WELK GEREEDSCSCHAP HEB JE NODIG?</a:t>
            </a:r>
          </a:p>
          <a:p>
            <a:pPr marL="388620" lvl="2" indent="-129540" algn="l">
              <a:lnSpc>
                <a:spcPts val="3600"/>
              </a:lnSpc>
              <a:buAutoNum type="arabicPeriod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OVERLEG MET JE DOCENT EN GA AAN DE SLAG.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89296" y="1126018"/>
            <a:ext cx="13954505" cy="4953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PRAKTIJKOPDRACHT:VERSTELBARE STOEL MAKEN BLAD 2 VAN 7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44545" y="9376255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77941" y="9027160"/>
            <a:ext cx="2354580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8 VAN 14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21</a:t>
            </a:r>
          </a:p>
        </p:txBody>
      </p:sp>
      <p:pic>
        <p:nvPicPr>
          <p:cNvPr id="20" name="Picture 19" descr="gk_log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922459" y="8639929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28700" y="9298516"/>
            <a:ext cx="1531845" cy="584872"/>
            <a:chOff x="0" y="0"/>
            <a:chExt cx="2042460" cy="779830"/>
          </a:xfrm>
        </p:grpSpPr>
      </p:grpSp>
      <p:grpSp>
        <p:nvGrpSpPr>
          <p:cNvPr id="8" name="Group 8"/>
          <p:cNvGrpSpPr/>
          <p:nvPr/>
        </p:nvGrpSpPr>
        <p:grpSpPr>
          <a:xfrm>
            <a:off x="16125951" y="9298516"/>
            <a:ext cx="1133349" cy="584872"/>
            <a:chOff x="0" y="0"/>
            <a:chExt cx="1511132" cy="779830"/>
          </a:xfrm>
        </p:grpSpPr>
      </p:grpSp>
      <p:sp>
        <p:nvSpPr>
          <p:cNvPr id="10" name="Freeform 10"/>
          <p:cNvSpPr/>
          <p:nvPr/>
        </p:nvSpPr>
        <p:spPr>
          <a:xfrm>
            <a:off x="1187719" y="2013327"/>
            <a:ext cx="3231751" cy="2241474"/>
          </a:xfrm>
          <a:custGeom>
            <a:avLst/>
            <a:gdLst/>
            <a:ahLst/>
            <a:cxnLst/>
            <a:rect l="l" t="t" r="r" b="b"/>
            <a:pathLst>
              <a:path w="3231751" h="2241474">
                <a:moveTo>
                  <a:pt x="0" y="0"/>
                </a:moveTo>
                <a:lnTo>
                  <a:pt x="3231751" y="0"/>
                </a:lnTo>
                <a:lnTo>
                  <a:pt x="3231751" y="2241474"/>
                </a:lnTo>
                <a:lnTo>
                  <a:pt x="0" y="22414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450" t="-29277" r="-5251" b="-19235"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11" name="Group 11"/>
          <p:cNvGrpSpPr/>
          <p:nvPr/>
        </p:nvGrpSpPr>
        <p:grpSpPr>
          <a:xfrm>
            <a:off x="1028700" y="1774753"/>
            <a:ext cx="4149553" cy="5325081"/>
            <a:chOff x="0" y="0"/>
            <a:chExt cx="1092886" cy="140249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92886" cy="1402491"/>
            </a:xfrm>
            <a:custGeom>
              <a:avLst/>
              <a:gdLst/>
              <a:ahLst/>
              <a:cxnLst/>
              <a:rect l="l" t="t" r="r" b="b"/>
              <a:pathLst>
                <a:path w="1092886" h="1402491">
                  <a:moveTo>
                    <a:pt x="0" y="0"/>
                  </a:moveTo>
                  <a:lnTo>
                    <a:pt x="1092886" y="0"/>
                  </a:lnTo>
                  <a:lnTo>
                    <a:pt x="1092886" y="1402491"/>
                  </a:lnTo>
                  <a:lnTo>
                    <a:pt x="0" y="140249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0"/>
              <a:ext cx="1092886" cy="14024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20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5473192" y="1845067"/>
            <a:ext cx="11301259" cy="5254767"/>
          </a:xfrm>
          <a:custGeom>
            <a:avLst/>
            <a:gdLst/>
            <a:ahLst/>
            <a:cxnLst/>
            <a:rect l="l" t="t" r="r" b="b"/>
            <a:pathLst>
              <a:path w="11301259" h="5254767">
                <a:moveTo>
                  <a:pt x="0" y="0"/>
                </a:moveTo>
                <a:lnTo>
                  <a:pt x="11301259" y="0"/>
                </a:lnTo>
                <a:lnTo>
                  <a:pt x="11301259" y="5254767"/>
                </a:lnTo>
                <a:lnTo>
                  <a:pt x="0" y="52547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78" r="-678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8" name="TextBox 18"/>
          <p:cNvSpPr txBox="1"/>
          <p:nvPr/>
        </p:nvSpPr>
        <p:spPr>
          <a:xfrm>
            <a:off x="1187719" y="4454826"/>
            <a:ext cx="3990534" cy="2245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BREEDTE B = 30,5 MM</a:t>
            </a:r>
          </a:p>
          <a:p>
            <a:pPr algn="l">
              <a:lnSpc>
                <a:spcPts val="360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DIKTE VAN HET MATERIAAL IS D = 2 MM</a:t>
            </a:r>
          </a:p>
          <a:p>
            <a:pPr algn="l">
              <a:lnSpc>
                <a:spcPts val="360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MAAT E = 7,5 MM</a:t>
            </a:r>
          </a:p>
          <a:p>
            <a:pPr algn="l">
              <a:lnSpc>
                <a:spcPts val="360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MAAT H = 15 MM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89296" y="1126018"/>
            <a:ext cx="13954505" cy="4953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PRAKTIJKOPDRACHT:VERSTELBARE STOEL MAKEN BLAD 3 VAN 7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44545" y="9423119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77941" y="9027160"/>
            <a:ext cx="2354580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9 VAN 14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21</a:t>
            </a:r>
          </a:p>
        </p:txBody>
      </p:sp>
      <p:pic>
        <p:nvPicPr>
          <p:cNvPr id="20" name="Picture 19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22459" y="8639929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28700" y="9298516"/>
            <a:ext cx="1531845" cy="584872"/>
            <a:chOff x="0" y="0"/>
            <a:chExt cx="2042460" cy="779830"/>
          </a:xfrm>
        </p:grpSpPr>
      </p:grpSp>
      <p:grpSp>
        <p:nvGrpSpPr>
          <p:cNvPr id="8" name="Group 8"/>
          <p:cNvGrpSpPr/>
          <p:nvPr/>
        </p:nvGrpSpPr>
        <p:grpSpPr>
          <a:xfrm>
            <a:off x="16125951" y="9298516"/>
            <a:ext cx="1133349" cy="584872"/>
            <a:chOff x="0" y="0"/>
            <a:chExt cx="1511132" cy="779830"/>
          </a:xfrm>
        </p:grpSpPr>
      </p:grpSp>
      <p:sp>
        <p:nvSpPr>
          <p:cNvPr id="10" name="Freeform 10"/>
          <p:cNvSpPr/>
          <p:nvPr/>
        </p:nvSpPr>
        <p:spPr>
          <a:xfrm>
            <a:off x="3493371" y="2007401"/>
            <a:ext cx="11301259" cy="6272199"/>
          </a:xfrm>
          <a:custGeom>
            <a:avLst/>
            <a:gdLst/>
            <a:ahLst/>
            <a:cxnLst/>
            <a:rect l="l" t="t" r="r" b="b"/>
            <a:pathLst>
              <a:path w="11301259" h="6272199">
                <a:moveTo>
                  <a:pt x="0" y="0"/>
                </a:moveTo>
                <a:lnTo>
                  <a:pt x="11301258" y="0"/>
                </a:lnTo>
                <a:lnTo>
                  <a:pt x="11301258" y="6272198"/>
                </a:lnTo>
                <a:lnTo>
                  <a:pt x="0" y="62721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4" name="TextBox 14"/>
          <p:cNvSpPr txBox="1"/>
          <p:nvPr/>
        </p:nvSpPr>
        <p:spPr>
          <a:xfrm>
            <a:off x="1089296" y="1126018"/>
            <a:ext cx="13954505" cy="4953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PRAKTIJKOPDRACHT:VERSTELBARE STOEL MAKEN BLAD 4 VAN 7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444545" y="9423119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411647" y="9027160"/>
            <a:ext cx="2487168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10 VAN 14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21</a:t>
            </a:r>
          </a:p>
        </p:txBody>
      </p:sp>
      <p:pic>
        <p:nvPicPr>
          <p:cNvPr id="15" name="Picture 14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2459" y="8639929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28700" y="9298516"/>
            <a:ext cx="1531845" cy="584872"/>
            <a:chOff x="0" y="0"/>
            <a:chExt cx="2042460" cy="779830"/>
          </a:xfrm>
        </p:grpSpPr>
      </p:grpSp>
      <p:grpSp>
        <p:nvGrpSpPr>
          <p:cNvPr id="8" name="Group 8"/>
          <p:cNvGrpSpPr/>
          <p:nvPr/>
        </p:nvGrpSpPr>
        <p:grpSpPr>
          <a:xfrm>
            <a:off x="16125951" y="9298516"/>
            <a:ext cx="1133349" cy="584872"/>
            <a:chOff x="0" y="0"/>
            <a:chExt cx="1511132" cy="779830"/>
          </a:xfrm>
        </p:grpSpPr>
      </p:grpSp>
      <p:sp>
        <p:nvSpPr>
          <p:cNvPr id="10" name="Freeform 10"/>
          <p:cNvSpPr/>
          <p:nvPr/>
        </p:nvSpPr>
        <p:spPr>
          <a:xfrm>
            <a:off x="1951638" y="1857146"/>
            <a:ext cx="14822813" cy="7189064"/>
          </a:xfrm>
          <a:custGeom>
            <a:avLst/>
            <a:gdLst/>
            <a:ahLst/>
            <a:cxnLst/>
            <a:rect l="l" t="t" r="r" b="b"/>
            <a:pathLst>
              <a:path w="14822813" h="7189064">
                <a:moveTo>
                  <a:pt x="0" y="0"/>
                </a:moveTo>
                <a:lnTo>
                  <a:pt x="14822813" y="0"/>
                </a:lnTo>
                <a:lnTo>
                  <a:pt x="14822813" y="7189064"/>
                </a:lnTo>
                <a:lnTo>
                  <a:pt x="0" y="71890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4" name="TextBox 14"/>
          <p:cNvSpPr txBox="1"/>
          <p:nvPr/>
        </p:nvSpPr>
        <p:spPr>
          <a:xfrm>
            <a:off x="2092360" y="1114196"/>
            <a:ext cx="13954505" cy="4953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PRAKTIJKOPDRACHT:VERSTELBARE STOEL MAKEN BLAD 5 VAN 7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444545" y="9423119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411647" y="9027160"/>
            <a:ext cx="2487168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11 VAN 14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21</a:t>
            </a:r>
          </a:p>
        </p:txBody>
      </p:sp>
      <p:pic>
        <p:nvPicPr>
          <p:cNvPr id="15" name="Picture 14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2459" y="8639929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28700" y="9298516"/>
            <a:ext cx="1531845" cy="584872"/>
            <a:chOff x="0" y="0"/>
            <a:chExt cx="2042460" cy="779830"/>
          </a:xfrm>
        </p:grpSpPr>
      </p:grpSp>
      <p:grpSp>
        <p:nvGrpSpPr>
          <p:cNvPr id="8" name="Group 8"/>
          <p:cNvGrpSpPr/>
          <p:nvPr/>
        </p:nvGrpSpPr>
        <p:grpSpPr>
          <a:xfrm>
            <a:off x="16125951" y="9298516"/>
            <a:ext cx="1133349" cy="584872"/>
            <a:chOff x="0" y="0"/>
            <a:chExt cx="1511132" cy="779830"/>
          </a:xfrm>
        </p:grpSpPr>
      </p:grpSp>
      <p:sp>
        <p:nvSpPr>
          <p:cNvPr id="10" name="Freeform 10"/>
          <p:cNvSpPr/>
          <p:nvPr/>
        </p:nvSpPr>
        <p:spPr>
          <a:xfrm>
            <a:off x="1183157" y="2556226"/>
            <a:ext cx="15957328" cy="5186132"/>
          </a:xfrm>
          <a:custGeom>
            <a:avLst/>
            <a:gdLst/>
            <a:ahLst/>
            <a:cxnLst/>
            <a:rect l="l" t="t" r="r" b="b"/>
            <a:pathLst>
              <a:path w="15957328" h="5186132">
                <a:moveTo>
                  <a:pt x="0" y="0"/>
                </a:moveTo>
                <a:lnTo>
                  <a:pt x="15957328" y="0"/>
                </a:lnTo>
                <a:lnTo>
                  <a:pt x="15957328" y="5186131"/>
                </a:lnTo>
                <a:lnTo>
                  <a:pt x="0" y="518613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4" name="TextBox 14"/>
          <p:cNvSpPr txBox="1"/>
          <p:nvPr/>
        </p:nvSpPr>
        <p:spPr>
          <a:xfrm>
            <a:off x="1946075" y="1305136"/>
            <a:ext cx="13954505" cy="4953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PRAKTIJKOPDRACHT:VERSTELBARE STOEL MAKEN BLAD 6 VAN 7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444545" y="9423119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411647" y="9027160"/>
            <a:ext cx="2487168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12 VAN 14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21</a:t>
            </a:r>
          </a:p>
        </p:txBody>
      </p:sp>
      <p:pic>
        <p:nvPicPr>
          <p:cNvPr id="15" name="Picture 14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2459" y="8639929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28700" y="9298516"/>
            <a:ext cx="1531845" cy="584872"/>
            <a:chOff x="0" y="0"/>
            <a:chExt cx="2042460" cy="779830"/>
          </a:xfrm>
        </p:grpSpPr>
      </p:grpSp>
      <p:grpSp>
        <p:nvGrpSpPr>
          <p:cNvPr id="8" name="Group 8"/>
          <p:cNvGrpSpPr/>
          <p:nvPr/>
        </p:nvGrpSpPr>
        <p:grpSpPr>
          <a:xfrm>
            <a:off x="16125951" y="9298516"/>
            <a:ext cx="1133349" cy="584872"/>
            <a:chOff x="0" y="0"/>
            <a:chExt cx="1511132" cy="779830"/>
          </a:xfrm>
        </p:grpSpPr>
      </p:grpSp>
      <p:sp>
        <p:nvSpPr>
          <p:cNvPr id="10" name="Freeform 10"/>
          <p:cNvSpPr/>
          <p:nvPr/>
        </p:nvSpPr>
        <p:spPr>
          <a:xfrm>
            <a:off x="2573289" y="1869181"/>
            <a:ext cx="12759163" cy="7177029"/>
          </a:xfrm>
          <a:custGeom>
            <a:avLst/>
            <a:gdLst/>
            <a:ahLst/>
            <a:cxnLst/>
            <a:rect l="l" t="t" r="r" b="b"/>
            <a:pathLst>
              <a:path w="12759163" h="7177029">
                <a:moveTo>
                  <a:pt x="0" y="0"/>
                </a:moveTo>
                <a:lnTo>
                  <a:pt x="12759164" y="0"/>
                </a:lnTo>
                <a:lnTo>
                  <a:pt x="12759164" y="7177029"/>
                </a:lnTo>
                <a:lnTo>
                  <a:pt x="0" y="717702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4" name="TextBox 14"/>
          <p:cNvSpPr txBox="1"/>
          <p:nvPr/>
        </p:nvSpPr>
        <p:spPr>
          <a:xfrm>
            <a:off x="1754947" y="1164331"/>
            <a:ext cx="13954505" cy="4953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PRAKTIJKOPDRACHT:VERSTELBARE STOEL MAKEN BLAD 7 VAN 7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444545" y="9423119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411647" y="9027160"/>
            <a:ext cx="2487168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13 VAN 14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21</a:t>
            </a:r>
          </a:p>
        </p:txBody>
      </p:sp>
      <p:pic>
        <p:nvPicPr>
          <p:cNvPr id="15" name="Picture 14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2459" y="8639929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flipV="1">
            <a:off x="16971328" y="1028700"/>
            <a:ext cx="287972" cy="287972"/>
          </a:xfrm>
          <a:custGeom>
            <a:avLst/>
            <a:gdLst/>
            <a:ahLst/>
            <a:cxnLst/>
            <a:rect l="l" t="t" r="r" b="b"/>
            <a:pathLst>
              <a:path w="287972" h="287972">
                <a:moveTo>
                  <a:pt x="0" y="287972"/>
                </a:moveTo>
                <a:lnTo>
                  <a:pt x="287972" y="287972"/>
                </a:lnTo>
                <a:lnTo>
                  <a:pt x="287972" y="0"/>
                </a:lnTo>
                <a:lnTo>
                  <a:pt x="0" y="0"/>
                </a:lnTo>
                <a:lnTo>
                  <a:pt x="0" y="28797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11" name="Group 11"/>
          <p:cNvGrpSpPr/>
          <p:nvPr/>
        </p:nvGrpSpPr>
        <p:grpSpPr>
          <a:xfrm>
            <a:off x="1028700" y="9288992"/>
            <a:ext cx="1531845" cy="584872"/>
            <a:chOff x="0" y="0"/>
            <a:chExt cx="2042460" cy="779830"/>
          </a:xfrm>
        </p:grpSpPr>
      </p:grpSp>
      <p:grpSp>
        <p:nvGrpSpPr>
          <p:cNvPr id="13" name="Group 13"/>
          <p:cNvGrpSpPr/>
          <p:nvPr/>
        </p:nvGrpSpPr>
        <p:grpSpPr>
          <a:xfrm>
            <a:off x="16125951" y="9288992"/>
            <a:ext cx="1133349" cy="584872"/>
            <a:chOff x="0" y="0"/>
            <a:chExt cx="1511132" cy="779830"/>
          </a:xfrm>
        </p:grpSpPr>
      </p:grpSp>
      <p:sp>
        <p:nvSpPr>
          <p:cNvPr id="15" name="Freeform 15"/>
          <p:cNvSpPr/>
          <p:nvPr/>
        </p:nvSpPr>
        <p:spPr>
          <a:xfrm>
            <a:off x="1046988" y="1898623"/>
            <a:ext cx="8730540" cy="5827635"/>
          </a:xfrm>
          <a:custGeom>
            <a:avLst/>
            <a:gdLst/>
            <a:ahLst/>
            <a:cxnLst/>
            <a:rect l="l" t="t" r="r" b="b"/>
            <a:pathLst>
              <a:path w="8730540" h="5827635">
                <a:moveTo>
                  <a:pt x="0" y="0"/>
                </a:moveTo>
                <a:lnTo>
                  <a:pt x="8730540" y="0"/>
                </a:lnTo>
                <a:lnTo>
                  <a:pt x="8730540" y="5827635"/>
                </a:lnTo>
                <a:lnTo>
                  <a:pt x="0" y="58276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7" name="TextBox 17"/>
          <p:cNvSpPr txBox="1"/>
          <p:nvPr/>
        </p:nvSpPr>
        <p:spPr>
          <a:xfrm>
            <a:off x="10576870" y="2929307"/>
            <a:ext cx="6394458" cy="38095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WEET NU:</a:t>
            </a:r>
          </a:p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HOE JE DE STOEL MONTEERT MET BOREN EN BOUTEN</a:t>
            </a:r>
          </a:p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HOE JE OPVULT OF VERSTELT VOOR DE JUISTE POSITIE</a:t>
            </a:r>
          </a:p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HOE JE VEILIG EN NAUWKEURIG WERKT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28700" y="1028700"/>
            <a:ext cx="3489959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AFSLUITING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850730" y="7170369"/>
            <a:ext cx="6731263" cy="15935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DEZE GREENKART WAS TOEN DE EERSTE MET VERSTELBARE STOEL.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MET DANK AAN HET MARTINUS COLLEGE.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44545" y="9413594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411647" y="9027160"/>
            <a:ext cx="2487168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14 VAN 14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21</a:t>
            </a:r>
          </a:p>
        </p:txBody>
      </p:sp>
      <p:pic>
        <p:nvPicPr>
          <p:cNvPr id="22" name="Picture 21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22459" y="8639929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615</Words>
  <Application>Microsoft Macintosh PowerPoint</Application>
  <PresentationFormat>Aangepast</PresentationFormat>
  <Paragraphs>115</Paragraphs>
  <Slides>14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14</vt:i4>
      </vt:variant>
    </vt:vector>
  </HeadingPairs>
  <TitlesOfParts>
    <vt:vector size="18" baseType="lpstr">
      <vt:lpstr>Arial</vt:lpstr>
      <vt:lpstr>Monument Bold</vt:lpstr>
      <vt:lpstr>Calibri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Les 21 Stoelmontage Greenkart V1</dc:title>
  <cp:lastModifiedBy>CW Bak</cp:lastModifiedBy>
  <cp:revision>2</cp:revision>
  <cp:lastPrinted>2026-08-20T09:02:51Z</cp:lastPrinted>
  <dcterms:created xsi:type="dcterms:W3CDTF">2006-08-16T00:00:00Z</dcterms:created>
  <dcterms:modified xsi:type="dcterms:W3CDTF">2026-08-20T09:03:24Z</dcterms:modified>
  <dc:identifier>DAGzH8gVzSM</dc:identifier>
</cp:coreProperties>
</file>